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0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2"/>
    <p:restoredTop sz="94676"/>
  </p:normalViewPr>
  <p:slideViewPr>
    <p:cSldViewPr snapToGrid="0" snapToObjects="1">
      <p:cViewPr varScale="1">
        <p:scale>
          <a:sx n="128" d="100"/>
          <a:sy n="128" d="100"/>
        </p:scale>
        <p:origin x="-112" y="-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svg"/><Relationship Id="rId5" Type="http://schemas.openxmlformats.org/officeDocument/2006/relationships/image" Target="../media/image4.png"/><Relationship Id="rId6" Type="http://schemas.openxmlformats.org/officeDocument/2006/relationships/image" Target="../media/image7.svg"/><Relationship Id="rId1" Type="http://schemas.openxmlformats.org/officeDocument/2006/relationships/image" Target="../media/image2.png"/><Relationship Id="rId2" Type="http://schemas.openxmlformats.org/officeDocument/2006/relationships/image" Target="../media/image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1.svg"/><Relationship Id="rId5" Type="http://schemas.openxmlformats.org/officeDocument/2006/relationships/image" Target="../media/image17.png"/><Relationship Id="rId6" Type="http://schemas.openxmlformats.org/officeDocument/2006/relationships/image" Target="../media/image23.svg"/><Relationship Id="rId7" Type="http://schemas.openxmlformats.org/officeDocument/2006/relationships/image" Target="../media/image18.png"/><Relationship Id="rId8" Type="http://schemas.openxmlformats.org/officeDocument/2006/relationships/image" Target="../media/image25.svg"/><Relationship Id="rId9" Type="http://schemas.openxmlformats.org/officeDocument/2006/relationships/image" Target="../media/image19.png"/><Relationship Id="rId10" Type="http://schemas.openxmlformats.org/officeDocument/2006/relationships/image" Target="../media/image27.svg"/><Relationship Id="rId1" Type="http://schemas.openxmlformats.org/officeDocument/2006/relationships/image" Target="../media/image15.png"/><Relationship Id="rId2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svg"/><Relationship Id="rId5" Type="http://schemas.openxmlformats.org/officeDocument/2006/relationships/image" Target="../media/image4.png"/><Relationship Id="rId6" Type="http://schemas.openxmlformats.org/officeDocument/2006/relationships/image" Target="../media/image7.svg"/><Relationship Id="rId1" Type="http://schemas.openxmlformats.org/officeDocument/2006/relationships/image" Target="../media/image2.png"/><Relationship Id="rId2" Type="http://schemas.openxmlformats.org/officeDocument/2006/relationships/image" Target="../media/image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1.svg"/><Relationship Id="rId5" Type="http://schemas.openxmlformats.org/officeDocument/2006/relationships/image" Target="../media/image17.png"/><Relationship Id="rId6" Type="http://schemas.openxmlformats.org/officeDocument/2006/relationships/image" Target="../media/image23.svg"/><Relationship Id="rId7" Type="http://schemas.openxmlformats.org/officeDocument/2006/relationships/image" Target="../media/image18.png"/><Relationship Id="rId8" Type="http://schemas.openxmlformats.org/officeDocument/2006/relationships/image" Target="../media/image25.svg"/><Relationship Id="rId9" Type="http://schemas.openxmlformats.org/officeDocument/2006/relationships/image" Target="../media/image19.png"/><Relationship Id="rId10" Type="http://schemas.openxmlformats.org/officeDocument/2006/relationships/image" Target="../media/image27.svg"/><Relationship Id="rId1" Type="http://schemas.openxmlformats.org/officeDocument/2006/relationships/image" Target="../media/image15.png"/><Relationship Id="rId2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25D79-0ACC-4692-AD26-D9D3F9CA34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1065D4-63DF-4D1C-8D9C-575DAC775B5C}">
      <dgm:prSet/>
      <dgm:spPr/>
      <dgm:t>
        <a:bodyPr/>
        <a:lstStyle/>
        <a:p>
          <a:r>
            <a:rPr lang="en-US"/>
            <a:t>State Funding Metric – Employment after graduation: Focus group of five Advisory Council members assembled to discuss how the sport management faculty could position our students to be more employable. </a:t>
          </a:r>
        </a:p>
      </dgm:t>
    </dgm:pt>
    <dgm:pt modelId="{86B2B667-1381-49B8-B237-F35906262F0D}" type="parTrans" cxnId="{64EAC329-6ED3-4BF2-8E7B-07DA95FCC67F}">
      <dgm:prSet/>
      <dgm:spPr/>
      <dgm:t>
        <a:bodyPr/>
        <a:lstStyle/>
        <a:p>
          <a:endParaRPr lang="en-US"/>
        </a:p>
      </dgm:t>
    </dgm:pt>
    <dgm:pt modelId="{7EC4010F-79D5-4961-A8B0-8707364AF9F2}" type="sibTrans" cxnId="{64EAC329-6ED3-4BF2-8E7B-07DA95FCC67F}">
      <dgm:prSet/>
      <dgm:spPr/>
      <dgm:t>
        <a:bodyPr/>
        <a:lstStyle/>
        <a:p>
          <a:endParaRPr lang="en-US"/>
        </a:p>
      </dgm:t>
    </dgm:pt>
    <dgm:pt modelId="{487B8929-27BD-40D3-A154-F3C7FF9E76CD}">
      <dgm:prSet/>
      <dgm:spPr/>
      <dgm:t>
        <a:bodyPr/>
        <a:lstStyle/>
        <a:p>
          <a:r>
            <a:rPr lang="en-US"/>
            <a:t>Determined it would be advantageous to conduct a work force survey to see what skills employers are finding applicants have as strengths and also assess areas of weaknesses.</a:t>
          </a:r>
        </a:p>
      </dgm:t>
    </dgm:pt>
    <dgm:pt modelId="{632B796C-26CD-4C38-8ED1-5CFB19B1A0BA}" type="parTrans" cxnId="{CB784DA5-16A6-44E6-AD12-A02B02F9B657}">
      <dgm:prSet/>
      <dgm:spPr/>
      <dgm:t>
        <a:bodyPr/>
        <a:lstStyle/>
        <a:p>
          <a:endParaRPr lang="en-US"/>
        </a:p>
      </dgm:t>
    </dgm:pt>
    <dgm:pt modelId="{8540B087-245C-4E21-86DC-4AEBF541AE6E}" type="sibTrans" cxnId="{CB784DA5-16A6-44E6-AD12-A02B02F9B657}">
      <dgm:prSet/>
      <dgm:spPr/>
      <dgm:t>
        <a:bodyPr/>
        <a:lstStyle/>
        <a:p>
          <a:endParaRPr lang="en-US"/>
        </a:p>
      </dgm:t>
    </dgm:pt>
    <dgm:pt modelId="{CCA916B8-4A92-4ADA-B793-7D82C381859E}">
      <dgm:prSet/>
      <dgm:spPr/>
      <dgm:t>
        <a:bodyPr/>
        <a:lstStyle/>
        <a:p>
          <a:r>
            <a:rPr lang="en-US"/>
            <a:t>Results would assist us in ensuring our graduates had the skills employers are looking for and to find a possible niche on which we can focus.</a:t>
          </a:r>
        </a:p>
      </dgm:t>
    </dgm:pt>
    <dgm:pt modelId="{112B5979-1845-4B92-ADBF-1998F0ECB1D0}" type="parTrans" cxnId="{7EE4B8B0-B957-4A61-86F3-71387371E9CE}">
      <dgm:prSet/>
      <dgm:spPr/>
      <dgm:t>
        <a:bodyPr/>
        <a:lstStyle/>
        <a:p>
          <a:endParaRPr lang="en-US"/>
        </a:p>
      </dgm:t>
    </dgm:pt>
    <dgm:pt modelId="{36B4DAD3-709D-47B7-AC72-5D20AF57379A}" type="sibTrans" cxnId="{7EE4B8B0-B957-4A61-86F3-71387371E9CE}">
      <dgm:prSet/>
      <dgm:spPr/>
      <dgm:t>
        <a:bodyPr/>
        <a:lstStyle/>
        <a:p>
          <a:endParaRPr lang="en-US"/>
        </a:p>
      </dgm:t>
    </dgm:pt>
    <dgm:pt modelId="{C66021F9-5D36-4285-87AD-792CB1F9BD50}" type="pres">
      <dgm:prSet presAssocID="{9F525D79-0ACC-4692-AD26-D9D3F9CA34B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CF5197-1D38-4BD4-A10F-5DCECE553A27}" type="pres">
      <dgm:prSet presAssocID="{351065D4-63DF-4D1C-8D9C-575DAC775B5C}" presName="compNode" presStyleCnt="0"/>
      <dgm:spPr/>
    </dgm:pt>
    <dgm:pt modelId="{876FF732-6257-462D-9158-F31BB60089EF}" type="pres">
      <dgm:prSet presAssocID="{351065D4-63DF-4D1C-8D9C-575DAC775B5C}" presName="bgRect" presStyleLbl="bgShp" presStyleIdx="0" presStyleCnt="3"/>
      <dgm:spPr/>
    </dgm:pt>
    <dgm:pt modelId="{4B059860-6BF7-482E-A38C-3FA777D146A1}" type="pres">
      <dgm:prSet presAssocID="{351065D4-63DF-4D1C-8D9C-575DAC775B5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31963E1-C915-443F-9871-60FE7FEF84E6}" type="pres">
      <dgm:prSet presAssocID="{351065D4-63DF-4D1C-8D9C-575DAC775B5C}" presName="spaceRect" presStyleCnt="0"/>
      <dgm:spPr/>
    </dgm:pt>
    <dgm:pt modelId="{5A6EE47A-3B19-4A16-8BA5-180FD74AFE4D}" type="pres">
      <dgm:prSet presAssocID="{351065D4-63DF-4D1C-8D9C-575DAC775B5C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5EB250D-8180-4F66-A41C-DFD2516BBF74}" type="pres">
      <dgm:prSet presAssocID="{7EC4010F-79D5-4961-A8B0-8707364AF9F2}" presName="sibTrans" presStyleCnt="0"/>
      <dgm:spPr/>
    </dgm:pt>
    <dgm:pt modelId="{6D896EDE-7EAE-4D22-8196-503DFE508365}" type="pres">
      <dgm:prSet presAssocID="{487B8929-27BD-40D3-A154-F3C7FF9E76CD}" presName="compNode" presStyleCnt="0"/>
      <dgm:spPr/>
    </dgm:pt>
    <dgm:pt modelId="{E846306F-E6AB-48AC-B446-A15AFA7F7EDD}" type="pres">
      <dgm:prSet presAssocID="{487B8929-27BD-40D3-A154-F3C7FF9E76CD}" presName="bgRect" presStyleLbl="bgShp" presStyleIdx="1" presStyleCnt="3"/>
      <dgm:spPr/>
    </dgm:pt>
    <dgm:pt modelId="{EF0875A3-B989-4927-9A5B-875ED7AFE31D}" type="pres">
      <dgm:prSet presAssocID="{487B8929-27BD-40D3-A154-F3C7FF9E76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4F58045F-4110-4A82-8E10-CADC2B12038E}" type="pres">
      <dgm:prSet presAssocID="{487B8929-27BD-40D3-A154-F3C7FF9E76CD}" presName="spaceRect" presStyleCnt="0"/>
      <dgm:spPr/>
    </dgm:pt>
    <dgm:pt modelId="{1A2369B5-1B55-4299-8DFA-B7F8986AAA9F}" type="pres">
      <dgm:prSet presAssocID="{487B8929-27BD-40D3-A154-F3C7FF9E76CD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719E3D1-ED46-4E86-9118-8FFFD6DF10C8}" type="pres">
      <dgm:prSet presAssocID="{8540B087-245C-4E21-86DC-4AEBF541AE6E}" presName="sibTrans" presStyleCnt="0"/>
      <dgm:spPr/>
    </dgm:pt>
    <dgm:pt modelId="{6A2873F5-914D-4B6E-A98B-AFDDDB7081CA}" type="pres">
      <dgm:prSet presAssocID="{CCA916B8-4A92-4ADA-B793-7D82C381859E}" presName="compNode" presStyleCnt="0"/>
      <dgm:spPr/>
    </dgm:pt>
    <dgm:pt modelId="{33BE4AE3-4050-4068-9635-7810476388A2}" type="pres">
      <dgm:prSet presAssocID="{CCA916B8-4A92-4ADA-B793-7D82C381859E}" presName="bgRect" presStyleLbl="bgShp" presStyleIdx="2" presStyleCnt="3"/>
      <dgm:spPr/>
    </dgm:pt>
    <dgm:pt modelId="{94EDC8FC-BEA7-4847-9655-7C354618B86D}" type="pres">
      <dgm:prSet presAssocID="{CCA916B8-4A92-4ADA-B793-7D82C381859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01F2B458-A30A-4B9D-9D0C-CAEA0A872C8B}" type="pres">
      <dgm:prSet presAssocID="{CCA916B8-4A92-4ADA-B793-7D82C381859E}" presName="spaceRect" presStyleCnt="0"/>
      <dgm:spPr/>
    </dgm:pt>
    <dgm:pt modelId="{CE0573C3-5F81-43CD-9F9A-4E6C1D3AE5AA}" type="pres">
      <dgm:prSet presAssocID="{CCA916B8-4A92-4ADA-B793-7D82C381859E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4EAC329-6ED3-4BF2-8E7B-07DA95FCC67F}" srcId="{9F525D79-0ACC-4692-AD26-D9D3F9CA34B8}" destId="{351065D4-63DF-4D1C-8D9C-575DAC775B5C}" srcOrd="0" destOrd="0" parTransId="{86B2B667-1381-49B8-B237-F35906262F0D}" sibTransId="{7EC4010F-79D5-4961-A8B0-8707364AF9F2}"/>
    <dgm:cxn modelId="{7EE4B8B0-B957-4A61-86F3-71387371E9CE}" srcId="{9F525D79-0ACC-4692-AD26-D9D3F9CA34B8}" destId="{CCA916B8-4A92-4ADA-B793-7D82C381859E}" srcOrd="2" destOrd="0" parTransId="{112B5979-1845-4B92-ADBF-1998F0ECB1D0}" sibTransId="{36B4DAD3-709D-47B7-AC72-5D20AF57379A}"/>
    <dgm:cxn modelId="{2D79A8E2-24A3-438A-906A-45B777EF5C0A}" type="presOf" srcId="{CCA916B8-4A92-4ADA-B793-7D82C381859E}" destId="{CE0573C3-5F81-43CD-9F9A-4E6C1D3AE5AA}" srcOrd="0" destOrd="0" presId="urn:microsoft.com/office/officeart/2018/2/layout/IconVerticalSolidList"/>
    <dgm:cxn modelId="{CB784DA5-16A6-44E6-AD12-A02B02F9B657}" srcId="{9F525D79-0ACC-4692-AD26-D9D3F9CA34B8}" destId="{487B8929-27BD-40D3-A154-F3C7FF9E76CD}" srcOrd="1" destOrd="0" parTransId="{632B796C-26CD-4C38-8ED1-5CFB19B1A0BA}" sibTransId="{8540B087-245C-4E21-86DC-4AEBF541AE6E}"/>
    <dgm:cxn modelId="{3CD7DB2E-1779-42D3-8228-012FDC8AAA9C}" type="presOf" srcId="{487B8929-27BD-40D3-A154-F3C7FF9E76CD}" destId="{1A2369B5-1B55-4299-8DFA-B7F8986AAA9F}" srcOrd="0" destOrd="0" presId="urn:microsoft.com/office/officeart/2018/2/layout/IconVerticalSolidList"/>
    <dgm:cxn modelId="{2256624D-0176-4F43-A3DC-44CF7A55AE5B}" type="presOf" srcId="{351065D4-63DF-4D1C-8D9C-575DAC775B5C}" destId="{5A6EE47A-3B19-4A16-8BA5-180FD74AFE4D}" srcOrd="0" destOrd="0" presId="urn:microsoft.com/office/officeart/2018/2/layout/IconVerticalSolidList"/>
    <dgm:cxn modelId="{33036983-6EE3-4BB4-B550-2059252BA9D2}" type="presOf" srcId="{9F525D79-0ACC-4692-AD26-D9D3F9CA34B8}" destId="{C66021F9-5D36-4285-87AD-792CB1F9BD50}" srcOrd="0" destOrd="0" presId="urn:microsoft.com/office/officeart/2018/2/layout/IconVerticalSolidList"/>
    <dgm:cxn modelId="{15E0520D-AA45-4C87-8600-F4910F4DFFB4}" type="presParOf" srcId="{C66021F9-5D36-4285-87AD-792CB1F9BD50}" destId="{8CCF5197-1D38-4BD4-A10F-5DCECE553A27}" srcOrd="0" destOrd="0" presId="urn:microsoft.com/office/officeart/2018/2/layout/IconVerticalSolidList"/>
    <dgm:cxn modelId="{CB4648F0-1AF6-4E09-A169-C495A1D5BB33}" type="presParOf" srcId="{8CCF5197-1D38-4BD4-A10F-5DCECE553A27}" destId="{876FF732-6257-462D-9158-F31BB60089EF}" srcOrd="0" destOrd="0" presId="urn:microsoft.com/office/officeart/2018/2/layout/IconVerticalSolidList"/>
    <dgm:cxn modelId="{E4F76541-B338-43EF-8DA5-4BC7323D2480}" type="presParOf" srcId="{8CCF5197-1D38-4BD4-A10F-5DCECE553A27}" destId="{4B059860-6BF7-482E-A38C-3FA777D146A1}" srcOrd="1" destOrd="0" presId="urn:microsoft.com/office/officeart/2018/2/layout/IconVerticalSolidList"/>
    <dgm:cxn modelId="{34A3366F-41C2-4C6F-9E3B-46C04066B0FC}" type="presParOf" srcId="{8CCF5197-1D38-4BD4-A10F-5DCECE553A27}" destId="{031963E1-C915-443F-9871-60FE7FEF84E6}" srcOrd="2" destOrd="0" presId="urn:microsoft.com/office/officeart/2018/2/layout/IconVerticalSolidList"/>
    <dgm:cxn modelId="{B1714331-B738-4D2E-B9A1-5BA5498ED764}" type="presParOf" srcId="{8CCF5197-1D38-4BD4-A10F-5DCECE553A27}" destId="{5A6EE47A-3B19-4A16-8BA5-180FD74AFE4D}" srcOrd="3" destOrd="0" presId="urn:microsoft.com/office/officeart/2018/2/layout/IconVerticalSolidList"/>
    <dgm:cxn modelId="{922481B5-CB67-4BAB-B22C-A3B82E6AD48A}" type="presParOf" srcId="{C66021F9-5D36-4285-87AD-792CB1F9BD50}" destId="{F5EB250D-8180-4F66-A41C-DFD2516BBF74}" srcOrd="1" destOrd="0" presId="urn:microsoft.com/office/officeart/2018/2/layout/IconVerticalSolidList"/>
    <dgm:cxn modelId="{61C53B34-80E6-486A-9133-3B8DB397BB24}" type="presParOf" srcId="{C66021F9-5D36-4285-87AD-792CB1F9BD50}" destId="{6D896EDE-7EAE-4D22-8196-503DFE508365}" srcOrd="2" destOrd="0" presId="urn:microsoft.com/office/officeart/2018/2/layout/IconVerticalSolidList"/>
    <dgm:cxn modelId="{6E7389BE-41B6-484D-B992-1265FA186E85}" type="presParOf" srcId="{6D896EDE-7EAE-4D22-8196-503DFE508365}" destId="{E846306F-E6AB-48AC-B446-A15AFA7F7EDD}" srcOrd="0" destOrd="0" presId="urn:microsoft.com/office/officeart/2018/2/layout/IconVerticalSolidList"/>
    <dgm:cxn modelId="{83CD7F1A-4BE4-435C-A226-6D29686C9430}" type="presParOf" srcId="{6D896EDE-7EAE-4D22-8196-503DFE508365}" destId="{EF0875A3-B989-4927-9A5B-875ED7AFE31D}" srcOrd="1" destOrd="0" presId="urn:microsoft.com/office/officeart/2018/2/layout/IconVerticalSolidList"/>
    <dgm:cxn modelId="{9FEA43E5-29B9-4082-A2DE-6FFE5D60A983}" type="presParOf" srcId="{6D896EDE-7EAE-4D22-8196-503DFE508365}" destId="{4F58045F-4110-4A82-8E10-CADC2B12038E}" srcOrd="2" destOrd="0" presId="urn:microsoft.com/office/officeart/2018/2/layout/IconVerticalSolidList"/>
    <dgm:cxn modelId="{4EF42FF7-382A-41E1-8B1F-88BEF4518F1B}" type="presParOf" srcId="{6D896EDE-7EAE-4D22-8196-503DFE508365}" destId="{1A2369B5-1B55-4299-8DFA-B7F8986AAA9F}" srcOrd="3" destOrd="0" presId="urn:microsoft.com/office/officeart/2018/2/layout/IconVerticalSolidList"/>
    <dgm:cxn modelId="{29891825-B5F5-484B-A0C1-3FBB047F2B9F}" type="presParOf" srcId="{C66021F9-5D36-4285-87AD-792CB1F9BD50}" destId="{6719E3D1-ED46-4E86-9118-8FFFD6DF10C8}" srcOrd="3" destOrd="0" presId="urn:microsoft.com/office/officeart/2018/2/layout/IconVerticalSolidList"/>
    <dgm:cxn modelId="{6C506AC2-89B1-4CBD-8A33-DDF4D00E4104}" type="presParOf" srcId="{C66021F9-5D36-4285-87AD-792CB1F9BD50}" destId="{6A2873F5-914D-4B6E-A98B-AFDDDB7081CA}" srcOrd="4" destOrd="0" presId="urn:microsoft.com/office/officeart/2018/2/layout/IconVerticalSolidList"/>
    <dgm:cxn modelId="{B77AA0EF-6F62-4AC9-98C9-79EBA22B1DE9}" type="presParOf" srcId="{6A2873F5-914D-4B6E-A98B-AFDDDB7081CA}" destId="{33BE4AE3-4050-4068-9635-7810476388A2}" srcOrd="0" destOrd="0" presId="urn:microsoft.com/office/officeart/2018/2/layout/IconVerticalSolidList"/>
    <dgm:cxn modelId="{E3522D4D-1E43-4129-AB03-8BD030873BDE}" type="presParOf" srcId="{6A2873F5-914D-4B6E-A98B-AFDDDB7081CA}" destId="{94EDC8FC-BEA7-4847-9655-7C354618B86D}" srcOrd="1" destOrd="0" presId="urn:microsoft.com/office/officeart/2018/2/layout/IconVerticalSolidList"/>
    <dgm:cxn modelId="{C454A75D-5852-42BA-ABD5-05D76754599E}" type="presParOf" srcId="{6A2873F5-914D-4B6E-A98B-AFDDDB7081CA}" destId="{01F2B458-A30A-4B9D-9D0C-CAEA0A872C8B}" srcOrd="2" destOrd="0" presId="urn:microsoft.com/office/officeart/2018/2/layout/IconVerticalSolidList"/>
    <dgm:cxn modelId="{6AE9A1FF-EE94-4ED6-9264-0AAD5BAE9F0B}" type="presParOf" srcId="{6A2873F5-914D-4B6E-A98B-AFDDDB7081CA}" destId="{CE0573C3-5F81-43CD-9F9A-4E6C1D3AE5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5BF89-E81C-4D2A-9DAD-E4FA8C61BB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8B7C3B1-4535-405D-B524-8EC424EB752F}">
      <dgm:prSet/>
      <dgm:spPr/>
      <dgm:t>
        <a:bodyPr/>
        <a:lstStyle/>
        <a:p>
          <a:r>
            <a:rPr lang="en-US"/>
            <a:t>Hiring Decisions – created job description and focus from the results – new hire with focus on data analytics.</a:t>
          </a:r>
        </a:p>
      </dgm:t>
    </dgm:pt>
    <dgm:pt modelId="{BD913F73-7C80-4364-A610-6099147C473A}" type="parTrans" cxnId="{661F2C8E-3DE8-4C87-8707-0F812CC7344B}">
      <dgm:prSet/>
      <dgm:spPr/>
      <dgm:t>
        <a:bodyPr/>
        <a:lstStyle/>
        <a:p>
          <a:endParaRPr lang="en-US"/>
        </a:p>
      </dgm:t>
    </dgm:pt>
    <dgm:pt modelId="{AB77F950-81F3-4889-AE99-82CCE784BA24}" type="sibTrans" cxnId="{661F2C8E-3DE8-4C87-8707-0F812CC7344B}">
      <dgm:prSet/>
      <dgm:spPr/>
      <dgm:t>
        <a:bodyPr/>
        <a:lstStyle/>
        <a:p>
          <a:endParaRPr lang="en-US"/>
        </a:p>
      </dgm:t>
    </dgm:pt>
    <dgm:pt modelId="{549C8DAC-BF28-43D5-A3F7-9119322764A3}">
      <dgm:prSet/>
      <dgm:spPr/>
      <dgm:t>
        <a:bodyPr/>
        <a:lstStyle/>
        <a:p>
          <a:r>
            <a:rPr lang="en-US"/>
            <a:t>Program Branding – Provided us data for how we can differentiate our program from others.</a:t>
          </a:r>
        </a:p>
      </dgm:t>
    </dgm:pt>
    <dgm:pt modelId="{C9649686-3F7A-4AAC-BFB9-A04D4FC87B80}" type="parTrans" cxnId="{16DA6A17-1850-48E0-BA16-C1452E192129}">
      <dgm:prSet/>
      <dgm:spPr/>
      <dgm:t>
        <a:bodyPr/>
        <a:lstStyle/>
        <a:p>
          <a:endParaRPr lang="en-US"/>
        </a:p>
      </dgm:t>
    </dgm:pt>
    <dgm:pt modelId="{6787C053-6E43-466B-A2CE-24020467D6A3}" type="sibTrans" cxnId="{16DA6A17-1850-48E0-BA16-C1452E192129}">
      <dgm:prSet/>
      <dgm:spPr/>
      <dgm:t>
        <a:bodyPr/>
        <a:lstStyle/>
        <a:p>
          <a:endParaRPr lang="en-US"/>
        </a:p>
      </dgm:t>
    </dgm:pt>
    <dgm:pt modelId="{2095FDD0-8B0F-401F-B342-9961087831D2}">
      <dgm:prSet/>
      <dgm:spPr/>
      <dgm:t>
        <a:bodyPr/>
        <a:lstStyle/>
        <a:p>
          <a:r>
            <a:rPr lang="en-US"/>
            <a:t>Donor and Partnership Development </a:t>
          </a:r>
        </a:p>
      </dgm:t>
    </dgm:pt>
    <dgm:pt modelId="{8A6682E9-9B12-4A80-8369-5B183287BD9A}" type="parTrans" cxnId="{58E89FCB-62FF-491D-A050-F83B4BE54F55}">
      <dgm:prSet/>
      <dgm:spPr/>
      <dgm:t>
        <a:bodyPr/>
        <a:lstStyle/>
        <a:p>
          <a:endParaRPr lang="en-US"/>
        </a:p>
      </dgm:t>
    </dgm:pt>
    <dgm:pt modelId="{5D64BC4F-F1CD-4018-8084-D1FDE01374ED}" type="sibTrans" cxnId="{58E89FCB-62FF-491D-A050-F83B4BE54F55}">
      <dgm:prSet/>
      <dgm:spPr/>
      <dgm:t>
        <a:bodyPr/>
        <a:lstStyle/>
        <a:p>
          <a:endParaRPr lang="en-US"/>
        </a:p>
      </dgm:t>
    </dgm:pt>
    <dgm:pt modelId="{E999F116-70EB-42B5-9ADF-175F77A3755B}">
      <dgm:prSet/>
      <dgm:spPr/>
      <dgm:t>
        <a:bodyPr/>
        <a:lstStyle/>
        <a:p>
          <a:r>
            <a:rPr lang="en-US"/>
            <a:t>Curriculum Review</a:t>
          </a:r>
        </a:p>
      </dgm:t>
    </dgm:pt>
    <dgm:pt modelId="{3072362F-6EA3-4B27-BD53-38E4EA3B3DAF}" type="parTrans" cxnId="{FE2B9538-2C85-4B64-838C-26FF5B28AAA2}">
      <dgm:prSet/>
      <dgm:spPr/>
      <dgm:t>
        <a:bodyPr/>
        <a:lstStyle/>
        <a:p>
          <a:endParaRPr lang="en-US"/>
        </a:p>
      </dgm:t>
    </dgm:pt>
    <dgm:pt modelId="{45CD7436-77CB-442D-B219-3774112DB60A}" type="sibTrans" cxnId="{FE2B9538-2C85-4B64-838C-26FF5B28AAA2}">
      <dgm:prSet/>
      <dgm:spPr/>
      <dgm:t>
        <a:bodyPr/>
        <a:lstStyle/>
        <a:p>
          <a:endParaRPr lang="en-US"/>
        </a:p>
      </dgm:t>
    </dgm:pt>
    <dgm:pt modelId="{EEB86A49-50CD-4F2F-BA63-3F5525E772D8}">
      <dgm:prSet/>
      <dgm:spPr/>
      <dgm:t>
        <a:bodyPr/>
        <a:lstStyle/>
        <a:p>
          <a:r>
            <a:rPr lang="en-US"/>
            <a:t>Increased Career and Employability Training</a:t>
          </a:r>
        </a:p>
      </dgm:t>
    </dgm:pt>
    <dgm:pt modelId="{8542DA7A-EA75-4B1D-A43F-2CABB53705D6}" type="parTrans" cxnId="{63B5F636-CA1F-4026-9B9E-DC86274F07F2}">
      <dgm:prSet/>
      <dgm:spPr/>
      <dgm:t>
        <a:bodyPr/>
        <a:lstStyle/>
        <a:p>
          <a:endParaRPr lang="en-US"/>
        </a:p>
      </dgm:t>
    </dgm:pt>
    <dgm:pt modelId="{9C44C5FD-3F3E-41FB-8A39-DEA8D4FB9C91}" type="sibTrans" cxnId="{63B5F636-CA1F-4026-9B9E-DC86274F07F2}">
      <dgm:prSet/>
      <dgm:spPr/>
      <dgm:t>
        <a:bodyPr/>
        <a:lstStyle/>
        <a:p>
          <a:endParaRPr lang="en-US"/>
        </a:p>
      </dgm:t>
    </dgm:pt>
    <dgm:pt modelId="{F5249EF8-AB93-44D4-AB0B-1FC46510EA8D}" type="pres">
      <dgm:prSet presAssocID="{1B85BF89-E81C-4D2A-9DAD-E4FA8C61BB4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6218E2-F3DF-4C28-872E-83B02F682C8A}" type="pres">
      <dgm:prSet presAssocID="{B8B7C3B1-4535-405D-B524-8EC424EB752F}" presName="compNode" presStyleCnt="0"/>
      <dgm:spPr/>
    </dgm:pt>
    <dgm:pt modelId="{92BF894D-5B4E-475E-9E85-C22F91C02A65}" type="pres">
      <dgm:prSet presAssocID="{B8B7C3B1-4535-405D-B524-8EC424EB752F}" presName="bgRect" presStyleLbl="bgShp" presStyleIdx="0" presStyleCnt="5"/>
      <dgm:spPr/>
    </dgm:pt>
    <dgm:pt modelId="{054B6B17-E116-4879-801E-AA12FE9B4A88}" type="pres">
      <dgm:prSet presAssocID="{B8B7C3B1-4535-405D-B524-8EC424EB75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alArts"/>
        </a:ext>
      </dgm:extLst>
    </dgm:pt>
    <dgm:pt modelId="{BDDAB99D-FE25-41C6-AFF0-AEF46E150051}" type="pres">
      <dgm:prSet presAssocID="{B8B7C3B1-4535-405D-B524-8EC424EB752F}" presName="spaceRect" presStyleCnt="0"/>
      <dgm:spPr/>
    </dgm:pt>
    <dgm:pt modelId="{CF673BC2-3CED-49A4-9971-A62B601D21EA}" type="pres">
      <dgm:prSet presAssocID="{B8B7C3B1-4535-405D-B524-8EC424EB752F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A8F353-C5F5-4B31-967E-118479DF0EAF}" type="pres">
      <dgm:prSet presAssocID="{AB77F950-81F3-4889-AE99-82CCE784BA24}" presName="sibTrans" presStyleCnt="0"/>
      <dgm:spPr/>
    </dgm:pt>
    <dgm:pt modelId="{A2245A62-78F9-4665-B74F-D8065D0F4914}" type="pres">
      <dgm:prSet presAssocID="{549C8DAC-BF28-43D5-A3F7-9119322764A3}" presName="compNode" presStyleCnt="0"/>
      <dgm:spPr/>
    </dgm:pt>
    <dgm:pt modelId="{700422BF-F338-479B-B961-C6D0AB723271}" type="pres">
      <dgm:prSet presAssocID="{549C8DAC-BF28-43D5-A3F7-9119322764A3}" presName="bgRect" presStyleLbl="bgShp" presStyleIdx="1" presStyleCnt="5"/>
      <dgm:spPr/>
    </dgm:pt>
    <dgm:pt modelId="{964D6D0D-3EA8-4B36-B6E8-BD9238939F7C}" type="pres">
      <dgm:prSet presAssocID="{549C8DAC-BF28-43D5-A3F7-9119322764A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842F7BC5-2CFF-47D7-8986-79CCF5F38417}" type="pres">
      <dgm:prSet presAssocID="{549C8DAC-BF28-43D5-A3F7-9119322764A3}" presName="spaceRect" presStyleCnt="0"/>
      <dgm:spPr/>
    </dgm:pt>
    <dgm:pt modelId="{C98C6214-733B-4EAB-90E0-266F9391B923}" type="pres">
      <dgm:prSet presAssocID="{549C8DAC-BF28-43D5-A3F7-9119322764A3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04E1FDC-76A2-4333-A5CB-8D31E7488387}" type="pres">
      <dgm:prSet presAssocID="{6787C053-6E43-466B-A2CE-24020467D6A3}" presName="sibTrans" presStyleCnt="0"/>
      <dgm:spPr/>
    </dgm:pt>
    <dgm:pt modelId="{C5446E7F-DFE5-48E2-983B-CEEF460FE4FD}" type="pres">
      <dgm:prSet presAssocID="{2095FDD0-8B0F-401F-B342-9961087831D2}" presName="compNode" presStyleCnt="0"/>
      <dgm:spPr/>
    </dgm:pt>
    <dgm:pt modelId="{EF015E27-7C5A-486D-B570-B44A78E01844}" type="pres">
      <dgm:prSet presAssocID="{2095FDD0-8B0F-401F-B342-9961087831D2}" presName="bgRect" presStyleLbl="bgShp" presStyleIdx="2" presStyleCnt="5"/>
      <dgm:spPr/>
    </dgm:pt>
    <dgm:pt modelId="{5F8BC306-6F34-4DF6-B45C-8F0330DF66C5}" type="pres">
      <dgm:prSet presAssocID="{2095FDD0-8B0F-401F-B342-9961087831D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02437D0-DF56-4FC8-8BD9-4D1C07F73F82}" type="pres">
      <dgm:prSet presAssocID="{2095FDD0-8B0F-401F-B342-9961087831D2}" presName="spaceRect" presStyleCnt="0"/>
      <dgm:spPr/>
    </dgm:pt>
    <dgm:pt modelId="{E3A976E5-6C90-4FFC-A8D3-4661139246CF}" type="pres">
      <dgm:prSet presAssocID="{2095FDD0-8B0F-401F-B342-9961087831D2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794DCB6-787E-4F74-B703-5539DDB6A13A}" type="pres">
      <dgm:prSet presAssocID="{5D64BC4F-F1CD-4018-8084-D1FDE01374ED}" presName="sibTrans" presStyleCnt="0"/>
      <dgm:spPr/>
    </dgm:pt>
    <dgm:pt modelId="{A264A12C-3551-49EC-9BC6-87287181147F}" type="pres">
      <dgm:prSet presAssocID="{E999F116-70EB-42B5-9ADF-175F77A3755B}" presName="compNode" presStyleCnt="0"/>
      <dgm:spPr/>
    </dgm:pt>
    <dgm:pt modelId="{B7C2B6FA-5A37-48A6-A52B-78232381901B}" type="pres">
      <dgm:prSet presAssocID="{E999F116-70EB-42B5-9ADF-175F77A3755B}" presName="bgRect" presStyleLbl="bgShp" presStyleIdx="3" presStyleCnt="5"/>
      <dgm:spPr/>
    </dgm:pt>
    <dgm:pt modelId="{DB54AC96-15B2-4B2E-9334-CB9B0A5A7C76}" type="pres">
      <dgm:prSet presAssocID="{E999F116-70EB-42B5-9ADF-175F77A3755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28F7D00-5C21-4479-8B7C-D523302E3561}" type="pres">
      <dgm:prSet presAssocID="{E999F116-70EB-42B5-9ADF-175F77A3755B}" presName="spaceRect" presStyleCnt="0"/>
      <dgm:spPr/>
    </dgm:pt>
    <dgm:pt modelId="{55153426-8021-46CC-B078-4874A94A8A09}" type="pres">
      <dgm:prSet presAssocID="{E999F116-70EB-42B5-9ADF-175F77A3755B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D199731-62A2-451C-93B9-E153349700F2}" type="pres">
      <dgm:prSet presAssocID="{45CD7436-77CB-442D-B219-3774112DB60A}" presName="sibTrans" presStyleCnt="0"/>
      <dgm:spPr/>
    </dgm:pt>
    <dgm:pt modelId="{7E29E5AA-4CFE-472A-90FB-E8E5C7D881E1}" type="pres">
      <dgm:prSet presAssocID="{EEB86A49-50CD-4F2F-BA63-3F5525E772D8}" presName="compNode" presStyleCnt="0"/>
      <dgm:spPr/>
    </dgm:pt>
    <dgm:pt modelId="{C6CA87F6-9463-43F7-9EBF-9763606FC887}" type="pres">
      <dgm:prSet presAssocID="{EEB86A49-50CD-4F2F-BA63-3F5525E772D8}" presName="bgRect" presStyleLbl="bgShp" presStyleIdx="4" presStyleCnt="5"/>
      <dgm:spPr/>
    </dgm:pt>
    <dgm:pt modelId="{78B19E88-C7EA-4953-BAC3-DB2A49FFA46A}" type="pres">
      <dgm:prSet presAssocID="{EEB86A49-50CD-4F2F-BA63-3F5525E772D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DC0FAA9D-647E-4AC5-85FF-CC3BF0F53614}" type="pres">
      <dgm:prSet presAssocID="{EEB86A49-50CD-4F2F-BA63-3F5525E772D8}" presName="spaceRect" presStyleCnt="0"/>
      <dgm:spPr/>
    </dgm:pt>
    <dgm:pt modelId="{72FBA6F5-7963-4B22-8F5B-3D18BF033148}" type="pres">
      <dgm:prSet presAssocID="{EEB86A49-50CD-4F2F-BA63-3F5525E772D8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555B7-05D9-445D-BB20-12854387B775}" type="presOf" srcId="{B8B7C3B1-4535-405D-B524-8EC424EB752F}" destId="{CF673BC2-3CED-49A4-9971-A62B601D21EA}" srcOrd="0" destOrd="0" presId="urn:microsoft.com/office/officeart/2018/2/layout/IconVerticalSolidList"/>
    <dgm:cxn modelId="{FE2B9538-2C85-4B64-838C-26FF5B28AAA2}" srcId="{1B85BF89-E81C-4D2A-9DAD-E4FA8C61BB43}" destId="{E999F116-70EB-42B5-9ADF-175F77A3755B}" srcOrd="3" destOrd="0" parTransId="{3072362F-6EA3-4B27-BD53-38E4EA3B3DAF}" sibTransId="{45CD7436-77CB-442D-B219-3774112DB60A}"/>
    <dgm:cxn modelId="{661F2C8E-3DE8-4C87-8707-0F812CC7344B}" srcId="{1B85BF89-E81C-4D2A-9DAD-E4FA8C61BB43}" destId="{B8B7C3B1-4535-405D-B524-8EC424EB752F}" srcOrd="0" destOrd="0" parTransId="{BD913F73-7C80-4364-A610-6099147C473A}" sibTransId="{AB77F950-81F3-4889-AE99-82CCE784BA24}"/>
    <dgm:cxn modelId="{E15A9B52-793D-48B7-85A9-E2DD97511F25}" type="presOf" srcId="{2095FDD0-8B0F-401F-B342-9961087831D2}" destId="{E3A976E5-6C90-4FFC-A8D3-4661139246CF}" srcOrd="0" destOrd="0" presId="urn:microsoft.com/office/officeart/2018/2/layout/IconVerticalSolidList"/>
    <dgm:cxn modelId="{63B5F636-CA1F-4026-9B9E-DC86274F07F2}" srcId="{1B85BF89-E81C-4D2A-9DAD-E4FA8C61BB43}" destId="{EEB86A49-50CD-4F2F-BA63-3F5525E772D8}" srcOrd="4" destOrd="0" parTransId="{8542DA7A-EA75-4B1D-A43F-2CABB53705D6}" sibTransId="{9C44C5FD-3F3E-41FB-8A39-DEA8D4FB9C91}"/>
    <dgm:cxn modelId="{25EE6F8C-247B-4A7B-8D85-D628C13CFA27}" type="presOf" srcId="{1B85BF89-E81C-4D2A-9DAD-E4FA8C61BB43}" destId="{F5249EF8-AB93-44D4-AB0B-1FC46510EA8D}" srcOrd="0" destOrd="0" presId="urn:microsoft.com/office/officeart/2018/2/layout/IconVerticalSolidList"/>
    <dgm:cxn modelId="{58E89FCB-62FF-491D-A050-F83B4BE54F55}" srcId="{1B85BF89-E81C-4D2A-9DAD-E4FA8C61BB43}" destId="{2095FDD0-8B0F-401F-B342-9961087831D2}" srcOrd="2" destOrd="0" parTransId="{8A6682E9-9B12-4A80-8369-5B183287BD9A}" sibTransId="{5D64BC4F-F1CD-4018-8084-D1FDE01374ED}"/>
    <dgm:cxn modelId="{287BCF09-A406-497A-AC0D-05E6BF289500}" type="presOf" srcId="{E999F116-70EB-42B5-9ADF-175F77A3755B}" destId="{55153426-8021-46CC-B078-4874A94A8A09}" srcOrd="0" destOrd="0" presId="urn:microsoft.com/office/officeart/2018/2/layout/IconVerticalSolidList"/>
    <dgm:cxn modelId="{16DA6A17-1850-48E0-BA16-C1452E192129}" srcId="{1B85BF89-E81C-4D2A-9DAD-E4FA8C61BB43}" destId="{549C8DAC-BF28-43D5-A3F7-9119322764A3}" srcOrd="1" destOrd="0" parTransId="{C9649686-3F7A-4AAC-BFB9-A04D4FC87B80}" sibTransId="{6787C053-6E43-466B-A2CE-24020467D6A3}"/>
    <dgm:cxn modelId="{4780D607-6C1F-4C78-A8D7-DE8FA4ABA92E}" type="presOf" srcId="{EEB86A49-50CD-4F2F-BA63-3F5525E772D8}" destId="{72FBA6F5-7963-4B22-8F5B-3D18BF033148}" srcOrd="0" destOrd="0" presId="urn:microsoft.com/office/officeart/2018/2/layout/IconVerticalSolidList"/>
    <dgm:cxn modelId="{FE5A3768-A02E-48E7-A9DE-68DBF8D104DB}" type="presOf" srcId="{549C8DAC-BF28-43D5-A3F7-9119322764A3}" destId="{C98C6214-733B-4EAB-90E0-266F9391B923}" srcOrd="0" destOrd="0" presId="urn:microsoft.com/office/officeart/2018/2/layout/IconVerticalSolidList"/>
    <dgm:cxn modelId="{51360D21-9607-461B-81EB-3E7AFBCECB49}" type="presParOf" srcId="{F5249EF8-AB93-44D4-AB0B-1FC46510EA8D}" destId="{306218E2-F3DF-4C28-872E-83B02F682C8A}" srcOrd="0" destOrd="0" presId="urn:microsoft.com/office/officeart/2018/2/layout/IconVerticalSolidList"/>
    <dgm:cxn modelId="{84648258-C34C-470A-9118-80EC9AE27419}" type="presParOf" srcId="{306218E2-F3DF-4C28-872E-83B02F682C8A}" destId="{92BF894D-5B4E-475E-9E85-C22F91C02A65}" srcOrd="0" destOrd="0" presId="urn:microsoft.com/office/officeart/2018/2/layout/IconVerticalSolidList"/>
    <dgm:cxn modelId="{65245A45-BB78-4045-9BFF-7A1D66979E69}" type="presParOf" srcId="{306218E2-F3DF-4C28-872E-83B02F682C8A}" destId="{054B6B17-E116-4879-801E-AA12FE9B4A88}" srcOrd="1" destOrd="0" presId="urn:microsoft.com/office/officeart/2018/2/layout/IconVerticalSolidList"/>
    <dgm:cxn modelId="{2C4CCE67-FD1A-402C-94C7-5D972AE84C98}" type="presParOf" srcId="{306218E2-F3DF-4C28-872E-83B02F682C8A}" destId="{BDDAB99D-FE25-41C6-AFF0-AEF46E150051}" srcOrd="2" destOrd="0" presId="urn:microsoft.com/office/officeart/2018/2/layout/IconVerticalSolidList"/>
    <dgm:cxn modelId="{82A8AA64-9215-43DE-97F6-5D5C0AE2E1A9}" type="presParOf" srcId="{306218E2-F3DF-4C28-872E-83B02F682C8A}" destId="{CF673BC2-3CED-49A4-9971-A62B601D21EA}" srcOrd="3" destOrd="0" presId="urn:microsoft.com/office/officeart/2018/2/layout/IconVerticalSolidList"/>
    <dgm:cxn modelId="{668ECC4C-70FB-4849-BC52-D0A7536A53B9}" type="presParOf" srcId="{F5249EF8-AB93-44D4-AB0B-1FC46510EA8D}" destId="{93A8F353-C5F5-4B31-967E-118479DF0EAF}" srcOrd="1" destOrd="0" presId="urn:microsoft.com/office/officeart/2018/2/layout/IconVerticalSolidList"/>
    <dgm:cxn modelId="{659A757D-3D90-4AF5-953B-DD4579056D43}" type="presParOf" srcId="{F5249EF8-AB93-44D4-AB0B-1FC46510EA8D}" destId="{A2245A62-78F9-4665-B74F-D8065D0F4914}" srcOrd="2" destOrd="0" presId="urn:microsoft.com/office/officeart/2018/2/layout/IconVerticalSolidList"/>
    <dgm:cxn modelId="{EE1905F8-7B68-48C2-B602-8760C13870A5}" type="presParOf" srcId="{A2245A62-78F9-4665-B74F-D8065D0F4914}" destId="{700422BF-F338-479B-B961-C6D0AB723271}" srcOrd="0" destOrd="0" presId="urn:microsoft.com/office/officeart/2018/2/layout/IconVerticalSolidList"/>
    <dgm:cxn modelId="{87DAAB57-CA0E-4EB4-9F89-07EB5FC9A658}" type="presParOf" srcId="{A2245A62-78F9-4665-B74F-D8065D0F4914}" destId="{964D6D0D-3EA8-4B36-B6E8-BD9238939F7C}" srcOrd="1" destOrd="0" presId="urn:microsoft.com/office/officeart/2018/2/layout/IconVerticalSolidList"/>
    <dgm:cxn modelId="{02F96959-675A-40D3-8271-8B3148DFF0F1}" type="presParOf" srcId="{A2245A62-78F9-4665-B74F-D8065D0F4914}" destId="{842F7BC5-2CFF-47D7-8986-79CCF5F38417}" srcOrd="2" destOrd="0" presId="urn:microsoft.com/office/officeart/2018/2/layout/IconVerticalSolidList"/>
    <dgm:cxn modelId="{97D1A8CF-AA8B-4939-8781-1D9A08FAC99B}" type="presParOf" srcId="{A2245A62-78F9-4665-B74F-D8065D0F4914}" destId="{C98C6214-733B-4EAB-90E0-266F9391B923}" srcOrd="3" destOrd="0" presId="urn:microsoft.com/office/officeart/2018/2/layout/IconVerticalSolidList"/>
    <dgm:cxn modelId="{3BE75F45-F9CE-4E22-BA9A-79217BBC951D}" type="presParOf" srcId="{F5249EF8-AB93-44D4-AB0B-1FC46510EA8D}" destId="{B04E1FDC-76A2-4333-A5CB-8D31E7488387}" srcOrd="3" destOrd="0" presId="urn:microsoft.com/office/officeart/2018/2/layout/IconVerticalSolidList"/>
    <dgm:cxn modelId="{E4A21CD4-B05D-4B1E-8B89-267A9916DCD3}" type="presParOf" srcId="{F5249EF8-AB93-44D4-AB0B-1FC46510EA8D}" destId="{C5446E7F-DFE5-48E2-983B-CEEF460FE4FD}" srcOrd="4" destOrd="0" presId="urn:microsoft.com/office/officeart/2018/2/layout/IconVerticalSolidList"/>
    <dgm:cxn modelId="{07570E5B-8AE7-4E66-891D-315C911A607A}" type="presParOf" srcId="{C5446E7F-DFE5-48E2-983B-CEEF460FE4FD}" destId="{EF015E27-7C5A-486D-B570-B44A78E01844}" srcOrd="0" destOrd="0" presId="urn:microsoft.com/office/officeart/2018/2/layout/IconVerticalSolidList"/>
    <dgm:cxn modelId="{BE5D270E-C6E6-4740-BBE3-241E27ACC499}" type="presParOf" srcId="{C5446E7F-DFE5-48E2-983B-CEEF460FE4FD}" destId="{5F8BC306-6F34-4DF6-B45C-8F0330DF66C5}" srcOrd="1" destOrd="0" presId="urn:microsoft.com/office/officeart/2018/2/layout/IconVerticalSolidList"/>
    <dgm:cxn modelId="{09B5EE38-C1B0-483C-AFAB-00F8CB4211C6}" type="presParOf" srcId="{C5446E7F-DFE5-48E2-983B-CEEF460FE4FD}" destId="{502437D0-DF56-4FC8-8BD9-4D1C07F73F82}" srcOrd="2" destOrd="0" presId="urn:microsoft.com/office/officeart/2018/2/layout/IconVerticalSolidList"/>
    <dgm:cxn modelId="{3C046147-498E-4E4D-B458-B3F9A4404B12}" type="presParOf" srcId="{C5446E7F-DFE5-48E2-983B-CEEF460FE4FD}" destId="{E3A976E5-6C90-4FFC-A8D3-4661139246CF}" srcOrd="3" destOrd="0" presId="urn:microsoft.com/office/officeart/2018/2/layout/IconVerticalSolidList"/>
    <dgm:cxn modelId="{45CDAED3-9521-470E-8851-3A2605F1EACC}" type="presParOf" srcId="{F5249EF8-AB93-44D4-AB0B-1FC46510EA8D}" destId="{7794DCB6-787E-4F74-B703-5539DDB6A13A}" srcOrd="5" destOrd="0" presId="urn:microsoft.com/office/officeart/2018/2/layout/IconVerticalSolidList"/>
    <dgm:cxn modelId="{66484DB4-F193-4C55-AAF8-AB0A8B7E1A4E}" type="presParOf" srcId="{F5249EF8-AB93-44D4-AB0B-1FC46510EA8D}" destId="{A264A12C-3551-49EC-9BC6-87287181147F}" srcOrd="6" destOrd="0" presId="urn:microsoft.com/office/officeart/2018/2/layout/IconVerticalSolidList"/>
    <dgm:cxn modelId="{F3D562A1-3315-4CD9-A666-CA01FFAAFCEC}" type="presParOf" srcId="{A264A12C-3551-49EC-9BC6-87287181147F}" destId="{B7C2B6FA-5A37-48A6-A52B-78232381901B}" srcOrd="0" destOrd="0" presId="urn:microsoft.com/office/officeart/2018/2/layout/IconVerticalSolidList"/>
    <dgm:cxn modelId="{34D6B839-81CD-40E6-B0EE-E2DDA85D9EA9}" type="presParOf" srcId="{A264A12C-3551-49EC-9BC6-87287181147F}" destId="{DB54AC96-15B2-4B2E-9334-CB9B0A5A7C76}" srcOrd="1" destOrd="0" presId="urn:microsoft.com/office/officeart/2018/2/layout/IconVerticalSolidList"/>
    <dgm:cxn modelId="{0858FCEF-ACDE-4F98-BEDB-8B6AB928B5B6}" type="presParOf" srcId="{A264A12C-3551-49EC-9BC6-87287181147F}" destId="{D28F7D00-5C21-4479-8B7C-D523302E3561}" srcOrd="2" destOrd="0" presId="urn:microsoft.com/office/officeart/2018/2/layout/IconVerticalSolidList"/>
    <dgm:cxn modelId="{546D230D-5564-4360-9C62-F264AC02EB6B}" type="presParOf" srcId="{A264A12C-3551-49EC-9BC6-87287181147F}" destId="{55153426-8021-46CC-B078-4874A94A8A09}" srcOrd="3" destOrd="0" presId="urn:microsoft.com/office/officeart/2018/2/layout/IconVerticalSolidList"/>
    <dgm:cxn modelId="{1C7EC20D-067F-41CC-BB0E-9A982AA0967C}" type="presParOf" srcId="{F5249EF8-AB93-44D4-AB0B-1FC46510EA8D}" destId="{ED199731-62A2-451C-93B9-E153349700F2}" srcOrd="7" destOrd="0" presId="urn:microsoft.com/office/officeart/2018/2/layout/IconVerticalSolidList"/>
    <dgm:cxn modelId="{9C963326-FC1C-491B-A62D-6F7977E065A0}" type="presParOf" srcId="{F5249EF8-AB93-44D4-AB0B-1FC46510EA8D}" destId="{7E29E5AA-4CFE-472A-90FB-E8E5C7D881E1}" srcOrd="8" destOrd="0" presId="urn:microsoft.com/office/officeart/2018/2/layout/IconVerticalSolidList"/>
    <dgm:cxn modelId="{AC6982E9-33D5-4A2A-8FCA-D9D8FEA430E6}" type="presParOf" srcId="{7E29E5AA-4CFE-472A-90FB-E8E5C7D881E1}" destId="{C6CA87F6-9463-43F7-9EBF-9763606FC887}" srcOrd="0" destOrd="0" presId="urn:microsoft.com/office/officeart/2018/2/layout/IconVerticalSolidList"/>
    <dgm:cxn modelId="{D7A87367-7B90-4B2A-9DDD-D11863EF1529}" type="presParOf" srcId="{7E29E5AA-4CFE-472A-90FB-E8E5C7D881E1}" destId="{78B19E88-C7EA-4953-BAC3-DB2A49FFA46A}" srcOrd="1" destOrd="0" presId="urn:microsoft.com/office/officeart/2018/2/layout/IconVerticalSolidList"/>
    <dgm:cxn modelId="{B41E1A36-ED2C-4F3D-A604-55E423B6B583}" type="presParOf" srcId="{7E29E5AA-4CFE-472A-90FB-E8E5C7D881E1}" destId="{DC0FAA9D-647E-4AC5-85FF-CC3BF0F53614}" srcOrd="2" destOrd="0" presId="urn:microsoft.com/office/officeart/2018/2/layout/IconVerticalSolidList"/>
    <dgm:cxn modelId="{C6592FE6-5EB0-4438-ABAF-6174432E94A6}" type="presParOf" srcId="{7E29E5AA-4CFE-472A-90FB-E8E5C7D881E1}" destId="{72FBA6F5-7963-4B22-8F5B-3D18BF0331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159A0E-1190-4BE6-87DA-866A4C0C720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05D5D6-7A05-4D46-844E-D185F38EDC5D}">
      <dgm:prSet/>
      <dgm:spPr/>
      <dgm:t>
        <a:bodyPr/>
        <a:lstStyle/>
        <a:p>
          <a:r>
            <a:rPr lang="en-US"/>
            <a:t>Creation of a workforce survey</a:t>
          </a:r>
        </a:p>
      </dgm:t>
    </dgm:pt>
    <dgm:pt modelId="{3501D3DA-804A-465F-8713-F988B39A6F33}" type="parTrans" cxnId="{729BE0C6-E774-4C90-B43D-6E45BC74C3F4}">
      <dgm:prSet/>
      <dgm:spPr/>
      <dgm:t>
        <a:bodyPr/>
        <a:lstStyle/>
        <a:p>
          <a:endParaRPr lang="en-US"/>
        </a:p>
      </dgm:t>
    </dgm:pt>
    <dgm:pt modelId="{6317B84F-8E8D-4A13-BE78-69DADB0C84F1}" type="sibTrans" cxnId="{729BE0C6-E774-4C90-B43D-6E45BC74C3F4}">
      <dgm:prSet/>
      <dgm:spPr/>
      <dgm:t>
        <a:bodyPr/>
        <a:lstStyle/>
        <a:p>
          <a:endParaRPr lang="en-US"/>
        </a:p>
      </dgm:t>
    </dgm:pt>
    <dgm:pt modelId="{BE03F390-4DCE-479F-88D9-3CE4C7CE9327}">
      <dgm:prSet/>
      <dgm:spPr/>
      <dgm:t>
        <a:bodyPr/>
        <a:lstStyle/>
        <a:p>
          <a:r>
            <a:rPr lang="en-US"/>
            <a:t>Donor development based on brand and curricular focus</a:t>
          </a:r>
        </a:p>
      </dgm:t>
    </dgm:pt>
    <dgm:pt modelId="{93466C96-00F4-4E64-A31A-B4AE7BAF527E}" type="parTrans" cxnId="{0B080454-5F55-4B73-A561-21E40E4D2E4B}">
      <dgm:prSet/>
      <dgm:spPr/>
      <dgm:t>
        <a:bodyPr/>
        <a:lstStyle/>
        <a:p>
          <a:endParaRPr lang="en-US"/>
        </a:p>
      </dgm:t>
    </dgm:pt>
    <dgm:pt modelId="{2A20FB35-3E10-4A00-AF04-642583619E1E}" type="sibTrans" cxnId="{0B080454-5F55-4B73-A561-21E40E4D2E4B}">
      <dgm:prSet/>
      <dgm:spPr/>
      <dgm:t>
        <a:bodyPr/>
        <a:lstStyle/>
        <a:p>
          <a:endParaRPr lang="en-US"/>
        </a:p>
      </dgm:t>
    </dgm:pt>
    <dgm:pt modelId="{74B45392-63F0-451D-ABA6-F87EFF643E54}">
      <dgm:prSet/>
      <dgm:spPr/>
      <dgm:t>
        <a:bodyPr/>
        <a:lstStyle/>
        <a:p>
          <a:r>
            <a:rPr lang="en-US"/>
            <a:t>Expert in Resident Program</a:t>
          </a:r>
        </a:p>
      </dgm:t>
    </dgm:pt>
    <dgm:pt modelId="{942F41FB-F8D1-4520-9646-232A8E22D304}" type="parTrans" cxnId="{FA22788D-B2C8-4F0F-9C96-8365CF27B78F}">
      <dgm:prSet/>
      <dgm:spPr/>
      <dgm:t>
        <a:bodyPr/>
        <a:lstStyle/>
        <a:p>
          <a:endParaRPr lang="en-US"/>
        </a:p>
      </dgm:t>
    </dgm:pt>
    <dgm:pt modelId="{489D2BCF-897A-4F60-9525-5FF6A5265C19}" type="sibTrans" cxnId="{FA22788D-B2C8-4F0F-9C96-8365CF27B78F}">
      <dgm:prSet/>
      <dgm:spPr/>
      <dgm:t>
        <a:bodyPr/>
        <a:lstStyle/>
        <a:p>
          <a:endParaRPr lang="en-US"/>
        </a:p>
      </dgm:t>
    </dgm:pt>
    <dgm:pt modelId="{9F3314D4-EA04-4C88-9B19-70F2BD64DD81}">
      <dgm:prSet/>
      <dgm:spPr/>
      <dgm:t>
        <a:bodyPr/>
        <a:lstStyle/>
        <a:p>
          <a:r>
            <a:rPr lang="en-US"/>
            <a:t>Career and employability training </a:t>
          </a:r>
        </a:p>
      </dgm:t>
    </dgm:pt>
    <dgm:pt modelId="{EE278288-5581-483D-AE17-6EF04FAAD55A}" type="parTrans" cxnId="{9A36E67F-44AF-4C0A-955F-F086B9569637}">
      <dgm:prSet/>
      <dgm:spPr/>
      <dgm:t>
        <a:bodyPr/>
        <a:lstStyle/>
        <a:p>
          <a:endParaRPr lang="en-US"/>
        </a:p>
      </dgm:t>
    </dgm:pt>
    <dgm:pt modelId="{716E633F-4639-44AB-997E-FCA0E9A35766}" type="sibTrans" cxnId="{9A36E67F-44AF-4C0A-955F-F086B9569637}">
      <dgm:prSet/>
      <dgm:spPr/>
      <dgm:t>
        <a:bodyPr/>
        <a:lstStyle/>
        <a:p>
          <a:endParaRPr lang="en-US"/>
        </a:p>
      </dgm:t>
    </dgm:pt>
    <dgm:pt modelId="{345FF233-F6D3-4EC0-A54E-EF9985157A9E}" type="pres">
      <dgm:prSet presAssocID="{82159A0E-1190-4BE6-87DA-866A4C0C72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B439EB-E468-4913-8DA6-A93A0D21754F}" type="pres">
      <dgm:prSet presAssocID="{5805D5D6-7A05-4D46-844E-D185F38EDC5D}" presName="hierRoot1" presStyleCnt="0"/>
      <dgm:spPr/>
    </dgm:pt>
    <dgm:pt modelId="{23111B20-B37C-4F64-B0E0-0D3370F0C6BF}" type="pres">
      <dgm:prSet presAssocID="{5805D5D6-7A05-4D46-844E-D185F38EDC5D}" presName="composite" presStyleCnt="0"/>
      <dgm:spPr/>
    </dgm:pt>
    <dgm:pt modelId="{76E56112-D2EE-465C-BA37-3925B2650785}" type="pres">
      <dgm:prSet presAssocID="{5805D5D6-7A05-4D46-844E-D185F38EDC5D}" presName="background" presStyleLbl="node0" presStyleIdx="0" presStyleCnt="4"/>
      <dgm:spPr/>
    </dgm:pt>
    <dgm:pt modelId="{BD31639A-2CB0-4C72-B2D4-7C2B656B6218}" type="pres">
      <dgm:prSet presAssocID="{5805D5D6-7A05-4D46-844E-D185F38EDC5D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C29FE-6607-4D1F-AAFE-9EC2A10E3E37}" type="pres">
      <dgm:prSet presAssocID="{5805D5D6-7A05-4D46-844E-D185F38EDC5D}" presName="hierChild2" presStyleCnt="0"/>
      <dgm:spPr/>
    </dgm:pt>
    <dgm:pt modelId="{FC7F7C4C-B7D8-4A52-931D-064F39312ACE}" type="pres">
      <dgm:prSet presAssocID="{BE03F390-4DCE-479F-88D9-3CE4C7CE9327}" presName="hierRoot1" presStyleCnt="0"/>
      <dgm:spPr/>
    </dgm:pt>
    <dgm:pt modelId="{6ECA0174-AFDB-44C2-9749-ABBD8937B674}" type="pres">
      <dgm:prSet presAssocID="{BE03F390-4DCE-479F-88D9-3CE4C7CE9327}" presName="composite" presStyleCnt="0"/>
      <dgm:spPr/>
    </dgm:pt>
    <dgm:pt modelId="{BBA9ABD9-F541-4A72-82D9-39E7887702F8}" type="pres">
      <dgm:prSet presAssocID="{BE03F390-4DCE-479F-88D9-3CE4C7CE9327}" presName="background" presStyleLbl="node0" presStyleIdx="1" presStyleCnt="4"/>
      <dgm:spPr/>
    </dgm:pt>
    <dgm:pt modelId="{52555769-461D-4162-8A3B-1D801B0E39B2}" type="pres">
      <dgm:prSet presAssocID="{BE03F390-4DCE-479F-88D9-3CE4C7CE9327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A5EEFE-A814-4CAB-BD33-80F32B9E34BD}" type="pres">
      <dgm:prSet presAssocID="{BE03F390-4DCE-479F-88D9-3CE4C7CE9327}" presName="hierChild2" presStyleCnt="0"/>
      <dgm:spPr/>
    </dgm:pt>
    <dgm:pt modelId="{3238C3BC-0E14-49C5-899A-04C9DC33457F}" type="pres">
      <dgm:prSet presAssocID="{74B45392-63F0-451D-ABA6-F87EFF643E54}" presName="hierRoot1" presStyleCnt="0"/>
      <dgm:spPr/>
    </dgm:pt>
    <dgm:pt modelId="{76ADB859-5F1A-4658-A8B5-2645F70DD54C}" type="pres">
      <dgm:prSet presAssocID="{74B45392-63F0-451D-ABA6-F87EFF643E54}" presName="composite" presStyleCnt="0"/>
      <dgm:spPr/>
    </dgm:pt>
    <dgm:pt modelId="{145C69FA-1A2C-4109-83FC-3030886C0922}" type="pres">
      <dgm:prSet presAssocID="{74B45392-63F0-451D-ABA6-F87EFF643E54}" presName="background" presStyleLbl="node0" presStyleIdx="2" presStyleCnt="4"/>
      <dgm:spPr/>
    </dgm:pt>
    <dgm:pt modelId="{30E8D192-BB3C-4780-9C2D-DD1E1B52653C}" type="pres">
      <dgm:prSet presAssocID="{74B45392-63F0-451D-ABA6-F87EFF643E54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598001-E92F-4F03-8A24-6E9CDEA6F1B0}" type="pres">
      <dgm:prSet presAssocID="{74B45392-63F0-451D-ABA6-F87EFF643E54}" presName="hierChild2" presStyleCnt="0"/>
      <dgm:spPr/>
    </dgm:pt>
    <dgm:pt modelId="{03D939B3-9EDB-4DE9-9681-DF670B218065}" type="pres">
      <dgm:prSet presAssocID="{9F3314D4-EA04-4C88-9B19-70F2BD64DD81}" presName="hierRoot1" presStyleCnt="0"/>
      <dgm:spPr/>
    </dgm:pt>
    <dgm:pt modelId="{58437F1E-15CD-4CD9-AA02-3C677385FED2}" type="pres">
      <dgm:prSet presAssocID="{9F3314D4-EA04-4C88-9B19-70F2BD64DD81}" presName="composite" presStyleCnt="0"/>
      <dgm:spPr/>
    </dgm:pt>
    <dgm:pt modelId="{DD64C10B-E901-4F5B-88A2-DE3AAB84498E}" type="pres">
      <dgm:prSet presAssocID="{9F3314D4-EA04-4C88-9B19-70F2BD64DD81}" presName="background" presStyleLbl="node0" presStyleIdx="3" presStyleCnt="4"/>
      <dgm:spPr/>
    </dgm:pt>
    <dgm:pt modelId="{FDB39C48-AA95-483B-851A-FD3E1217D70F}" type="pres">
      <dgm:prSet presAssocID="{9F3314D4-EA04-4C88-9B19-70F2BD64DD81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9C557C-363A-4FAA-BDF7-449ED9C89F1B}" type="pres">
      <dgm:prSet presAssocID="{9F3314D4-EA04-4C88-9B19-70F2BD64DD81}" presName="hierChild2" presStyleCnt="0"/>
      <dgm:spPr/>
    </dgm:pt>
  </dgm:ptLst>
  <dgm:cxnLst>
    <dgm:cxn modelId="{6C3554DE-EE58-4EB8-A647-E1121183DBE7}" type="presOf" srcId="{9F3314D4-EA04-4C88-9B19-70F2BD64DD81}" destId="{FDB39C48-AA95-483B-851A-FD3E1217D70F}" srcOrd="0" destOrd="0" presId="urn:microsoft.com/office/officeart/2005/8/layout/hierarchy1"/>
    <dgm:cxn modelId="{FA22788D-B2C8-4F0F-9C96-8365CF27B78F}" srcId="{82159A0E-1190-4BE6-87DA-866A4C0C720B}" destId="{74B45392-63F0-451D-ABA6-F87EFF643E54}" srcOrd="2" destOrd="0" parTransId="{942F41FB-F8D1-4520-9646-232A8E22D304}" sibTransId="{489D2BCF-897A-4F60-9525-5FF6A5265C19}"/>
    <dgm:cxn modelId="{729BE0C6-E774-4C90-B43D-6E45BC74C3F4}" srcId="{82159A0E-1190-4BE6-87DA-866A4C0C720B}" destId="{5805D5D6-7A05-4D46-844E-D185F38EDC5D}" srcOrd="0" destOrd="0" parTransId="{3501D3DA-804A-465F-8713-F988B39A6F33}" sibTransId="{6317B84F-8E8D-4A13-BE78-69DADB0C84F1}"/>
    <dgm:cxn modelId="{0B080454-5F55-4B73-A561-21E40E4D2E4B}" srcId="{82159A0E-1190-4BE6-87DA-866A4C0C720B}" destId="{BE03F390-4DCE-479F-88D9-3CE4C7CE9327}" srcOrd="1" destOrd="0" parTransId="{93466C96-00F4-4E64-A31A-B4AE7BAF527E}" sibTransId="{2A20FB35-3E10-4A00-AF04-642583619E1E}"/>
    <dgm:cxn modelId="{0AD2804F-0347-4771-B553-484D28A9AF56}" type="presOf" srcId="{82159A0E-1190-4BE6-87DA-866A4C0C720B}" destId="{345FF233-F6D3-4EC0-A54E-EF9985157A9E}" srcOrd="0" destOrd="0" presId="urn:microsoft.com/office/officeart/2005/8/layout/hierarchy1"/>
    <dgm:cxn modelId="{8976B036-79F1-449D-A636-1C1BACD283DE}" type="presOf" srcId="{5805D5D6-7A05-4D46-844E-D185F38EDC5D}" destId="{BD31639A-2CB0-4C72-B2D4-7C2B656B6218}" srcOrd="0" destOrd="0" presId="urn:microsoft.com/office/officeart/2005/8/layout/hierarchy1"/>
    <dgm:cxn modelId="{9A36E67F-44AF-4C0A-955F-F086B9569637}" srcId="{82159A0E-1190-4BE6-87DA-866A4C0C720B}" destId="{9F3314D4-EA04-4C88-9B19-70F2BD64DD81}" srcOrd="3" destOrd="0" parTransId="{EE278288-5581-483D-AE17-6EF04FAAD55A}" sibTransId="{716E633F-4639-44AB-997E-FCA0E9A35766}"/>
    <dgm:cxn modelId="{87DCE98D-CDB5-4A47-8FA3-7D333504F712}" type="presOf" srcId="{74B45392-63F0-451D-ABA6-F87EFF643E54}" destId="{30E8D192-BB3C-4780-9C2D-DD1E1B52653C}" srcOrd="0" destOrd="0" presId="urn:microsoft.com/office/officeart/2005/8/layout/hierarchy1"/>
    <dgm:cxn modelId="{0BF90783-3E46-4933-B740-945E7825C2E5}" type="presOf" srcId="{BE03F390-4DCE-479F-88D9-3CE4C7CE9327}" destId="{52555769-461D-4162-8A3B-1D801B0E39B2}" srcOrd="0" destOrd="0" presId="urn:microsoft.com/office/officeart/2005/8/layout/hierarchy1"/>
    <dgm:cxn modelId="{77E04807-85B4-4912-8999-C4EB4869701B}" type="presParOf" srcId="{345FF233-F6D3-4EC0-A54E-EF9985157A9E}" destId="{3CB439EB-E468-4913-8DA6-A93A0D21754F}" srcOrd="0" destOrd="0" presId="urn:microsoft.com/office/officeart/2005/8/layout/hierarchy1"/>
    <dgm:cxn modelId="{C83D9DD2-CC00-4FB5-94CF-63A36CBCBC49}" type="presParOf" srcId="{3CB439EB-E468-4913-8DA6-A93A0D21754F}" destId="{23111B20-B37C-4F64-B0E0-0D3370F0C6BF}" srcOrd="0" destOrd="0" presId="urn:microsoft.com/office/officeart/2005/8/layout/hierarchy1"/>
    <dgm:cxn modelId="{1B6688DF-CFDB-4037-AE1B-AB2FDE0321B1}" type="presParOf" srcId="{23111B20-B37C-4F64-B0E0-0D3370F0C6BF}" destId="{76E56112-D2EE-465C-BA37-3925B2650785}" srcOrd="0" destOrd="0" presId="urn:microsoft.com/office/officeart/2005/8/layout/hierarchy1"/>
    <dgm:cxn modelId="{95CD43F1-C4FF-4DBA-83A5-6332EC510523}" type="presParOf" srcId="{23111B20-B37C-4F64-B0E0-0D3370F0C6BF}" destId="{BD31639A-2CB0-4C72-B2D4-7C2B656B6218}" srcOrd="1" destOrd="0" presId="urn:microsoft.com/office/officeart/2005/8/layout/hierarchy1"/>
    <dgm:cxn modelId="{533BAA31-8890-4539-B730-304C866EDD05}" type="presParOf" srcId="{3CB439EB-E468-4913-8DA6-A93A0D21754F}" destId="{22EC29FE-6607-4D1F-AAFE-9EC2A10E3E37}" srcOrd="1" destOrd="0" presId="urn:microsoft.com/office/officeart/2005/8/layout/hierarchy1"/>
    <dgm:cxn modelId="{EBFAD311-75F2-4479-8084-89E63709752D}" type="presParOf" srcId="{345FF233-F6D3-4EC0-A54E-EF9985157A9E}" destId="{FC7F7C4C-B7D8-4A52-931D-064F39312ACE}" srcOrd="1" destOrd="0" presId="urn:microsoft.com/office/officeart/2005/8/layout/hierarchy1"/>
    <dgm:cxn modelId="{D2E71317-1461-4C29-A616-79B0FC1F1CAB}" type="presParOf" srcId="{FC7F7C4C-B7D8-4A52-931D-064F39312ACE}" destId="{6ECA0174-AFDB-44C2-9749-ABBD8937B674}" srcOrd="0" destOrd="0" presId="urn:microsoft.com/office/officeart/2005/8/layout/hierarchy1"/>
    <dgm:cxn modelId="{A0189C4E-CBA0-4F27-9F0D-C3C7B0622E13}" type="presParOf" srcId="{6ECA0174-AFDB-44C2-9749-ABBD8937B674}" destId="{BBA9ABD9-F541-4A72-82D9-39E7887702F8}" srcOrd="0" destOrd="0" presId="urn:microsoft.com/office/officeart/2005/8/layout/hierarchy1"/>
    <dgm:cxn modelId="{40DA0A2F-A88A-408B-A858-81E23F5DF9B9}" type="presParOf" srcId="{6ECA0174-AFDB-44C2-9749-ABBD8937B674}" destId="{52555769-461D-4162-8A3B-1D801B0E39B2}" srcOrd="1" destOrd="0" presId="urn:microsoft.com/office/officeart/2005/8/layout/hierarchy1"/>
    <dgm:cxn modelId="{9612A53F-7401-476C-8F37-0E0F0B0FEB0F}" type="presParOf" srcId="{FC7F7C4C-B7D8-4A52-931D-064F39312ACE}" destId="{DAA5EEFE-A814-4CAB-BD33-80F32B9E34BD}" srcOrd="1" destOrd="0" presId="urn:microsoft.com/office/officeart/2005/8/layout/hierarchy1"/>
    <dgm:cxn modelId="{43A81771-8E14-4543-898B-FA14A8EFC9CF}" type="presParOf" srcId="{345FF233-F6D3-4EC0-A54E-EF9985157A9E}" destId="{3238C3BC-0E14-49C5-899A-04C9DC33457F}" srcOrd="2" destOrd="0" presId="urn:microsoft.com/office/officeart/2005/8/layout/hierarchy1"/>
    <dgm:cxn modelId="{EAD5DFB8-E623-4DB2-963C-B02D2BECCB55}" type="presParOf" srcId="{3238C3BC-0E14-49C5-899A-04C9DC33457F}" destId="{76ADB859-5F1A-4658-A8B5-2645F70DD54C}" srcOrd="0" destOrd="0" presId="urn:microsoft.com/office/officeart/2005/8/layout/hierarchy1"/>
    <dgm:cxn modelId="{C61C275E-03B8-4EFA-8FDA-C366BD765B61}" type="presParOf" srcId="{76ADB859-5F1A-4658-A8B5-2645F70DD54C}" destId="{145C69FA-1A2C-4109-83FC-3030886C0922}" srcOrd="0" destOrd="0" presId="urn:microsoft.com/office/officeart/2005/8/layout/hierarchy1"/>
    <dgm:cxn modelId="{7DE4974D-552F-4410-A95D-E96C888A3D4E}" type="presParOf" srcId="{76ADB859-5F1A-4658-A8B5-2645F70DD54C}" destId="{30E8D192-BB3C-4780-9C2D-DD1E1B52653C}" srcOrd="1" destOrd="0" presId="urn:microsoft.com/office/officeart/2005/8/layout/hierarchy1"/>
    <dgm:cxn modelId="{2F41635B-DC53-45D5-8756-4BCEA5CFD610}" type="presParOf" srcId="{3238C3BC-0E14-49C5-899A-04C9DC33457F}" destId="{4B598001-E92F-4F03-8A24-6E9CDEA6F1B0}" srcOrd="1" destOrd="0" presId="urn:microsoft.com/office/officeart/2005/8/layout/hierarchy1"/>
    <dgm:cxn modelId="{A9D71B7B-E10E-4B6A-A233-6571F0B79737}" type="presParOf" srcId="{345FF233-F6D3-4EC0-A54E-EF9985157A9E}" destId="{03D939B3-9EDB-4DE9-9681-DF670B218065}" srcOrd="3" destOrd="0" presId="urn:microsoft.com/office/officeart/2005/8/layout/hierarchy1"/>
    <dgm:cxn modelId="{58308058-0012-48C2-9C69-7803F8018C3C}" type="presParOf" srcId="{03D939B3-9EDB-4DE9-9681-DF670B218065}" destId="{58437F1E-15CD-4CD9-AA02-3C677385FED2}" srcOrd="0" destOrd="0" presId="urn:microsoft.com/office/officeart/2005/8/layout/hierarchy1"/>
    <dgm:cxn modelId="{7F5BBC71-A639-49CE-89E6-7E318C32893E}" type="presParOf" srcId="{58437F1E-15CD-4CD9-AA02-3C677385FED2}" destId="{DD64C10B-E901-4F5B-88A2-DE3AAB84498E}" srcOrd="0" destOrd="0" presId="urn:microsoft.com/office/officeart/2005/8/layout/hierarchy1"/>
    <dgm:cxn modelId="{1FF2C251-E0C5-4A4B-AF6C-277383D7D100}" type="presParOf" srcId="{58437F1E-15CD-4CD9-AA02-3C677385FED2}" destId="{FDB39C48-AA95-483B-851A-FD3E1217D70F}" srcOrd="1" destOrd="0" presId="urn:microsoft.com/office/officeart/2005/8/layout/hierarchy1"/>
    <dgm:cxn modelId="{573ED02D-8F4D-4BCA-B65B-D2E279FE4D74}" type="presParOf" srcId="{03D939B3-9EDB-4DE9-9681-DF670B218065}" destId="{A39C557C-363A-4FAA-BDF7-449ED9C89F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FF732-6257-462D-9158-F31BB60089EF}">
      <dsp:nvSpPr>
        <dsp:cNvPr id="0" name=""/>
        <dsp:cNvSpPr/>
      </dsp:nvSpPr>
      <dsp:spPr>
        <a:xfrm>
          <a:off x="0" y="644"/>
          <a:ext cx="6151562" cy="15073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59860-6BF7-482E-A38C-3FA777D146A1}">
      <dsp:nvSpPr>
        <dsp:cNvPr id="0" name=""/>
        <dsp:cNvSpPr/>
      </dsp:nvSpPr>
      <dsp:spPr>
        <a:xfrm>
          <a:off x="455959" y="339787"/>
          <a:ext cx="829016" cy="829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EE47A-3B19-4A16-8BA5-180FD74AFE4D}">
      <dsp:nvSpPr>
        <dsp:cNvPr id="0" name=""/>
        <dsp:cNvSpPr/>
      </dsp:nvSpPr>
      <dsp:spPr>
        <a:xfrm>
          <a:off x="1740935" y="644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State Funding Metric – Employment after graduation: Focus group of five Advisory Council members assembled to discuss how the sport management faculty could position our students to be more employable. </a:t>
          </a:r>
        </a:p>
      </dsp:txBody>
      <dsp:txXfrm>
        <a:off x="1740935" y="644"/>
        <a:ext cx="4410627" cy="1507303"/>
      </dsp:txXfrm>
    </dsp:sp>
    <dsp:sp modelId="{E846306F-E6AB-48AC-B446-A15AFA7F7EDD}">
      <dsp:nvSpPr>
        <dsp:cNvPr id="0" name=""/>
        <dsp:cNvSpPr/>
      </dsp:nvSpPr>
      <dsp:spPr>
        <a:xfrm>
          <a:off x="0" y="1884773"/>
          <a:ext cx="6151562" cy="15073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875A3-B989-4927-9A5B-875ED7AFE31D}">
      <dsp:nvSpPr>
        <dsp:cNvPr id="0" name=""/>
        <dsp:cNvSpPr/>
      </dsp:nvSpPr>
      <dsp:spPr>
        <a:xfrm>
          <a:off x="455959" y="2223916"/>
          <a:ext cx="829016" cy="829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369B5-1B55-4299-8DFA-B7F8986AAA9F}">
      <dsp:nvSpPr>
        <dsp:cNvPr id="0" name=""/>
        <dsp:cNvSpPr/>
      </dsp:nvSpPr>
      <dsp:spPr>
        <a:xfrm>
          <a:off x="1740935" y="1884773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Determined it would be advantageous to conduct a work force survey to see what skills employers are finding applicants have as strengths and also assess areas of weaknesses.</a:t>
          </a:r>
        </a:p>
      </dsp:txBody>
      <dsp:txXfrm>
        <a:off x="1740935" y="1884773"/>
        <a:ext cx="4410627" cy="1507303"/>
      </dsp:txXfrm>
    </dsp:sp>
    <dsp:sp modelId="{33BE4AE3-4050-4068-9635-7810476388A2}">
      <dsp:nvSpPr>
        <dsp:cNvPr id="0" name=""/>
        <dsp:cNvSpPr/>
      </dsp:nvSpPr>
      <dsp:spPr>
        <a:xfrm>
          <a:off x="0" y="3768902"/>
          <a:ext cx="6151562" cy="15073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DC8FC-BEA7-4847-9655-7C354618B86D}">
      <dsp:nvSpPr>
        <dsp:cNvPr id="0" name=""/>
        <dsp:cNvSpPr/>
      </dsp:nvSpPr>
      <dsp:spPr>
        <a:xfrm>
          <a:off x="455959" y="4108045"/>
          <a:ext cx="829016" cy="8290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573C3-5F81-43CD-9F9A-4E6C1D3AE5AA}">
      <dsp:nvSpPr>
        <dsp:cNvPr id="0" name=""/>
        <dsp:cNvSpPr/>
      </dsp:nvSpPr>
      <dsp:spPr>
        <a:xfrm>
          <a:off x="1740935" y="3768902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Results would assist us in ensuring our graduates had the skills employers are looking for and to find a possible niche on which we can focus.</a:t>
          </a:r>
        </a:p>
      </dsp:txBody>
      <dsp:txXfrm>
        <a:off x="1740935" y="3768902"/>
        <a:ext cx="4410627" cy="150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F894D-5B4E-475E-9E85-C22F91C02A65}">
      <dsp:nvSpPr>
        <dsp:cNvPr id="0" name=""/>
        <dsp:cNvSpPr/>
      </dsp:nvSpPr>
      <dsp:spPr>
        <a:xfrm>
          <a:off x="0" y="3849"/>
          <a:ext cx="5607050" cy="8199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B6B17-E116-4879-801E-AA12FE9B4A88}">
      <dsp:nvSpPr>
        <dsp:cNvPr id="0" name=""/>
        <dsp:cNvSpPr/>
      </dsp:nvSpPr>
      <dsp:spPr>
        <a:xfrm>
          <a:off x="248044" y="188345"/>
          <a:ext cx="450990" cy="450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73BC2-3CED-49A4-9971-A62B601D21EA}">
      <dsp:nvSpPr>
        <dsp:cNvPr id="0" name=""/>
        <dsp:cNvSpPr/>
      </dsp:nvSpPr>
      <dsp:spPr>
        <a:xfrm>
          <a:off x="947080" y="3849"/>
          <a:ext cx="4659969" cy="8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82" tIns="86782" rIns="86782" bIns="86782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Hiring Decisions – created job description and focus from the results – new hire with focus on data analytics.</a:t>
          </a:r>
        </a:p>
      </dsp:txBody>
      <dsp:txXfrm>
        <a:off x="947080" y="3849"/>
        <a:ext cx="4659969" cy="819983"/>
      </dsp:txXfrm>
    </dsp:sp>
    <dsp:sp modelId="{700422BF-F338-479B-B961-C6D0AB723271}">
      <dsp:nvSpPr>
        <dsp:cNvPr id="0" name=""/>
        <dsp:cNvSpPr/>
      </dsp:nvSpPr>
      <dsp:spPr>
        <a:xfrm>
          <a:off x="0" y="1028828"/>
          <a:ext cx="5607050" cy="8199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D6D0D-3EA8-4B36-B6E8-BD9238939F7C}">
      <dsp:nvSpPr>
        <dsp:cNvPr id="0" name=""/>
        <dsp:cNvSpPr/>
      </dsp:nvSpPr>
      <dsp:spPr>
        <a:xfrm>
          <a:off x="248044" y="1213325"/>
          <a:ext cx="450990" cy="450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C6214-733B-4EAB-90E0-266F9391B923}">
      <dsp:nvSpPr>
        <dsp:cNvPr id="0" name=""/>
        <dsp:cNvSpPr/>
      </dsp:nvSpPr>
      <dsp:spPr>
        <a:xfrm>
          <a:off x="947080" y="1028828"/>
          <a:ext cx="4659969" cy="8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82" tIns="86782" rIns="86782" bIns="86782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Program Branding – Provided us data for how we can differentiate our program from others.</a:t>
          </a:r>
        </a:p>
      </dsp:txBody>
      <dsp:txXfrm>
        <a:off x="947080" y="1028828"/>
        <a:ext cx="4659969" cy="819983"/>
      </dsp:txXfrm>
    </dsp:sp>
    <dsp:sp modelId="{EF015E27-7C5A-486D-B570-B44A78E01844}">
      <dsp:nvSpPr>
        <dsp:cNvPr id="0" name=""/>
        <dsp:cNvSpPr/>
      </dsp:nvSpPr>
      <dsp:spPr>
        <a:xfrm>
          <a:off x="0" y="2053808"/>
          <a:ext cx="5607050" cy="8199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BC306-6F34-4DF6-B45C-8F0330DF66C5}">
      <dsp:nvSpPr>
        <dsp:cNvPr id="0" name=""/>
        <dsp:cNvSpPr/>
      </dsp:nvSpPr>
      <dsp:spPr>
        <a:xfrm>
          <a:off x="248044" y="2238304"/>
          <a:ext cx="450990" cy="450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976E5-6C90-4FFC-A8D3-4661139246CF}">
      <dsp:nvSpPr>
        <dsp:cNvPr id="0" name=""/>
        <dsp:cNvSpPr/>
      </dsp:nvSpPr>
      <dsp:spPr>
        <a:xfrm>
          <a:off x="947080" y="2053808"/>
          <a:ext cx="4659969" cy="8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82" tIns="86782" rIns="86782" bIns="86782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Donor and Partnership Development </a:t>
          </a:r>
        </a:p>
      </dsp:txBody>
      <dsp:txXfrm>
        <a:off x="947080" y="2053808"/>
        <a:ext cx="4659969" cy="819983"/>
      </dsp:txXfrm>
    </dsp:sp>
    <dsp:sp modelId="{B7C2B6FA-5A37-48A6-A52B-78232381901B}">
      <dsp:nvSpPr>
        <dsp:cNvPr id="0" name=""/>
        <dsp:cNvSpPr/>
      </dsp:nvSpPr>
      <dsp:spPr>
        <a:xfrm>
          <a:off x="0" y="3078787"/>
          <a:ext cx="5607050" cy="8199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4AC96-15B2-4B2E-9334-CB9B0A5A7C76}">
      <dsp:nvSpPr>
        <dsp:cNvPr id="0" name=""/>
        <dsp:cNvSpPr/>
      </dsp:nvSpPr>
      <dsp:spPr>
        <a:xfrm>
          <a:off x="248044" y="3263283"/>
          <a:ext cx="450990" cy="450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53426-8021-46CC-B078-4874A94A8A09}">
      <dsp:nvSpPr>
        <dsp:cNvPr id="0" name=""/>
        <dsp:cNvSpPr/>
      </dsp:nvSpPr>
      <dsp:spPr>
        <a:xfrm>
          <a:off x="947080" y="3078787"/>
          <a:ext cx="4659969" cy="8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82" tIns="86782" rIns="86782" bIns="86782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Curriculum Review</a:t>
          </a:r>
        </a:p>
      </dsp:txBody>
      <dsp:txXfrm>
        <a:off x="947080" y="3078787"/>
        <a:ext cx="4659969" cy="819983"/>
      </dsp:txXfrm>
    </dsp:sp>
    <dsp:sp modelId="{C6CA87F6-9463-43F7-9EBF-9763606FC887}">
      <dsp:nvSpPr>
        <dsp:cNvPr id="0" name=""/>
        <dsp:cNvSpPr/>
      </dsp:nvSpPr>
      <dsp:spPr>
        <a:xfrm>
          <a:off x="0" y="4103766"/>
          <a:ext cx="5607050" cy="819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19E88-C7EA-4953-BAC3-DB2A49FFA46A}">
      <dsp:nvSpPr>
        <dsp:cNvPr id="0" name=""/>
        <dsp:cNvSpPr/>
      </dsp:nvSpPr>
      <dsp:spPr>
        <a:xfrm>
          <a:off x="248044" y="4288263"/>
          <a:ext cx="450990" cy="4509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BA6F5-7963-4B22-8F5B-3D18BF033148}">
      <dsp:nvSpPr>
        <dsp:cNvPr id="0" name=""/>
        <dsp:cNvSpPr/>
      </dsp:nvSpPr>
      <dsp:spPr>
        <a:xfrm>
          <a:off x="947080" y="4103766"/>
          <a:ext cx="4659969" cy="8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82" tIns="86782" rIns="86782" bIns="86782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Increased Career and Employability Training</a:t>
          </a:r>
        </a:p>
      </dsp:txBody>
      <dsp:txXfrm>
        <a:off x="947080" y="4103766"/>
        <a:ext cx="4659969" cy="819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56112-D2EE-465C-BA37-3925B2650785}">
      <dsp:nvSpPr>
        <dsp:cNvPr id="0" name=""/>
        <dsp:cNvSpPr/>
      </dsp:nvSpPr>
      <dsp:spPr>
        <a:xfrm>
          <a:off x="3029" y="593231"/>
          <a:ext cx="2163055" cy="1373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31639A-2CB0-4C72-B2D4-7C2B656B6218}">
      <dsp:nvSpPr>
        <dsp:cNvPr id="0" name=""/>
        <dsp:cNvSpPr/>
      </dsp:nvSpPr>
      <dsp:spPr>
        <a:xfrm>
          <a:off x="243369" y="821553"/>
          <a:ext cx="2163055" cy="137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Creation of a workforce survey</a:t>
          </a:r>
        </a:p>
      </dsp:txBody>
      <dsp:txXfrm>
        <a:off x="283599" y="861783"/>
        <a:ext cx="2082595" cy="1293080"/>
      </dsp:txXfrm>
    </dsp:sp>
    <dsp:sp modelId="{BBA9ABD9-F541-4A72-82D9-39E7887702F8}">
      <dsp:nvSpPr>
        <dsp:cNvPr id="0" name=""/>
        <dsp:cNvSpPr/>
      </dsp:nvSpPr>
      <dsp:spPr>
        <a:xfrm>
          <a:off x="2646764" y="593231"/>
          <a:ext cx="2163055" cy="1373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555769-461D-4162-8A3B-1D801B0E39B2}">
      <dsp:nvSpPr>
        <dsp:cNvPr id="0" name=""/>
        <dsp:cNvSpPr/>
      </dsp:nvSpPr>
      <dsp:spPr>
        <a:xfrm>
          <a:off x="2887103" y="821553"/>
          <a:ext cx="2163055" cy="137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Donor development based on brand and curricular focus</a:t>
          </a:r>
        </a:p>
      </dsp:txBody>
      <dsp:txXfrm>
        <a:off x="2927333" y="861783"/>
        <a:ext cx="2082595" cy="1293080"/>
      </dsp:txXfrm>
    </dsp:sp>
    <dsp:sp modelId="{145C69FA-1A2C-4109-83FC-3030886C0922}">
      <dsp:nvSpPr>
        <dsp:cNvPr id="0" name=""/>
        <dsp:cNvSpPr/>
      </dsp:nvSpPr>
      <dsp:spPr>
        <a:xfrm>
          <a:off x="5290498" y="593231"/>
          <a:ext cx="2163055" cy="1373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E8D192-BB3C-4780-9C2D-DD1E1B52653C}">
      <dsp:nvSpPr>
        <dsp:cNvPr id="0" name=""/>
        <dsp:cNvSpPr/>
      </dsp:nvSpPr>
      <dsp:spPr>
        <a:xfrm>
          <a:off x="5530838" y="821553"/>
          <a:ext cx="2163055" cy="137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Expert in Resident Program</a:t>
          </a:r>
        </a:p>
      </dsp:txBody>
      <dsp:txXfrm>
        <a:off x="5571068" y="861783"/>
        <a:ext cx="2082595" cy="1293080"/>
      </dsp:txXfrm>
    </dsp:sp>
    <dsp:sp modelId="{DD64C10B-E901-4F5B-88A2-DE3AAB84498E}">
      <dsp:nvSpPr>
        <dsp:cNvPr id="0" name=""/>
        <dsp:cNvSpPr/>
      </dsp:nvSpPr>
      <dsp:spPr>
        <a:xfrm>
          <a:off x="7934233" y="593231"/>
          <a:ext cx="2163055" cy="1373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B39C48-AA95-483B-851A-FD3E1217D70F}">
      <dsp:nvSpPr>
        <dsp:cNvPr id="0" name=""/>
        <dsp:cNvSpPr/>
      </dsp:nvSpPr>
      <dsp:spPr>
        <a:xfrm>
          <a:off x="8174572" y="821553"/>
          <a:ext cx="2163055" cy="1373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Career and employability training </a:t>
          </a:r>
        </a:p>
      </dsp:txBody>
      <dsp:txXfrm>
        <a:off x="8214802" y="861783"/>
        <a:ext cx="2082595" cy="1293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CB67-A08C-C84D-8305-4C37218AB45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991-B509-F945-B098-60226556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74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CB67-A08C-C84D-8305-4C37218AB45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991-B509-F945-B098-60226556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CB67-A08C-C84D-8305-4C37218AB45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991-B509-F945-B098-60226556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CB67-A08C-C84D-8305-4C37218AB45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991-B509-F945-B098-60226556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CB67-A08C-C84D-8305-4C37218AB45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991-B509-F945-B098-60226556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7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CB67-A08C-C84D-8305-4C37218AB45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991-B509-F945-B098-60226556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3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CB67-A08C-C84D-8305-4C37218AB45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991-B509-F945-B098-6022655667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3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CB67-A08C-C84D-8305-4C37218AB45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991-B509-F945-B098-60226556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CB67-A08C-C84D-8305-4C37218AB45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991-B509-F945-B098-60226556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1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CB67-A08C-C84D-8305-4C37218AB45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991-B509-F945-B098-60226556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7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76FCB67-A08C-C84D-8305-4C37218AB45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991-B509-F945-B098-60226556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6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76FCB67-A08C-C84D-8305-4C37218AB456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BA02991-B509-F945-B098-60226556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4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99B9A-359E-8A49-B531-67A341876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95801"/>
            <a:ext cx="8991600" cy="1645920"/>
          </a:xfrm>
        </p:spPr>
        <p:txBody>
          <a:bodyPr/>
          <a:lstStyle/>
          <a:p>
            <a:r>
              <a:rPr lang="en-US"/>
              <a:t>Workforce Needs Survey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EB02A83-E154-8142-B86C-5B970AE0B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2825584"/>
            <a:ext cx="6801612" cy="1728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Jennifer Kane</a:t>
            </a:r>
          </a:p>
          <a:p>
            <a:r>
              <a:rPr lang="en-US" sz="1600" dirty="0"/>
              <a:t>Jason W. Lee</a:t>
            </a:r>
            <a:endParaRPr lang="en-US" sz="1600" dirty="0">
              <a:cs typeface="Calibri"/>
            </a:endParaRPr>
          </a:p>
          <a:p>
            <a:r>
              <a:rPr lang="en-US" sz="1600" dirty="0"/>
              <a:t>Elizabeth A. Gregg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9FA67B-445A-4B7F-BA73-B00C477A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815" y="4829576"/>
            <a:ext cx="2530370" cy="15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ED03601-4724-4293-A32A-3A0879C5D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433AC3-E189-483B-9E8C-DFD5D2A186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A375E-2F27-9B42-9A72-8E8E7694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221" y="5255873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Results: Experiences When Filling Positions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08E8AFD-9429-364B-AE07-5940B56E4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2" y="525101"/>
            <a:ext cx="12166498" cy="44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B6DF4-E7C1-3F41-8D38-00CF729B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Results: Qualitative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091C13-0663-5D48-A80B-7F4B50EB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6" y="181069"/>
            <a:ext cx="6790196" cy="6676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Positions that are hard to fill are those that are pretty niche: </a:t>
            </a:r>
          </a:p>
          <a:p>
            <a:pPr lvl="1"/>
            <a:r>
              <a:rPr lang="en-US" sz="2000" dirty="0"/>
              <a:t>HR, analytics, IT, finance.</a:t>
            </a:r>
          </a:p>
          <a:p>
            <a:pPr marL="228600" lvl="1" indent="0">
              <a:buNone/>
            </a:pPr>
            <a:endParaRPr lang="en-US" sz="2000" dirty="0">
              <a:cs typeface="Calibri" panose="020F0502020204030204"/>
            </a:endParaRPr>
          </a:p>
          <a:p>
            <a:r>
              <a:rPr lang="en-US" sz="2400" dirty="0"/>
              <a:t>Technology skills lacking – Excel specifically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r>
              <a:rPr lang="en-US" sz="2400" dirty="0"/>
              <a:t>Too many candidates are not 100% sure that this is the field that they really want to be in, therefore they are just looking for a "job" and not a career.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are seeing lots of entry-level candidates and intern-level candidates not really know how to interview, carry conversations, give thoughtful answers that are higher scope or present themselves. 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34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B6DF4-E7C1-3F41-8D38-00CF729B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4692"/>
            <a:ext cx="7437536" cy="1188720"/>
          </a:xfrm>
        </p:spPr>
        <p:txBody>
          <a:bodyPr>
            <a:normAutofit/>
          </a:bodyPr>
          <a:lstStyle/>
          <a:p>
            <a:r>
              <a:rPr lang="en-US"/>
              <a:t>Results: Qualitative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091C13-0663-5D48-A80B-7F4B50EB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475145"/>
            <a:ext cx="7437536" cy="34092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For example...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/>
              <a:t>Need to understand that when interviewing with a professional sports team, yes it is good to be a fan, but not to the point of giddiness and asking about player autographs, etc. 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Notice a lack of thoughtful questions coming from young candidates to ask of the interviewer.</a:t>
            </a:r>
            <a:endParaRPr lang="en-US" sz="2400" dirty="0">
              <a:cs typeface="Calibri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BA4C5437-838C-45F6-BFC8-3AF0ADE30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7576" y="-2"/>
            <a:ext cx="3284423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xmlns="" id="{FACBD493-E381-4822-8F8F-A4194DFDB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04853" y="484632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D87B8D-E799-439E-AC71-DA1F465B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372" y="757480"/>
            <a:ext cx="2007553" cy="12045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310D9BE-4AD2-4CC3-84FA-4E05790B5B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04853" y="2395728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CA0AB2-6029-4285-B51F-C592CE868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372" y="2727815"/>
            <a:ext cx="2007553" cy="108605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D7CC766-DF6B-4E3F-8101-8D5F35D4A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04853" y="4311381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B1231A-B8A6-427A-82A2-C85AAD625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372" y="4659512"/>
            <a:ext cx="2007553" cy="10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D2251E-3E59-B641-91D2-FE9CDB7C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/>
              <a:t>Results: What Can Sport Management Programs Do?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3E929-549B-B541-9FC8-579F332E2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solidFill>
                  <a:srgbClr val="404040"/>
                </a:solidFill>
              </a:rPr>
              <a:t>Programs should provide more knowledge on all of the positions students could potentially obtain with a sports management degree. Students only know about the most traditional </a:t>
            </a:r>
          </a:p>
          <a:p>
            <a:pPr lvl="1"/>
            <a:r>
              <a:rPr lang="en-US" sz="1700">
                <a:solidFill>
                  <a:srgbClr val="404040"/>
                </a:solidFill>
              </a:rPr>
              <a:t>AD, Marketing, Sales, etc.</a:t>
            </a:r>
            <a:endParaRPr lang="en-US" sz="1700">
              <a:solidFill>
                <a:srgbClr val="404040"/>
              </a:solidFill>
              <a:cs typeface="Calibri"/>
            </a:endParaRPr>
          </a:p>
          <a:p>
            <a:r>
              <a:rPr lang="en-US" sz="1700">
                <a:solidFill>
                  <a:srgbClr val="404040"/>
                </a:solidFill>
              </a:rPr>
              <a:t>Communication skills need improvement – writing and spoken communication is often lacking. </a:t>
            </a:r>
          </a:p>
          <a:p>
            <a:pPr lvl="1"/>
            <a:r>
              <a:rPr lang="en-US" sz="1700">
                <a:solidFill>
                  <a:srgbClr val="404040"/>
                </a:solidFill>
              </a:rPr>
              <a:t>Interviewing skills, selling themselves, etc.</a:t>
            </a:r>
            <a:endParaRPr lang="en-US" sz="1700">
              <a:solidFill>
                <a:srgbClr val="404040"/>
              </a:solidFill>
              <a:cs typeface="Calibri" panose="020F0502020204030204"/>
            </a:endParaRPr>
          </a:p>
          <a:p>
            <a:r>
              <a:rPr lang="en-US" sz="1700">
                <a:solidFill>
                  <a:srgbClr val="404040"/>
                </a:solidFill>
              </a:rPr>
              <a:t>Hold them to a higher standard during their education process.</a:t>
            </a:r>
          </a:p>
          <a:p>
            <a:r>
              <a:rPr lang="en-US" sz="1700">
                <a:solidFill>
                  <a:srgbClr val="404040"/>
                </a:solidFill>
              </a:rPr>
              <a:t>Technology and sales skills need to be taught and practiced while in the program.</a:t>
            </a:r>
          </a:p>
        </p:txBody>
      </p:sp>
    </p:spTree>
    <p:extLst>
      <p:ext uri="{BB962C8B-B14F-4D97-AF65-F5344CB8AC3E}">
        <p14:creationId xmlns:p14="http://schemas.microsoft.com/office/powerpoint/2010/main" val="85706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84FCE-2C4D-B24D-BDB0-658B225A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1937551"/>
            <a:ext cx="4296793" cy="2982897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Using the Results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2D90B8BF-124D-45FC-BBED-5EB0FCA8A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344662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37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A3CC36C-210F-452E-B0C6-CAE94609D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14900"/>
            <a:ext cx="12192000" cy="1943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D77E017-7BFF-4018-BF75-AF8C6DDF08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918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C6A1C-8D63-8140-AFE5-40330F35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25791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Use of Advisory Council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002A823-31F1-4BAB-A16A-8173434DA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10183"/>
              </p:ext>
            </p:extLst>
          </p:nvPr>
        </p:nvGraphicFramePr>
        <p:xfrm>
          <a:off x="921592" y="941466"/>
          <a:ext cx="10340658" cy="278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850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9F26AF7-9AC1-49A4-8F89-2C63E1C0A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20B99-A460-5649-B503-553048D1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294431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COSMA Accreditation CPC Area Review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4623955-95DF-9B4F-A18C-E0001D66C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50" y="-10412"/>
            <a:ext cx="3511855" cy="492892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8AE6E7B-E856-DE42-9CEF-BB3E4848F0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66479" y="3455"/>
            <a:ext cx="8436596" cy="48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9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2B1AD9-A68A-1B4F-987C-4A56C4B4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900">
                <a:solidFill>
                  <a:srgbClr val="FFFFFF"/>
                </a:solidFill>
              </a:rPr>
              <a:t>COSMA Accreditation CPC Area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973234-796A-EF44-8B7C-CA2EBEC3F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870012"/>
            <a:ext cx="5320696" cy="4585908"/>
          </a:xfrm>
        </p:spPr>
        <p:txBody>
          <a:bodyPr anchor="ctr">
            <a:normAutofit/>
          </a:bodyPr>
          <a:lstStyle/>
          <a:p>
            <a:r>
              <a:rPr lang="en-US" sz="2400"/>
              <a:t>Similar workforce survey designed to examine current CPC areas related to COSMA accreditation.</a:t>
            </a:r>
          </a:p>
          <a:p>
            <a:r>
              <a:rPr lang="en-US" sz="2400"/>
              <a:t>Potential additions based on the small sample include data analytics, sales and fundraising</a:t>
            </a:r>
          </a:p>
          <a:p>
            <a:r>
              <a:rPr lang="en-US" sz="2400"/>
              <a:t>More explicit technology curriculum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30781F-4CA8-4C7C-8243-72782A4B9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907" y="4875792"/>
            <a:ext cx="5774484" cy="16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4E866FF9-A729-45F0-A163-10E89E871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6AED3-DF58-1C4F-BAFC-724366A0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/>
              <a:t>Rationale</a:t>
            </a:r>
            <a:endParaRPr lang="en-US" dirty="0"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xmlns="" id="{A804366F-2366-4688-98E7-B101C7BC61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xmlns="" id="{74BCEE06-D01B-4995-BB69-B41CFB619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479517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14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29E6E-D88A-9A4A-9E57-C168E280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Survey Instrument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674AFA-132C-8D44-8561-03A3327D0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We designed a survey based on the North Carolina Department of Commerce.</a:t>
            </a:r>
            <a:r>
              <a:rPr lang="en-US">
                <a:solidFill>
                  <a:srgbClr val="404040"/>
                </a:solidFill>
                <a:effectLst/>
              </a:rPr>
              <a:t> </a:t>
            </a:r>
            <a:endParaRPr lang="en-US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Permission to modify the survey and IRB was obtained.</a:t>
            </a:r>
          </a:p>
          <a:p>
            <a:r>
              <a:rPr lang="en-US">
                <a:solidFill>
                  <a:srgbClr val="404040"/>
                </a:solidFill>
              </a:rPr>
              <a:t>Survey was sent to the five Advisory Council members to ensure we were asking questions that would yield the information we wanted.</a:t>
            </a:r>
          </a:p>
          <a:p>
            <a:r>
              <a:rPr lang="en-US">
                <a:solidFill>
                  <a:srgbClr val="404040"/>
                </a:solidFill>
              </a:rPr>
              <a:t>Survey was sent to 87 sport professionals with 23 responses received.</a:t>
            </a:r>
          </a:p>
        </p:txBody>
      </p:sp>
    </p:spTree>
    <p:extLst>
      <p:ext uri="{BB962C8B-B14F-4D97-AF65-F5344CB8AC3E}">
        <p14:creationId xmlns:p14="http://schemas.microsoft.com/office/powerpoint/2010/main" val="264127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C7FF834-B204-4967-8D47-8BB36EAF0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780A22D-61EA-43E3-BD94-3E39CF902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6DFE2-7D87-C54A-BF52-B04FC083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Results: Workforce Challenge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0CF1C18-C12E-0443-AFAB-9C9AB5937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566" y="640078"/>
            <a:ext cx="8630868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7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C7FF834-B204-4967-8D47-8BB36EAF0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80A22D-61EA-43E3-BD94-3E39CF902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5C3D3-A9FD-504C-845A-6FFFA53E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Results: Difficulty Filling Positions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4604372-F9DF-0549-B71B-F7DBE8831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677" y="640078"/>
            <a:ext cx="9854646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5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xmlns="" id="{EC7FF834-B204-4967-8D47-8BB36EAF0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F780A22D-61EA-43E3-BD94-3E39CF902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63F1C-9561-AA40-A5F1-18041093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Results: Resources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E8729FD-F071-1D4A-9237-0A0536C01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471" y="640078"/>
            <a:ext cx="9107058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8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C7FF834-B204-4967-8D47-8BB36EAF0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80A22D-61EA-43E3-BD94-3E39CF902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F00A1-5E5C-8149-9F9E-48D5055B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Results: Partnering with University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1E50339-3442-6848-8141-A75E9A086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471" y="640078"/>
            <a:ext cx="9107058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xmlns="" id="{3ED03601-4724-4293-A32A-3A0879C5D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5E433AC3-E189-483B-9E8C-DFD5D2A186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E2BD5-F5D8-7842-AEBE-C8A5B616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855" y="5255873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Results: Satisfaction with Technical Skills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4A85869-B4D7-F24F-B22B-FA8764C00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837" y="1"/>
            <a:ext cx="8561442" cy="4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9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ED03601-4724-4293-A32A-3A0879C5D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433AC3-E189-483B-9E8C-DFD5D2A186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5E2B2-3BA4-5847-B635-7DE5CDAD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732" y="5255873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Results: Experiences When Filling Positions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2055803-F94D-0341-BB82-CDD97D692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109"/>
            <a:ext cx="12097561" cy="47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6621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552</Words>
  <Application>Microsoft Macintosh PowerPoint</Application>
  <PresentationFormat>Custom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Parcel</vt:lpstr>
      <vt:lpstr>Workforce Needs Survey</vt:lpstr>
      <vt:lpstr>Rationale</vt:lpstr>
      <vt:lpstr>Survey Instrument</vt:lpstr>
      <vt:lpstr>Results: Workforce Challenge</vt:lpstr>
      <vt:lpstr>Results: Difficulty Filling Positions</vt:lpstr>
      <vt:lpstr>Results: Resources</vt:lpstr>
      <vt:lpstr>Results: Partnering with University</vt:lpstr>
      <vt:lpstr>Results: Satisfaction with Technical Skills</vt:lpstr>
      <vt:lpstr>Results: Experiences When Filling Positions </vt:lpstr>
      <vt:lpstr>Results: Experiences When Filling Positions </vt:lpstr>
      <vt:lpstr>Results: Qualitative Feedback</vt:lpstr>
      <vt:lpstr>Results: Qualitative Feedback</vt:lpstr>
      <vt:lpstr>Results: What Can Sport Management Programs Do?</vt:lpstr>
      <vt:lpstr>Using the Results</vt:lpstr>
      <vt:lpstr>Use of Advisory Council</vt:lpstr>
      <vt:lpstr>COSMA Accreditation CPC Area Review</vt:lpstr>
      <vt:lpstr>COSMA Accreditation CPC Area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Needs Survey</dc:title>
  <dc:creator>Gregg, Elizabeth</dc:creator>
  <cp:lastModifiedBy>Heather Alderman</cp:lastModifiedBy>
  <cp:revision>4</cp:revision>
  <dcterms:created xsi:type="dcterms:W3CDTF">2020-01-27T17:05:43Z</dcterms:created>
  <dcterms:modified xsi:type="dcterms:W3CDTF">2020-02-11T17:55:15Z</dcterms:modified>
</cp:coreProperties>
</file>