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charts/chart2.xml" ContentType="application/vnd.openxmlformats-officedocument.drawingml.chart+xml"/>
  <Override PartName="/ppt/embeddings/oleObject2.bin" ContentType="application/vnd.openxmlformats-officedocument.oleObject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59" r:id="rId4"/>
    <p:sldId id="275" r:id="rId5"/>
    <p:sldId id="258" r:id="rId6"/>
    <p:sldId id="270" r:id="rId7"/>
    <p:sldId id="268" r:id="rId8"/>
    <p:sldId id="265" r:id="rId9"/>
    <p:sldId id="266" r:id="rId10"/>
    <p:sldId id="261" r:id="rId11"/>
    <p:sldId id="274" r:id="rId12"/>
    <p:sldId id="269" r:id="rId13"/>
    <p:sldId id="267" r:id="rId14"/>
    <p:sldId id="262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D. Garrett" initials="ED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oleObject" Target="../embeddings/oleObject1.bin"/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chartUserShapes" Target="../drawings/drawing1.xml"/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garrett\AppData\Local\Temp\Copy%20of%20Copy%20of%20Faculty%20Forum%20data%20Excel.xlsx" TargetMode="External"/><Relationship Id="rId4" Type="http://schemas.openxmlformats.org/officeDocument/2006/relationships/chartUserShapes" Target="../drawings/drawing2.xml"/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garrett\AppData\Local\Temp\Copy%20of%20Copy%20of%20Faculty%20Forum%20data%20Excel.xlsx" TargetMode="External"/><Relationship Id="rId4" Type="http://schemas.openxmlformats.org/officeDocument/2006/relationships/chartUserShapes" Target="../drawings/drawing3.xml"/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view3D>
      <c:rotX val="69"/>
      <c:hPercent val="5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212573779288142"/>
          <c:y val="0.0212267061940534"/>
          <c:w val="0.960560934101982"/>
          <c:h val="0.961455365394929"/>
        </c:manualLayout>
      </c:layout>
      <c:pie3DChart>
        <c:varyColors val="0"/>
        <c:ser>
          <c:idx val="0"/>
          <c:order val="0"/>
          <c:tx>
            <c:strRef>
              <c:f>'[Copy of Copy of Faculty Forum data Excel.xlsx]Data'!$B$96</c:f>
              <c:strCache>
                <c:ptCount val="1"/>
                <c:pt idx="0">
                  <c:v>X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</c:spPr>
          <c:explosion val="11"/>
          <c:dPt>
            <c:idx val="0"/>
            <c:bubble3D val="0"/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3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3"/>
            <c:bubble3D val="0"/>
            <c:spPr>
              <a:blipFill rotWithShape="1">
                <a:blip xmlns:r="http://schemas.openxmlformats.org/officeDocument/2006/relationships" r:embed="rId4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4"/>
            <c:bubble3D val="0"/>
            <c:spPr>
              <a:blipFill rotWithShape="1">
                <a:blip xmlns:r="http://schemas.openxmlformats.org/officeDocument/2006/relationships" r:embed="rId5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5"/>
            <c:bubble3D val="0"/>
            <c:spPr>
              <a:blipFill rotWithShape="1">
                <a:blip xmlns:r="http://schemas.openxmlformats.org/officeDocument/2006/relationships" r:embed="rId6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6"/>
            <c:bubble3D val="0"/>
            <c:spPr>
              <a:blipFill rotWithShape="1">
                <a:blip xmlns:r="http://schemas.openxmlformats.org/officeDocument/2006/relationships" r:embed="rId7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7"/>
            <c:bubble3D val="0"/>
            <c:spPr>
              <a:blipFill rotWithShape="1">
                <a:blip xmlns:r="http://schemas.openxmlformats.org/officeDocument/2006/relationships" r:embed="rId8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8"/>
            <c:bubble3D val="0"/>
            <c:spPr>
              <a:blipFill rotWithShape="1">
                <a:blip xmlns:r="http://schemas.openxmlformats.org/officeDocument/2006/relationships" r:embed="rId9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9"/>
            <c:bubble3D val="0"/>
            <c:spPr>
              <a:blipFill rotWithShape="1">
                <a:blip xmlns:r="http://schemas.openxmlformats.org/officeDocument/2006/relationships" r:embed="rId10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10"/>
            <c:bubble3D val="0"/>
            <c:spPr>
              <a:blipFill rotWithShape="1">
                <a:blip xmlns:r="http://schemas.openxmlformats.org/officeDocument/2006/relationships" r:embed="rId11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11"/>
            <c:bubble3D val="0"/>
            <c:spPr>
              <a:blipFill rotWithShape="1">
                <a:blip xmlns:r="http://schemas.openxmlformats.org/officeDocument/2006/relationships" r:embed="rId1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Pt>
            <c:idx val="12"/>
            <c:bubble3D val="0"/>
            <c:spPr>
              <a:blipFill rotWithShape="1">
                <a:blip xmlns:r="http://schemas.openxmlformats.org/officeDocument/2006/relationships" r:embed="rId13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51890858802333"/>
                  <c:y val="0.138825246687289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1016462015473"/>
                  <c:y val="0.0118705441754576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7308836801913"/>
                  <c:y val="-0.213611522137481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832084444844088"/>
                  <c:y val="-0.132298888260713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2978823846776"/>
                  <c:y val="-0.0836739006574736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3659509703031"/>
                  <c:y val="-0.0627873107308778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0672322466338292"/>
                  <c:y val="0.0153242651717108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91651513486331"/>
                  <c:y val="0.0467657483938086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37677425424705"/>
                  <c:y val="0.183235665551563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38453859398469"/>
                  <c:y val="0.157806858580614"/>
                </c:manualLayout>
              </c:layout>
              <c:tx>
                <c:rich>
                  <a:bodyPr/>
                  <a:lstStyle/>
                  <a:p>
                    <a:pPr lvl="0">
                      <a:defRPr sz="1800" b="1" i="0" u="none" strike="noStrike">
                        <a:solidFill>
                          <a:srgbClr val="FFFFFF"/>
                        </a:solidFill>
                        <a:effectLst>
                          <a:outerShdw dist="38100" dir="2700000" rotWithShape="0">
                            <a:srgbClr val="000000"/>
                          </a:outerShdw>
                        </a:effectLst>
                        <a:latin typeface="Helvetica"/>
                      </a:defRPr>
                    </a:pPr>
                    <a:r>
                      <a:rPr lang="en-US" sz="1800" b="1" baseline="0" dirty="0" smtClean="0"/>
                      <a:t>MBSK</a:t>
                    </a:r>
                    <a:r>
                      <a:rPr lang="en-US" sz="1800" b="1" baseline="0" dirty="0"/>
                      <a:t>
</a:t>
                    </a:r>
                    <a:fld id="{F3BAFFD3-A94A-4FDA-8E9A-9FCF973A3BC3}" type="PERCENTAGE">
                      <a:rPr lang="en-US" sz="1800" b="1" baseline="0"/>
                      <a:pPr lvl="0">
                        <a:defRPr sz="1800" b="1" i="0" u="none" strike="noStrike">
                          <a:solidFill>
                            <a:srgbClr val="FFFFFF"/>
                          </a:solidFill>
                          <a:effectLst>
                            <a:outerShdw dist="38100" dir="2700000" rotWithShape="0">
                              <a:srgbClr val="000000"/>
                            </a:outerShdw>
                          </a:effectLst>
                          <a:latin typeface="Helvetica"/>
                        </a:defRPr>
                      </a:pPr>
                      <a:t>[PERCENTAGE]</a:t>
                    </a:fld>
                    <a:endParaRPr lang="en-US" sz="1800" b="1" baseline="0" dirty="0"/>
                  </a:p>
                </c:rich>
              </c:tx>
              <c:numFmt formatCode="#,##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0.0725013071699521"/>
                  <c:y val="0.0195832533453662"/>
                </c:manualLayout>
              </c:layout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numFmt formatCode="#,##0%" sourceLinked="0"/>
              <c:spPr/>
              <c:txPr>
                <a:bodyPr/>
                <a:lstStyle/>
                <a:p>
                  <a:pPr lvl="0">
                    <a:defRPr sz="1800" b="1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1800" b="1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'[Copy of Copy of Faculty Forum data Excel.xlsx]Data'!$A$97,'[Copy of Copy of Faculty Forum data Excel.xlsx]Data'!$A$98,'[Copy of Copy of Faculty Forum data Excel.xlsx]Data'!$A$99,'[Copy of Copy of Faculty Forum data Excel.xlsx]Data'!$A$100,'[Copy of Copy of Faculty Forum data Excel.xlsx]Data'!$A$101,'[Copy of Copy of Faculty Forum data Excel.xlsx]Data'!$A$102,'[Copy of Copy of Faculty Forum data Excel.xlsx]Data'!$A$103,'[Copy of Copy of Faculty Forum data Excel.xlsx]Data'!$A$104,'[Copy of Copy of Faculty Forum data Excel.xlsx]Data'!$A$105,'[Copy of Copy of Faculty Forum data Excel.xlsx]Data'!$A$106,'[Copy of Copy of Faculty Forum data Excel.xlsx]Data'!$A$107,'[Copy of Copy of Faculty Forum data Excel.xlsx]Data'!$A$108,'[Copy of Copy of Faculty Forum data Excel.xlsx]Data'!$A$109</c:f>
              <c:strCache>
                <c:ptCount val="13"/>
                <c:pt idx="0">
                  <c:v>BS</c:v>
                </c:pt>
                <c:pt idx="1">
                  <c:v>SB</c:v>
                </c:pt>
                <c:pt idx="2">
                  <c:v>FB</c:v>
                </c:pt>
                <c:pt idx="3">
                  <c:v>VB</c:v>
                </c:pt>
                <c:pt idx="4">
                  <c:v>WTN</c:v>
                </c:pt>
                <c:pt idx="5">
                  <c:v>MTN</c:v>
                </c:pt>
                <c:pt idx="6">
                  <c:v>WSC</c:v>
                </c:pt>
                <c:pt idx="7">
                  <c:v>MSC</c:v>
                </c:pt>
                <c:pt idx="8">
                  <c:v>GF</c:v>
                </c:pt>
                <c:pt idx="9">
                  <c:v>TR</c:v>
                </c:pt>
                <c:pt idx="10">
                  <c:v>MBSK</c:v>
                </c:pt>
                <c:pt idx="11">
                  <c:v>WBSK</c:v>
                </c:pt>
                <c:pt idx="12">
                  <c:v>N/A</c:v>
                </c:pt>
              </c:strCache>
            </c:strRef>
          </c:cat>
          <c:val>
            <c:numRef>
              <c:f>'[Copy of Copy of Faculty Forum data Excel.xlsx]Data'!$B$97,'[Copy of Copy of Faculty Forum data Excel.xlsx]Data'!$B$98,'[Copy of Copy of Faculty Forum data Excel.xlsx]Data'!$B$99,'[Copy of Copy of Faculty Forum data Excel.xlsx]Data'!$B$100,'[Copy of Copy of Faculty Forum data Excel.xlsx]Data'!$B$101,'[Copy of Copy of Faculty Forum data Excel.xlsx]Data'!$B$102,'[Copy of Copy of Faculty Forum data Excel.xlsx]Data'!$B$103,'[Copy of Copy of Faculty Forum data Excel.xlsx]Data'!$B$104,'[Copy of Copy of Faculty Forum data Excel.xlsx]Data'!$B$105,'[Copy of Copy of Faculty Forum data Excel.xlsx]Data'!$B$106,'[Copy of Copy of Faculty Forum data Excel.xlsx]Data'!$B$107,'[Copy of Copy of Faculty Forum data Excel.xlsx]Data'!$B$108,'[Copy of Copy of Faculty Forum data Excel.xlsx]Data'!$B$109</c:f>
              <c:numCache>
                <c:formatCode>0</c:formatCode>
                <c:ptCount val="13"/>
                <c:pt idx="0">
                  <c:v>18.0</c:v>
                </c:pt>
                <c:pt idx="1">
                  <c:v>8.0</c:v>
                </c:pt>
                <c:pt idx="2">
                  <c:v>28.0</c:v>
                </c:pt>
                <c:pt idx="3">
                  <c:v>3.0</c:v>
                </c:pt>
                <c:pt idx="4">
                  <c:v>4.0</c:v>
                </c:pt>
                <c:pt idx="5">
                  <c:v>2.0</c:v>
                </c:pt>
                <c:pt idx="6">
                  <c:v>7.0</c:v>
                </c:pt>
                <c:pt idx="7">
                  <c:v>4.0</c:v>
                </c:pt>
                <c:pt idx="8">
                  <c:v>2.0</c:v>
                </c:pt>
                <c:pt idx="9">
                  <c:v>7.0</c:v>
                </c:pt>
                <c:pt idx="10">
                  <c:v>4.0</c:v>
                </c:pt>
                <c:pt idx="11">
                  <c:v>4.0</c:v>
                </c:pt>
                <c:pt idx="12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view3D>
      <c:rotX val="80"/>
      <c:hPercent val="5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5"/>
          <c:y val="0.0341352"/>
          <c:w val="0.964644"/>
          <c:h val="0.924676"/>
        </c:manualLayout>
      </c:layout>
      <c:pie3DChart>
        <c:varyColors val="0"/>
        <c:ser>
          <c:idx val="0"/>
          <c:order val="0"/>
          <c:tx>
            <c:strRef>
              <c:f>'[Copy of Copy of Faculty Forum data Excel.xlsx]Data'!$P$96</c:f>
              <c:strCache>
                <c:ptCount val="1"/>
                <c:pt idx="0">
                  <c:v>X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</c:spPr>
          <c:explosion val="10"/>
          <c:dPt>
            <c:idx val="0"/>
            <c:bubble3D val="0"/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 lvl="0">
                    <a:defRPr sz="2400" b="0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 lvl="0">
                    <a:defRPr sz="2400" b="0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24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'[Copy of Copy of Faculty Forum data Excel.xlsx]Data'!$O$97,'[Copy of Copy of Faculty Forum data Excel.xlsx]Data'!$O$98</c:f>
              <c:strCache>
                <c:ptCount val="2"/>
                <c:pt idx="0">
                  <c:v>DN</c:v>
                </c:pt>
                <c:pt idx="1">
                  <c:v>U</c:v>
                </c:pt>
              </c:strCache>
            </c:strRef>
          </c:cat>
          <c:val>
            <c:numRef>
              <c:f>'[Copy of Copy of Faculty Forum data Excel.xlsx]Data'!$P$97,'[Copy of Copy of Faculty Forum data Excel.xlsx]Data'!$P$98</c:f>
              <c:numCache>
                <c:formatCode>0</c:formatCode>
                <c:ptCount val="2"/>
                <c:pt idx="0">
                  <c:v>66.0</c:v>
                </c:pt>
                <c:pt idx="1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view3D>
      <c:rotX val="80"/>
      <c:hPercent val="5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5"/>
          <c:y val="0.0090374"/>
          <c:w val="0.95478"/>
          <c:h val="0.974716"/>
        </c:manualLayout>
      </c:layout>
      <c:pie3DChart>
        <c:varyColors val="0"/>
        <c:ser>
          <c:idx val="0"/>
          <c:order val="0"/>
          <c:tx>
            <c:v>Untitled 1</c:v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</c:spPr>
          <c:explosion val="10"/>
          <c:dPt>
            <c:idx val="0"/>
            <c:bubble3D val="0"/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 lvl="0">
                    <a:defRPr sz="2400" b="0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 lvl="0">
                    <a:defRPr sz="2400" b="0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24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'[Copy of Copy of Faculty Forum data Excel.xlsx]Data'!$U$97,'[Copy of Copy of Faculty Forum data Excel.xlsx]Data'!$U$98</c:f>
              <c:strCache>
                <c:ptCount val="2"/>
                <c:pt idx="0">
                  <c:v>y</c:v>
                </c:pt>
                <c:pt idx="1">
                  <c:v>n</c:v>
                </c:pt>
              </c:strCache>
            </c:strRef>
          </c:cat>
          <c:val>
            <c:numRef>
              <c:f>'[Copy of Copy of Faculty Forum data Excel.xlsx]Data'!$V$97,'[Copy of Copy of Faculty Forum data Excel.xlsx]Data'!$V$98</c:f>
              <c:numCache>
                <c:formatCode>0</c:formatCode>
                <c:ptCount val="2"/>
                <c:pt idx="0">
                  <c:v>47.0</c:v>
                </c:pt>
                <c:pt idx="1">
                  <c:v>46.0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view3D>
      <c:rotX val="80"/>
      <c:hPercent val="55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5"/>
          <c:y val="0.028514"/>
          <c:w val="0.936954"/>
          <c:h val="0.96163"/>
        </c:manualLayout>
      </c:layout>
      <c:pie3DChart>
        <c:varyColors val="0"/>
        <c:ser>
          <c:idx val="0"/>
          <c:order val="0"/>
          <c:tx>
            <c:v>Untitled 1</c:v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</c:spPr>
          <c:explosion val="10"/>
          <c:dPt>
            <c:idx val="0"/>
            <c:bubble3D val="0"/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</c:spPr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 lvl="0">
                    <a:defRPr sz="2400" b="0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 lvl="0">
                    <a:defRPr sz="2400" b="0" i="0" u="none" strike="noStrike">
                      <a:solidFill>
                        <a:srgbClr val="FFFFFF"/>
                      </a:solidFill>
                      <a:effectLst>
                        <a:outerShdw dist="38100" dir="2700000" rotWithShape="0">
                          <a:srgbClr val="000000"/>
                        </a:outerShdw>
                      </a:effectLst>
                      <a:latin typeface="Helvetica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24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'[Copy of Copy of Faculty Forum data Excel.xlsx]Data'!$W$97,'[Copy of Copy of Faculty Forum data Excel.xlsx]Data'!$W$98</c:f>
              <c:strCache>
                <c:ptCount val="2"/>
                <c:pt idx="0">
                  <c:v>y</c:v>
                </c:pt>
                <c:pt idx="1">
                  <c:v>n</c:v>
                </c:pt>
              </c:strCache>
            </c:strRef>
          </c:cat>
          <c:val>
            <c:numRef>
              <c:f>'[Copy of Copy of Faculty Forum data Excel.xlsx]Data'!$X$97,'[Copy of Copy of Faculty Forum data Excel.xlsx]Data'!$X$98</c:f>
              <c:numCache>
                <c:formatCode>0</c:formatCode>
                <c:ptCount val="2"/>
                <c:pt idx="0">
                  <c:v>30.0</c:v>
                </c:pt>
                <c:pt idx="1">
                  <c:v>63.0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3">
    <c:autoUpdate val="0"/>
  </c:externalData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0.61923</cdr:x>
      <cdr:y>0.44991</cdr:y>
    </cdr:from>
    <cdr:to>
      <cdr:x>0.79515</cdr:x>
      <cdr:y>0.56023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17519" y="1957705"/>
          <a:ext cx="857250" cy="48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NO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0.24629</cdr:x>
      <cdr:y>0.1741</cdr:y>
    </cdr:from>
    <cdr:to>
      <cdr:x>0.41048</cdr:x>
      <cdr:y>0.25813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00149" y="757555"/>
          <a:ext cx="800100" cy="365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YES</a:t>
          </a:r>
          <a:endParaRPr lang="en-US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0.17892</cdr:x>
      <cdr:y>0.30708</cdr:y>
    </cdr:from>
    <cdr:to>
      <cdr:x>0.36027</cdr:x>
      <cdr:y>0.40076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5248" y="1336216"/>
          <a:ext cx="826265" cy="407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NO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0.61656</cdr:x>
      <cdr:y>0.56786</cdr:y>
    </cdr:from>
    <cdr:to>
      <cdr:x>0.79065</cdr:x>
      <cdr:y>0.66154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9301" y="2470953"/>
          <a:ext cx="793215" cy="407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YES</a:t>
          </a:r>
          <a:endParaRPr lang="en-US" sz="2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0.16233</cdr:x>
      <cdr:y>0.43621</cdr:y>
    </cdr:from>
    <cdr:to>
      <cdr:x>0.35663</cdr:x>
      <cdr:y>0.54254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7114" y="1898076"/>
          <a:ext cx="870332" cy="462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NO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0.55093</cdr:x>
      <cdr:y>0.18809</cdr:y>
    </cdr:from>
    <cdr:to>
      <cdr:x>0.7231</cdr:x>
      <cdr:y>0.28705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67779" y="818423"/>
          <a:ext cx="771180" cy="430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YES</a:t>
          </a:r>
          <a:endParaRPr lang="en-US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7E2200-56A0-4916-A74E-AE09A0698C75}" type="datetimeFigureOut">
              <a:rPr lang="en-US" smtClean="0"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F968F6-86EB-4062-9325-C59A74A4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3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E433FF-14C6-49B8-A502-50758D72850C}" type="datetimeFigureOut">
              <a:rPr lang="en-US" smtClean="0"/>
              <a:t>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C24340-7C50-45DB-B8F8-FE0F0C76A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2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 smtClean="0"/>
              <a:t>For most, not all, their identity has been centered on their sport. To shift that mentality to a career path that academics will provide is difficult and takes cultivating.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24340-7C50-45DB-B8F8-FE0F0C76A9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0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470314"/>
            <a:ext cx="9144000" cy="2535376"/>
          </a:xfrm>
        </p:spPr>
        <p:txBody>
          <a:bodyPr>
            <a:normAutofit/>
          </a:bodyPr>
          <a:lstStyle/>
          <a:p>
            <a:r>
              <a:rPr lang="en-US" sz="6600" dirty="0" smtClean="0"/>
              <a:t>Understanding the </a:t>
            </a:r>
            <a:br>
              <a:rPr lang="en-US" sz="6600" dirty="0" smtClean="0"/>
            </a:br>
            <a:r>
              <a:rPr lang="en-US" sz="6600" dirty="0" smtClean="0"/>
              <a:t>Athletic Mindset:</a:t>
            </a:r>
            <a:br>
              <a:rPr lang="en-US" sz="6600" dirty="0" smtClean="0"/>
            </a:br>
            <a:r>
              <a:rPr lang="en-US" sz="2800" dirty="0" smtClean="0"/>
              <a:t>Engaging   faculty  who  strive  to  engage  their  students.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537604"/>
            <a:ext cx="9144000" cy="7540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Ed Garrett, </a:t>
            </a:r>
            <a:r>
              <a:rPr lang="en-US" dirty="0" err="1" smtClean="0"/>
              <a:t>PsyD</a:t>
            </a:r>
            <a:r>
              <a:rPr lang="en-US" dirty="0" smtClean="0"/>
              <a:t>, CC-AASP</a:t>
            </a:r>
          </a:p>
          <a:p>
            <a:r>
              <a:rPr lang="en-US" dirty="0" smtClean="0"/>
              <a:t>Belhaven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5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3720" y="1690688"/>
            <a:ext cx="10534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one thing a professor can do to help you be a successful student-athlete?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703069" y="3248089"/>
            <a:ext cx="86748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</a:t>
            </a:r>
            <a:r>
              <a:rPr lang="en-US" sz="4000" dirty="0"/>
              <a:t>4</a:t>
            </a:r>
            <a:r>
              <a:rPr lang="en-US" sz="4000" dirty="0" smtClean="0"/>
              <a:t>% of the student-athletes surveyed used one main theme: UNDERSTAND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913523"/>
            <a:ext cx="10696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implies a level of empathy into 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 university is asking a student-athlete to be. 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1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100" y="1911025"/>
            <a:ext cx="10233800" cy="3762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Thoughts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allow for a grieving process to take place.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self-focused professor that does not take the time to know his or her student’s stories. 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do not begin to see our role as “coach” than student-athletes will fail to see their role as a “team player.”</a:t>
            </a:r>
          </a:p>
        </p:txBody>
      </p:sp>
    </p:spTree>
    <p:extLst>
      <p:ext uri="{BB962C8B-B14F-4D97-AF65-F5344CB8AC3E}">
        <p14:creationId xmlns:p14="http://schemas.microsoft.com/office/powerpoint/2010/main" val="184182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0378"/>
            <a:ext cx="10515600" cy="1023000"/>
          </a:xfrm>
        </p:spPr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39" y="1553379"/>
            <a:ext cx="11314322" cy="47703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that need to be asked 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-What does this data say? Better yet, what are the SA’s saying?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-(Non-Athletic Discipline) If this were a student in our major would we handle it differently?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-As faculty we are always seeking excellence. How can we relate the excellence in the classroom to the excellence on the ball-field to excellence in life? 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Would this data be different between NCAA I and NCAAIII?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50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72" y="1690688"/>
            <a:ext cx="11270255" cy="4486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Best Practices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coach will impact more young people in a year than the average person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– Rev. Billy Graham</a:t>
            </a: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practices can we share with fellow non-athletic faculty that will help them become “coaches” of education?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4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Thank you for your time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Ed Garrett, </a:t>
            </a:r>
            <a:r>
              <a:rPr lang="en-US" sz="4000" dirty="0" err="1" smtClean="0"/>
              <a:t>PsyD</a:t>
            </a:r>
            <a:r>
              <a:rPr lang="en-US" sz="4000" dirty="0" smtClean="0"/>
              <a:t>, CC-AASP</a:t>
            </a:r>
          </a:p>
          <a:p>
            <a:pPr marL="0" indent="0" algn="ctr">
              <a:buNone/>
            </a:pPr>
            <a:r>
              <a:rPr lang="en-US" sz="4000" dirty="0" smtClean="0"/>
              <a:t>Belhaven University</a:t>
            </a:r>
          </a:p>
          <a:p>
            <a:pPr marL="0" indent="0" algn="ctr">
              <a:buNone/>
            </a:pPr>
            <a:r>
              <a:rPr lang="en-US" sz="4000" dirty="0" smtClean="0"/>
              <a:t>egarrett@Belhaven.edu</a:t>
            </a:r>
          </a:p>
          <a:p>
            <a:pPr marL="0" indent="0" algn="ctr">
              <a:buNone/>
            </a:pPr>
            <a:r>
              <a:rPr lang="en-US" sz="4000" dirty="0" smtClean="0"/>
              <a:t>601.667.9706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9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927" y="1825625"/>
            <a:ext cx="11171103" cy="4718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where are the challenges for non-athletic faculty? </a:t>
            </a: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past research on the student-athlete mindset as it relates to college.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 from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student-athletes in order to gain knowledge into their world.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experiences with the cadre.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 discussion.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8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55" y="1690688"/>
            <a:ext cx="4906727" cy="3046565"/>
          </a:xfrm>
        </p:spPr>
        <p:txBody>
          <a:bodyPr/>
          <a:lstStyle/>
          <a:p>
            <a:r>
              <a:rPr lang="en-US" dirty="0" smtClean="0"/>
              <a:t>The life of a student:</a:t>
            </a:r>
          </a:p>
          <a:p>
            <a:pPr lvl="1"/>
            <a:r>
              <a:rPr lang="en-US" dirty="0" smtClean="0"/>
              <a:t>Attend classes regularly</a:t>
            </a:r>
          </a:p>
          <a:p>
            <a:pPr lvl="1"/>
            <a:r>
              <a:rPr lang="en-US" dirty="0" smtClean="0"/>
              <a:t>Study 2-3 hours each day</a:t>
            </a:r>
          </a:p>
          <a:p>
            <a:pPr lvl="1"/>
            <a:r>
              <a:rPr lang="en-US" dirty="0" smtClean="0"/>
              <a:t>Enjoy a healthy social life</a:t>
            </a:r>
          </a:p>
          <a:p>
            <a:pPr lvl="1"/>
            <a:r>
              <a:rPr lang="en-US" dirty="0" smtClean="0"/>
              <a:t>Eat</a:t>
            </a:r>
          </a:p>
          <a:p>
            <a:pPr lvl="1"/>
            <a:r>
              <a:rPr lang="en-US" dirty="0" smtClean="0"/>
              <a:t>Sleep</a:t>
            </a:r>
          </a:p>
          <a:p>
            <a:pPr lvl="1"/>
            <a:r>
              <a:rPr lang="en-US" dirty="0" smtClean="0"/>
              <a:t>Take care of basic human needs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13192" y="1690688"/>
            <a:ext cx="4906727" cy="4897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life of a student-athlete:</a:t>
            </a:r>
          </a:p>
          <a:p>
            <a:pPr lvl="1"/>
            <a:r>
              <a:rPr lang="en-US" dirty="0" smtClean="0"/>
              <a:t>Attend classes regularly</a:t>
            </a:r>
          </a:p>
          <a:p>
            <a:pPr lvl="1"/>
            <a:r>
              <a:rPr lang="en-US" dirty="0" smtClean="0"/>
              <a:t>Study 2-3 hours each day</a:t>
            </a:r>
          </a:p>
          <a:p>
            <a:pPr lvl="1"/>
            <a:r>
              <a:rPr lang="en-US" dirty="0" smtClean="0"/>
              <a:t>Enjoy a healthy social life</a:t>
            </a:r>
          </a:p>
          <a:p>
            <a:pPr lvl="1"/>
            <a:r>
              <a:rPr lang="en-US" dirty="0" smtClean="0"/>
              <a:t>Eat</a:t>
            </a:r>
          </a:p>
          <a:p>
            <a:pPr lvl="1"/>
            <a:r>
              <a:rPr lang="en-US" dirty="0" smtClean="0"/>
              <a:t>Sleep</a:t>
            </a:r>
          </a:p>
          <a:p>
            <a:pPr lvl="1"/>
            <a:r>
              <a:rPr lang="en-US" dirty="0" smtClean="0"/>
              <a:t>Take care of basic human needs</a:t>
            </a:r>
          </a:p>
          <a:p>
            <a:pPr lvl="1"/>
            <a:r>
              <a:rPr lang="en-US" dirty="0" smtClean="0"/>
              <a:t>Attend 3-5 hours a day of practice</a:t>
            </a:r>
          </a:p>
          <a:p>
            <a:pPr lvl="1"/>
            <a:r>
              <a:rPr lang="en-US" dirty="0" smtClean="0"/>
              <a:t>Attend weekly required meetings</a:t>
            </a:r>
            <a:endParaRPr lang="en-US" dirty="0"/>
          </a:p>
          <a:p>
            <a:pPr lvl="1"/>
            <a:r>
              <a:rPr lang="en-US" dirty="0" smtClean="0"/>
              <a:t>Attend weekly workout programs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737253"/>
            <a:ext cx="6125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Many of these student-athletes have placed their identity in their sport for the past 13-14 years. It has become the one 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constant in their lives. 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4163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Athletic Mindset</a:t>
            </a:r>
          </a:p>
        </p:txBody>
      </p:sp>
      <p:pic>
        <p:nvPicPr>
          <p:cNvPr id="1026" name="img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538" y="1849662"/>
            <a:ext cx="7788924" cy="43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67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43" y="1828800"/>
            <a:ext cx="10802957" cy="469318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student-athletes (SA) thinking when it comes to school?</a:t>
            </a:r>
          </a:p>
          <a:p>
            <a:pPr marL="0" indent="0">
              <a:buNone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SA’s that aspire to a professional athletic career (FB,BSK,BS)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distracted from thinking about alternative career options while still in college (Cox,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Sadberry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McGuire, &amp; McBride, 2009).</a:t>
            </a:r>
          </a:p>
          <a:p>
            <a:pPr marL="0" indent="0">
              <a:buNone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Lally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Kerr (2005) reported that the typical pattern for a SA is to begin their college careers having no clear ideas about life after sports.</a:t>
            </a:r>
          </a:p>
          <a:p>
            <a:pPr marL="0" indent="0">
              <a:buNone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(2000) concluded that the student’s sense of competence and purpose is strongly related to student-faculty interaction.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8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509895"/>
              </p:ext>
            </p:extLst>
          </p:nvPr>
        </p:nvGraphicFramePr>
        <p:xfrm>
          <a:off x="7122406" y="1476050"/>
          <a:ext cx="4804272" cy="454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1012" y="1690688"/>
            <a:ext cx="6202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brief survey of student-athletes was conducted recently. The topic of student-athletes and faculty were presented. The results are presented in a qualitative nature in order to capture the student-athlete’s lived experience.   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61431" y="5067759"/>
            <a:ext cx="5860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Participants (</a:t>
            </a:r>
            <a:r>
              <a:rPr lang="en-US" sz="2400" i="1" dirty="0" smtClean="0"/>
              <a:t>n </a:t>
            </a:r>
            <a:r>
              <a:rPr lang="en-US" sz="2400" dirty="0" smtClean="0"/>
              <a:t>= 93) were broken down into four different years in school (FR 15, SO 14, JR 24, SR 40) and by sport (NAIA).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60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7788" y="1839816"/>
            <a:ext cx="51118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Do you feel that professors, in general, understand the life of a student-athlete? 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573383"/>
              </p:ext>
            </p:extLst>
          </p:nvPr>
        </p:nvGraphicFramePr>
        <p:xfrm>
          <a:off x="6480811" y="1825625"/>
          <a:ext cx="487299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9118" y="5317691"/>
            <a:ext cx="1630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Why?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9530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1" y="2181340"/>
            <a:ext cx="53532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Have you witnessed one of your non-athletic course faculty attending one of your competitions? 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555772"/>
              </p:ext>
            </p:extLst>
          </p:nvPr>
        </p:nvGraphicFramePr>
        <p:xfrm>
          <a:off x="6797407" y="1825625"/>
          <a:ext cx="455639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99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Athletic Mindset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2704" y="2159306"/>
            <a:ext cx="5343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Have one of your non-athletic course professors commented to you about your participation in a competition?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982588"/>
              </p:ext>
            </p:extLst>
          </p:nvPr>
        </p:nvGraphicFramePr>
        <p:xfrm>
          <a:off x="6874525" y="1825625"/>
          <a:ext cx="44792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12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1713</TotalTime>
  <Words>783</Words>
  <Application>Microsoft Macintosh PowerPoint</Application>
  <PresentationFormat>Custom</PresentationFormat>
  <Paragraphs>107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Depth</vt:lpstr>
      <vt:lpstr>Understanding the  Athletic Mindset: Engaging   faculty  who  strive  to  engage  their  students. 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  <vt:lpstr>The Athletic Mindset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 Athletic Mindset</dc:title>
  <dc:creator>Ed D. Garrett</dc:creator>
  <cp:lastModifiedBy>Heather Alderman</cp:lastModifiedBy>
  <cp:revision>66</cp:revision>
  <cp:lastPrinted>2017-01-31T15:00:09Z</cp:lastPrinted>
  <dcterms:created xsi:type="dcterms:W3CDTF">2014-10-22T13:34:54Z</dcterms:created>
  <dcterms:modified xsi:type="dcterms:W3CDTF">2017-02-07T15:32:23Z</dcterms:modified>
</cp:coreProperties>
</file>