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735" r:id="rId2"/>
    <p:sldMasterId id="2147483740" r:id="rId3"/>
  </p:sldMasterIdLst>
  <p:notesMasterIdLst>
    <p:notesMasterId r:id="rId16"/>
  </p:notesMasterIdLst>
  <p:handoutMasterIdLst>
    <p:handoutMasterId r:id="rId17"/>
  </p:handoutMasterIdLst>
  <p:sldIdLst>
    <p:sldId id="257" r:id="rId4"/>
    <p:sldId id="289" r:id="rId5"/>
    <p:sldId id="273" r:id="rId6"/>
    <p:sldId id="259" r:id="rId7"/>
    <p:sldId id="274" r:id="rId8"/>
    <p:sldId id="294" r:id="rId9"/>
    <p:sldId id="291" r:id="rId10"/>
    <p:sldId id="295" r:id="rId11"/>
    <p:sldId id="292" r:id="rId12"/>
    <p:sldId id="293" r:id="rId13"/>
    <p:sldId id="296" r:id="rId14"/>
    <p:sldId id="271" r:id="rId15"/>
  </p:sldIdLst>
  <p:sldSz cx="9144000" cy="6858000" type="overhead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CCFF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2" autoAdjust="0"/>
    <p:restoredTop sz="94600" autoAdjust="0"/>
  </p:normalViewPr>
  <p:slideViewPr>
    <p:cSldViewPr>
      <p:cViewPr varScale="1">
        <p:scale>
          <a:sx n="138" d="100"/>
          <a:sy n="138" d="100"/>
        </p:scale>
        <p:origin x="-7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Fort Users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Sports Economics- Introduction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20C1BC7D-0C1B-41C2-A56F-826345DE8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01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2D6BF16F-5B89-441A-8755-E52A129DA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7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95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5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362200"/>
            <a:ext cx="7772400" cy="3505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9D2A42C-9A7E-4D0E-819E-4A946EA7F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127B9-B8E8-4BFA-B900-AA883A58F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ED5E5-F510-4109-B626-0F46E5001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6E57-7BFE-4935-92A9-66A8CFCBF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7CE4-BBDF-4E51-BDCF-F2B85C6E2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79110"/>
            <a:ext cx="9043939" cy="2030486"/>
          </a:xfrm>
          <a:prstGeom prst="rect">
            <a:avLst/>
          </a:prstGeom>
          <a:solidFill>
            <a:srgbClr val="D0202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816" y="4398960"/>
            <a:ext cx="4756666" cy="4129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F1B2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04826" y="21853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043939" y="2979110"/>
            <a:ext cx="100061" cy="2030487"/>
          </a:xfrm>
          <a:prstGeom prst="rect">
            <a:avLst/>
          </a:prstGeom>
          <a:solidFill>
            <a:schemeClr val="tx2">
              <a:alpha val="48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906816" y="3149179"/>
            <a:ext cx="4843433" cy="11820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665576"/>
            <a:ext cx="9144000" cy="192424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  <p:pic>
        <p:nvPicPr>
          <p:cNvPr id="12" name="Picture 11" descr="StJohns_H_CMYK_mott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7" y="776287"/>
            <a:ext cx="3583494" cy="11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5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98" y="2198000"/>
            <a:ext cx="7585403" cy="4148667"/>
          </a:xfrm>
          <a:prstGeom prst="rect">
            <a:avLst/>
          </a:prstGeom>
        </p:spPr>
        <p:txBody>
          <a:bodyPr/>
          <a:lstStyle>
            <a:lvl1pPr marL="347472" indent="-347472">
              <a:buFont typeface="Arial" pitchFamily="34" charset="0"/>
              <a:buChar char="•"/>
              <a:defRPr sz="2800" baseline="0">
                <a:solidFill>
                  <a:schemeClr val="tx2"/>
                </a:solidFill>
              </a:defRPr>
            </a:lvl1pPr>
            <a:lvl2pPr>
              <a:buFont typeface="Courier New" pitchFamily="49" charset="0"/>
              <a:buChar char="o"/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43939" y="1"/>
            <a:ext cx="100061" cy="6858000"/>
          </a:xfrm>
          <a:prstGeom prst="rect">
            <a:avLst/>
          </a:prstGeom>
          <a:solidFill>
            <a:srgbClr val="0F1B29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030"/>
          </a:xfrm>
          <a:prstGeom prst="rect">
            <a:avLst/>
          </a:prstGeom>
          <a:solidFill>
            <a:srgbClr val="D0202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  <p:pic>
        <p:nvPicPr>
          <p:cNvPr id="11" name="Picture 10" descr="St. John's_Hor_PMS296.W_Outlin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" y="112034"/>
            <a:ext cx="1427789" cy="4667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581000"/>
            <a:ext cx="9144000" cy="27700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6631" y="6581000"/>
            <a:ext cx="2471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214A35-92EA-274C-83BC-6381B8BE8B1D}" type="slidenum">
              <a:rPr lang="en-US" sz="1200" smtClean="0">
                <a:solidFill>
                  <a:srgbClr val="D0202E"/>
                </a:solidFill>
              </a:rPr>
              <a:pPr algn="r"/>
              <a:t>‹#›</a:t>
            </a:fld>
            <a:endParaRPr lang="en-US" sz="1200" dirty="0">
              <a:solidFill>
                <a:srgbClr val="D0202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79299" y="685030"/>
            <a:ext cx="7585402" cy="13507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000" b="0" i="0" cap="none" baseline="0">
                <a:solidFill>
                  <a:srgbClr val="D0202E"/>
                </a:solidFill>
                <a:latin typeface="Arial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7964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030"/>
          </a:xfrm>
          <a:prstGeom prst="rect">
            <a:avLst/>
          </a:prstGeom>
          <a:solidFill>
            <a:srgbClr val="D0202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81000"/>
            <a:ext cx="9144000" cy="27700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  <p:pic>
        <p:nvPicPr>
          <p:cNvPr id="10" name="Picture 9" descr="St. John's_Hor_PMS296.W_Outlin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" y="112034"/>
            <a:ext cx="1427789" cy="46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6631" y="6581000"/>
            <a:ext cx="2471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214A35-92EA-274C-83BC-6381B8BE8B1D}" type="slidenum">
              <a:rPr lang="en-US" sz="1200" smtClean="0">
                <a:solidFill>
                  <a:srgbClr val="D0202E"/>
                </a:solidFill>
              </a:rPr>
              <a:pPr algn="r"/>
              <a:t>‹#›</a:t>
            </a:fld>
            <a:endParaRPr lang="en-US" sz="1200" dirty="0">
              <a:solidFill>
                <a:srgbClr val="D0202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9299" y="1427885"/>
            <a:ext cx="7585402" cy="6078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0" i="0" cap="none" baseline="0">
                <a:solidFill>
                  <a:srgbClr val="D0202E"/>
                </a:solidFill>
                <a:latin typeface="Arial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779299" y="2198000"/>
            <a:ext cx="7585402" cy="3634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574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2969"/>
            <a:ext cx="5486400" cy="3634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030"/>
          </a:xfrm>
          <a:prstGeom prst="rect">
            <a:avLst/>
          </a:prstGeom>
          <a:solidFill>
            <a:srgbClr val="D0202E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  <p:pic>
        <p:nvPicPr>
          <p:cNvPr id="13" name="Picture 12" descr="St. John's_Hor_PMS296.W_Outlin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5" y="112034"/>
            <a:ext cx="1427789" cy="4667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581000"/>
            <a:ext cx="9144000" cy="27700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6631" y="6581000"/>
            <a:ext cx="2471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214A35-92EA-274C-83BC-6381B8BE8B1D}" type="slidenum">
              <a:rPr lang="en-US" sz="1200" smtClean="0">
                <a:solidFill>
                  <a:srgbClr val="D0202E"/>
                </a:solidFill>
              </a:rPr>
              <a:pPr algn="r"/>
              <a:t>‹#›</a:t>
            </a:fld>
            <a:endParaRPr lang="en-US" sz="1200" dirty="0">
              <a:solidFill>
                <a:srgbClr val="D02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5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61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1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3BDC0-7537-46C9-B9E7-0F70C70E8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72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4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16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18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03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1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29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2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4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9F9C5-5D8F-48BA-99C8-D542E990F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A860-20CE-4E61-A7D1-F43C641C2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1C7DB-33D7-4FC0-8F23-80A664D26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29D0C-962C-429F-9A88-F138F6FB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26428-C9DA-4D1E-8524-62795D3F6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B30FD-0C45-449B-AC50-0E6FD6061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5C9F2-BADF-4CD1-8C4B-9401207DF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8480AD9E-7E8F-4233-8E1F-063D93CD3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848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48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48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48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48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849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491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8492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9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5562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SPM 1032 - Prof. Gerstner - Chapter 5</a:t>
            </a:r>
          </a:p>
        </p:txBody>
      </p:sp>
      <p:sp>
        <p:nvSpPr>
          <p:cNvPr id="14849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 xmlns:p14="http://schemas.microsoft.com/office/powerpoint/2010/main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43939" y="1"/>
            <a:ext cx="100061" cy="6858000"/>
          </a:xfrm>
          <a:prstGeom prst="rect">
            <a:avLst/>
          </a:prstGeom>
          <a:solidFill>
            <a:srgbClr val="0F1B29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903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noFill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6C5219F-BC4D-0A48-9AD4-2B610799BB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B4C3323-CE71-7B44-B246-BE2275FA67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4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85800" y="3048000"/>
            <a:ext cx="8001000" cy="19050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Student Advisory Boards to </a:t>
            </a: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Learning &amp; Program Assessment in Sport Management</a:t>
            </a:r>
          </a:p>
        </p:txBody>
      </p:sp>
      <p:pic>
        <p:nvPicPr>
          <p:cNvPr id="1026" name="Picture 2" descr="CO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467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57367" y="5105400"/>
            <a:ext cx="8001000" cy="160247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F1B29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Simon M. Pack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Spencer C. Peek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chemeClr val="tx2"/>
                </a:solidFill>
              </a:rPr>
              <a:t>St. John’s University </a:t>
            </a:r>
            <a:endParaRPr lang="en-US" sz="32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99" y="685031"/>
            <a:ext cx="7585402" cy="106757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</a:rPr>
              <a:t>Focus Group Interviews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752601"/>
            <a:ext cx="5067300" cy="4648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Programmatic issues</a:t>
            </a: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Job/internship search</a:t>
            </a: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requirements</a:t>
            </a: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Experiential and Service Learning Opportunities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Entry-level job preparedness</a:t>
            </a: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Career Services </a:t>
            </a: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education </a:t>
            </a:r>
          </a:p>
        </p:txBody>
      </p:sp>
      <p:pic>
        <p:nvPicPr>
          <p:cNvPr id="5" name="Picture 2" descr="Image result for st john's sport management cl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889608" cy="29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99" y="685031"/>
            <a:ext cx="7585402" cy="106757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</a:rPr>
              <a:t>Practical Implications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" y="1752601"/>
            <a:ext cx="8801100" cy="4648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7472" indent="-347472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Soliciting feedback directly from students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Implementing change…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the mechanism…but are we really listening?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feedback to improve programs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can really be changed?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the largest user group (students) have the least feedback?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and Sport Management Academic programs as gatekeepers?</a:t>
            </a:r>
          </a:p>
        </p:txBody>
      </p:sp>
    </p:spTree>
    <p:extLst>
      <p:ext uri="{BB962C8B-B14F-4D97-AF65-F5344CB8AC3E}">
        <p14:creationId xmlns:p14="http://schemas.microsoft.com/office/powerpoint/2010/main" val="6175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86200"/>
            <a:ext cx="8229600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 baseline="0">
                <a:ln>
                  <a:noFill/>
                </a:ln>
                <a:solidFill>
                  <a:srgbClr val="D0202E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Thank you!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6000" b="1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6000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6000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/>
                </a:solidFill>
              </a:rPr>
              <a:t>Questions?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spencer.peek19@my.stjohns.edu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packs@stjohns.edu</a:t>
            </a:r>
            <a:endParaRPr lang="en-US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6000" dirty="0" smtClean="0">
              <a:solidFill>
                <a:schemeClr val="tx2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5122" name="Picture 2" descr="Image result for st john's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10" y="1752600"/>
            <a:ext cx="180258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tsh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27" y="3733800"/>
            <a:ext cx="2248454" cy="2912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827" y="304800"/>
            <a:ext cx="6438346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glow rad="12700">
                    <a:srgbClr val="3D190E">
                      <a:alpha val="75000"/>
                    </a:srgbClr>
                  </a:glow>
                </a:effectLst>
                <a:latin typeface="Brush Script MT Italic"/>
                <a:cs typeface="Brush Script MT Italic"/>
              </a:rPr>
              <a:t>In A Nutshell</a:t>
            </a:r>
            <a:endParaRPr lang="en-US" sz="8000" b="1" dirty="0">
              <a:effectLst>
                <a:glow rad="12700">
                  <a:srgbClr val="3D190E">
                    <a:alpha val="75000"/>
                  </a:srgbClr>
                </a:glow>
              </a:effectLst>
              <a:latin typeface="Brush Script MT Italic"/>
              <a:cs typeface="Brush Script MT Ital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3103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>
                <a:latin typeface="Avenir Black"/>
                <a:cs typeface="Avenir Black"/>
              </a:rPr>
              <a:t>“Tell me and I forget. Teach me and I remember. Involve me and I learn”</a:t>
            </a:r>
          </a:p>
          <a:p>
            <a:pPr marL="914400" lvl="2" indent="0" algn="r">
              <a:buNone/>
            </a:pPr>
            <a:r>
              <a:rPr lang="en-US" sz="4000" dirty="0" smtClean="0">
                <a:latin typeface="Avenir Book"/>
                <a:cs typeface="Avenir Book"/>
              </a:rPr>
              <a:t>Benjamin Franklin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>
              <a:solidFill>
                <a:srgbClr val="3D190E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061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585402" cy="1039139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</a:rPr>
              <a:t>Advisory Boards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8351"/>
            <a:ext cx="8839200" cy="455871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of individuals brought together to help an institution better achieve its mission and 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fontAlgn="base"/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the following resources to their organizations:</a:t>
            </a:r>
          </a:p>
          <a:p>
            <a:pPr lvl="1" fontAlgn="base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legitimacy</a:t>
            </a:r>
          </a:p>
          <a:p>
            <a:pPr lvl="1" fontAlgn="base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lvl="1" fontAlgn="base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market intelligence</a:t>
            </a:r>
          </a:p>
          <a:p>
            <a:pPr lvl="1" fontAlgn="base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access to data</a:t>
            </a:r>
          </a:p>
          <a:p>
            <a:pPr lvl="1" fontAlgn="base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</a:p>
          <a:p>
            <a:pPr lvl="1" fontAlgn="base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industry reach</a:t>
            </a:r>
          </a:p>
          <a:p>
            <a:pPr marL="0" indent="0">
              <a:buNone/>
              <a:defRPr/>
            </a:pPr>
            <a:r>
              <a:rPr lang="en-US" sz="2400" dirty="0" smtClean="0"/>
              <a:t>						(Zahra </a:t>
            </a:r>
            <a:r>
              <a:rPr lang="en-US" sz="2400" dirty="0"/>
              <a:t>et al</a:t>
            </a:r>
            <a:r>
              <a:rPr lang="en-US" sz="2400" dirty="0" smtClean="0"/>
              <a:t>., 2011)</a:t>
            </a:r>
            <a:endParaRPr lang="en-US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124200"/>
            <a:ext cx="3920068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45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</a:rPr>
              <a:t>Industry/Professional Advisory Boards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1486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Not a novel concept within Sport Management academic programs</a:t>
            </a: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Recognized within COSMA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Job/Internship benefits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Programmatic input 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lvl="0">
              <a:defRPr/>
            </a:pPr>
            <a:r>
              <a:rPr lang="en-US" sz="3600" dirty="0" smtClean="0">
                <a:solidFill>
                  <a:srgbClr val="0D1C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sz="3600" dirty="0">
              <a:solidFill>
                <a:srgbClr val="0D1C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028536"/>
            <a:ext cx="3395663" cy="24346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99" y="685031"/>
            <a:ext cx="7585402" cy="106757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</a:rPr>
              <a:t>Impact of Current Trends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4611805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Cost of higher education</a:t>
            </a: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numbers 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v. Public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Non-traditional students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education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Workforce development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Image result for charles darwin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6" y="2362200"/>
            <a:ext cx="4328161" cy="32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99" y="685031"/>
            <a:ext cx="7585402" cy="106757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</a:rPr>
              <a:t>Student Advisory Boards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334000" cy="414866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Took hold in the field of Library Sciences </a:t>
            </a: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“user” feedback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Goal was to build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student-centered libraries/common spaces 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Acting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3600" i="1" u="sng" dirty="0">
                <a:latin typeface="Arial" panose="020B0604020202020204" pitchFamily="34" charset="0"/>
                <a:cs typeface="Arial" panose="020B0604020202020204" pitchFamily="34" charset="0"/>
              </a:rPr>
              <a:t>evidence-based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user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836724"/>
            <a:ext cx="3845257" cy="41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99" y="602816"/>
            <a:ext cx="7585402" cy="135072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</a:rPr>
              <a:t>Student Engagement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98" y="1752600"/>
            <a:ext cx="7585403" cy="41486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 can we continue to engage students through interesting and unique ways …. high impact practices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26933"/>
            <a:ext cx="3814762" cy="253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96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99" y="685031"/>
            <a:ext cx="7585402" cy="106757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smtClean="0">
                <a:solidFill>
                  <a:schemeClr val="tx2"/>
                </a:solidFill>
              </a:rPr>
              <a:t>Valuable…but challenging 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562600" cy="41486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</a:p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Representation 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Turn-over 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of results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effectiveness  </a:t>
            </a:r>
          </a:p>
        </p:txBody>
      </p:sp>
      <p:pic>
        <p:nvPicPr>
          <p:cNvPr id="2050" name="Picture 2" descr="Image result for valu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473053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589157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131313"/>
                </a:solidFill>
                <a:latin typeface="Montserrat"/>
              </a:rPr>
              <a:t>“This </a:t>
            </a:r>
            <a:r>
              <a:rPr lang="en-US" b="1" i="1" dirty="0">
                <a:solidFill>
                  <a:srgbClr val="131313"/>
                </a:solidFill>
                <a:latin typeface="Montserrat"/>
              </a:rPr>
              <a:t>is an opportunity to turn a complainer into a </a:t>
            </a:r>
            <a:r>
              <a:rPr lang="en-US" b="1" i="1" dirty="0" smtClean="0">
                <a:solidFill>
                  <a:srgbClr val="131313"/>
                </a:solidFill>
                <a:latin typeface="Montserrat"/>
              </a:rPr>
              <a:t>champion….”</a:t>
            </a:r>
          </a:p>
          <a:p>
            <a:r>
              <a:rPr lang="en-US" b="1" i="1" dirty="0" smtClean="0">
                <a:solidFill>
                  <a:srgbClr val="131313"/>
                </a:solidFill>
                <a:latin typeface="Montserrat"/>
              </a:rPr>
              <a:t>							(Farrell, 2011)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03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610600" cy="106757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solidFill>
                  <a:schemeClr val="tx2"/>
                </a:solidFill>
              </a:rPr>
              <a:t>Board of Sport Management Students</a:t>
            </a:r>
            <a:endParaRPr lang="en-US" sz="3600" b="1" i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7818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8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JU">
  <a:themeElements>
    <a:clrScheme name="STJ - presentation ">
      <a:dk1>
        <a:srgbClr val="D0202F"/>
      </a:dk1>
      <a:lt1>
        <a:sysClr val="window" lastClr="FFFFFF"/>
      </a:lt1>
      <a:dk2>
        <a:srgbClr val="0D1C2A"/>
      </a:dk2>
      <a:lt2>
        <a:srgbClr val="EEECE1"/>
      </a:lt2>
      <a:accent1>
        <a:srgbClr val="D0202F"/>
      </a:accent1>
      <a:accent2>
        <a:srgbClr val="82828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5758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12314</TotalTime>
  <Words>314</Words>
  <Application>Microsoft Macintosh PowerPoint</Application>
  <PresentationFormat>Overhead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1_Stream</vt:lpstr>
      <vt:lpstr>SJU</vt:lpstr>
      <vt:lpstr>Office Theme</vt:lpstr>
      <vt:lpstr>PowerPoint Presentation</vt:lpstr>
      <vt:lpstr>In A Nutshell</vt:lpstr>
      <vt:lpstr>Advisory Boards</vt:lpstr>
      <vt:lpstr>Industry/Professional Advisory Boards</vt:lpstr>
      <vt:lpstr>Impact of Current Trends</vt:lpstr>
      <vt:lpstr>Student Advisory Boards</vt:lpstr>
      <vt:lpstr>Student Engagement</vt:lpstr>
      <vt:lpstr>Valuable…but challenging </vt:lpstr>
      <vt:lpstr>Board of Sport Management Students</vt:lpstr>
      <vt:lpstr>Focus Group Interviews</vt:lpstr>
      <vt:lpstr>Practical Implications</vt:lpstr>
      <vt:lpstr>PowerPoint Presentation</vt:lpstr>
    </vt:vector>
  </TitlesOfParts>
  <Company>St. John's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SPM 1032 Introduction</dc:title>
  <dc:creator>Glenn Gerstner</dc:creator>
  <cp:lastModifiedBy>Heather Alderman</cp:lastModifiedBy>
  <cp:revision>160</cp:revision>
  <dcterms:created xsi:type="dcterms:W3CDTF">2002-05-15T16:43:43Z</dcterms:created>
  <dcterms:modified xsi:type="dcterms:W3CDTF">2020-02-11T15:19:32Z</dcterms:modified>
</cp:coreProperties>
</file>