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9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8116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608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767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9800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210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664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928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1367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40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94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819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47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517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827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556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341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21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375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441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76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6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133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73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83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95269" y="1122362"/>
            <a:ext cx="9001461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48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95269" y="3602037"/>
            <a:ext cx="9001461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3805" y="4289371"/>
            <a:ext cx="10367563" cy="8193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28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913805" y="621320"/>
            <a:ext cx="10367563" cy="3379734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3424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3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3795" y="4204819"/>
            <a:ext cx="10353760" cy="15921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3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20643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1" cy="1586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836612" y="73524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Rockwel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0657956" y="2972092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Rockwel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913805" y="2126941"/>
            <a:ext cx="10355326" cy="2511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3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3794" y="4650555"/>
            <a:ext cx="10353763" cy="1140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1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13794" y="2088318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4444878" y="2088319"/>
            <a:ext cx="3298558" cy="823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0" cy="287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5"/>
          </p:nvPr>
        </p:nvSpPr>
        <p:spPr>
          <a:xfrm>
            <a:off x="7973297" y="2088319"/>
            <a:ext cx="3291211" cy="823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3795" y="4195898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2"/>
          </p:nvPr>
        </p:nvSpPr>
        <p:spPr>
          <a:xfrm>
            <a:off x="1092020" y="2298986"/>
            <a:ext cx="2940049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3"/>
          </p:nvPr>
        </p:nvSpPr>
        <p:spPr>
          <a:xfrm>
            <a:off x="913795" y="4772160"/>
            <a:ext cx="3298955" cy="1019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4"/>
          </p:nvPr>
        </p:nvSpPr>
        <p:spPr>
          <a:xfrm>
            <a:off x="4442701" y="4195898"/>
            <a:ext cx="329898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5"/>
          </p:nvPr>
        </p:nvSpPr>
        <p:spPr>
          <a:xfrm>
            <a:off x="4568996" y="2298986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5" cy="1019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7"/>
          </p:nvPr>
        </p:nvSpPr>
        <p:spPr>
          <a:xfrm>
            <a:off x="7973422" y="4195898"/>
            <a:ext cx="328989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8"/>
          </p:nvPr>
        </p:nvSpPr>
        <p:spPr>
          <a:xfrm>
            <a:off x="8152803" y="2298986"/>
            <a:ext cx="2932112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9"/>
          </p:nvPr>
        </p:nvSpPr>
        <p:spPr>
          <a:xfrm>
            <a:off x="7973297" y="4772160"/>
            <a:ext cx="3294257" cy="1019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8"/>
            <a:ext cx="3695135" cy="10353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 rot="5400000">
            <a:off x="7405427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1" cy="3695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229244" y="657225"/>
            <a:ext cx="9733511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229244" y="3602037"/>
            <a:ext cx="9733511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13795" y="2088318"/>
            <a:ext cx="5106003" cy="3702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3403" y="2088318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141804" y="2088319"/>
            <a:ext cx="4879198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402003" y="2088319"/>
            <a:ext cx="4865553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28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917226" y="609600"/>
            <a:ext cx="5929772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3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7424803" y="758881"/>
            <a:ext cx="3255355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49" cy="281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1" cy="3695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lang="en-US" sz="1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1595269" y="1122362"/>
            <a:ext cx="9001461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en-US" sz="432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STUDENT SERVICE LEARNING BENEFITS: A MIXED-METHOD APPROACH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1595269" y="3602037"/>
            <a:ext cx="9001461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Christopher Keshock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Mitchell Woltring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Brooke Forester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University of South Alabama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COSMA Conference February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VALUE THEORY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1" cy="3695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act of valuing is considered an act of making value judgments, an </a:t>
            </a:r>
            <a:r>
              <a:rPr lang="en-US" sz="1850" b="1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expression of feelings.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Developmental psychologists Kohlberg (1984),  Piaget (1962), and Erikson (1950) views the person as an </a:t>
            </a:r>
            <a:r>
              <a:rPr lang="en-US" sz="1850" b="1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active initiator and a reactor within the context of his or her environment</a:t>
            </a:r>
            <a:r>
              <a:rPr lang="en-US" sz="18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97368"/>
              <a:buFont typeface="Arial"/>
              <a:buChar char="•"/>
            </a:pPr>
            <a:r>
              <a:rPr lang="en-US" sz="1850" b="1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A person's actions are the result of his or her feelings, thoughts, behaviors, and experiences.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97368"/>
              <a:buFont typeface="Arial"/>
              <a:buChar char="•"/>
            </a:pPr>
            <a:r>
              <a:rPr lang="en-US" sz="1850" b="1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Genetic structures already inside the person</a:t>
            </a:r>
            <a:r>
              <a:rPr lang="en-US" sz="18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are primarily responsible for the way in which a person </a:t>
            </a:r>
            <a:r>
              <a:rPr lang="en-US" sz="1850" b="1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internalizes the content, </a:t>
            </a:r>
            <a:r>
              <a:rPr lang="en-US" sz="185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and organizes and transforms it into personally meaningful data.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Shape 197"/>
          <p:cNvGrpSpPr/>
          <p:nvPr/>
        </p:nvGrpSpPr>
        <p:grpSpPr>
          <a:xfrm>
            <a:off x="629489" y="530054"/>
            <a:ext cx="10850532" cy="5715162"/>
            <a:chOff x="23435" y="643954"/>
            <a:chExt cx="8081129" cy="4307154"/>
          </a:xfrm>
        </p:grpSpPr>
        <p:sp>
          <p:nvSpPr>
            <p:cNvPr id="198" name="Shape 198"/>
            <p:cNvSpPr/>
            <p:nvPr/>
          </p:nvSpPr>
          <p:spPr>
            <a:xfrm>
              <a:off x="23435" y="643954"/>
              <a:ext cx="8081128" cy="11769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DC44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23435" y="938183"/>
              <a:ext cx="7786899" cy="588459"/>
            </a:xfrm>
            <a:prstGeom prst="rect">
              <a:avLst/>
            </a:prstGeom>
            <a:noFill/>
            <a:ln>
              <a:noFill/>
            </a:ln>
          </p:spPr>
          <p:txBody>
            <a:bodyPr lIns="87625" tIns="87625" rIns="254000" bIns="1868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Experiential Learning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23435" y="1531792"/>
              <a:ext cx="2488986" cy="263231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9DC44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23435" y="1531792"/>
              <a:ext cx="2488986" cy="263231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latin typeface="Rockwell"/>
                  <a:ea typeface="Rockwell"/>
                  <a:cs typeface="Rockwell"/>
                  <a:sym typeface="Rockwell"/>
                </a:rPr>
                <a:t>Service Learning Benefits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latin typeface="Rockwell"/>
                  <a:ea typeface="Rockwell"/>
                  <a:cs typeface="Rockwell"/>
                  <a:sym typeface="Rockwell"/>
                </a:rPr>
                <a:t>Are some events better than other events in the eyes of students?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latin typeface="Rockwell"/>
                  <a:ea typeface="Rockwell"/>
                  <a:cs typeface="Rockwell"/>
                  <a:sym typeface="Rockwell"/>
                </a:rPr>
                <a:t>Mixed Methodology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2512423" y="1036261"/>
              <a:ext cx="5592141" cy="11769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DC44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2512423" y="1330491"/>
              <a:ext cx="5297911" cy="588459"/>
            </a:xfrm>
            <a:prstGeom prst="rect">
              <a:avLst/>
            </a:prstGeom>
            <a:noFill/>
            <a:ln>
              <a:noFill/>
            </a:ln>
          </p:spPr>
          <p:txBody>
            <a:bodyPr lIns="87625" tIns="87625" rIns="254000" bIns="1868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Quantitative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2525988" y="1936456"/>
              <a:ext cx="2488986" cy="2661829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9DC44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2525988" y="1936456"/>
              <a:ext cx="2488986" cy="266182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latin typeface="Rockwell"/>
                  <a:ea typeface="Rockwell"/>
                  <a:cs typeface="Rockwell"/>
                  <a:sym typeface="Rockwell"/>
                </a:rPr>
                <a:t>Closed-end ?   Survey Responses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latin typeface="Rockwell"/>
                  <a:ea typeface="Rockwell"/>
                  <a:cs typeface="Rockwell"/>
                  <a:sym typeface="Rockwell"/>
                </a:rPr>
                <a:t>Which Benefits Different Students Recognized at Various SL events?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latin typeface="Rockwell"/>
                  <a:ea typeface="Rockwell"/>
                  <a:cs typeface="Rockwell"/>
                  <a:sym typeface="Rockwell"/>
                </a:rPr>
                <a:t>Deductive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latin typeface="Rockwell"/>
                  <a:ea typeface="Rockwell"/>
                  <a:cs typeface="Rockwell"/>
                  <a:sym typeface="Rockwell"/>
                </a:rPr>
                <a:t>Production Oriented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latin typeface="Rockwell"/>
                  <a:ea typeface="Rockwell"/>
                  <a:cs typeface="Rockwell"/>
                  <a:sym typeface="Rockwell"/>
                </a:rPr>
                <a:t>Statistical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5001410" y="1428566"/>
              <a:ext cx="3103153" cy="11769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DC44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 txBox="1"/>
            <p:nvPr/>
          </p:nvSpPr>
          <p:spPr>
            <a:xfrm>
              <a:off x="5001410" y="1722797"/>
              <a:ext cx="2808923" cy="588459"/>
            </a:xfrm>
            <a:prstGeom prst="rect">
              <a:avLst/>
            </a:prstGeom>
            <a:noFill/>
            <a:ln>
              <a:noFill/>
            </a:ln>
          </p:spPr>
          <p:txBody>
            <a:bodyPr lIns="87625" tIns="87625" rIns="254000" bIns="1868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Qualitative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5001410" y="2307972"/>
              <a:ext cx="2488986" cy="264313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9DC44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5001410" y="2307972"/>
              <a:ext cx="2488986" cy="2643136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latin typeface="Rockwell"/>
                  <a:ea typeface="Rockwell"/>
                  <a:cs typeface="Rockwell"/>
                  <a:sym typeface="Rockwell"/>
                </a:rPr>
                <a:t>Open- ended ?   Likes and Dislikes  SL experience.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latin typeface="Rockwell"/>
                  <a:ea typeface="Rockwell"/>
                  <a:cs typeface="Rockwell"/>
                  <a:sym typeface="Rockwell"/>
                </a:rPr>
                <a:t>Any emotional factors to consider?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latin typeface="Rockwell"/>
                  <a:ea typeface="Rockwell"/>
                  <a:cs typeface="Rockwell"/>
                  <a:sym typeface="Rockwell"/>
                </a:rPr>
                <a:t>Inductive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latin typeface="Rockwell"/>
                  <a:ea typeface="Rockwell"/>
                  <a:cs typeface="Rockwell"/>
                  <a:sym typeface="Rockwell"/>
                </a:rPr>
                <a:t>Process Oriented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0" i="0" u="none" strike="noStrike" cap="none">
                  <a:latin typeface="Rockwell"/>
                  <a:ea typeface="Rockwell"/>
                  <a:cs typeface="Rockwell"/>
                  <a:sym typeface="Rockwell"/>
                </a:rPr>
                <a:t>Interpretive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1700" b="0" i="0" u="none" strike="noStrike" cap="none"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913795" y="294875"/>
            <a:ext cx="10353900" cy="132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SL Research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913800" y="1523999"/>
            <a:ext cx="10727740" cy="496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 dirty="0">
                <a:solidFill>
                  <a:srgbClr val="FF0000"/>
                </a:solidFill>
              </a:rPr>
              <a:t>Service learning benefits are regular areas of research investigation across academic disciplines that use service learning. 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u="sng" dirty="0"/>
              <a:t>Mixed results depending on the scholarly area of focus</a:t>
            </a:r>
            <a:r>
              <a:rPr lang="en-US" sz="2400" dirty="0"/>
              <a:t>.</a:t>
            </a:r>
          </a:p>
          <a:p>
            <a:pPr marL="685800" lvl="0" indent="-17145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/>
              <a:t>Gerontology promotes the importance of interpersonal relationship building with older adults (Nichols &amp; </a:t>
            </a:r>
            <a:r>
              <a:rPr lang="en-US" sz="2400" dirty="0" err="1"/>
              <a:t>Monard</a:t>
            </a:r>
            <a:r>
              <a:rPr lang="en-US" sz="2400" dirty="0"/>
              <a:t>, 2001);</a:t>
            </a:r>
          </a:p>
          <a:p>
            <a:pPr marL="685800" lvl="0" indent="-17145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/>
              <a:t>Criminal justice programs purport an improvement in student's personal competence toward political awareness (</a:t>
            </a:r>
            <a:r>
              <a:rPr lang="en-US" sz="2400" dirty="0" err="1"/>
              <a:t>Hirschinger</a:t>
            </a:r>
            <a:r>
              <a:rPr lang="en-US" sz="2400" dirty="0"/>
              <a:t>-Blank, Simons &amp; Kenyon, 2009</a:t>
            </a:r>
            <a:r>
              <a:rPr lang="en-US" sz="2400" dirty="0" smtClean="0"/>
              <a:t>)</a:t>
            </a:r>
            <a:endParaRPr lang="en-US" sz="24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Sport Management and SL Instruments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900" cy="369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SzPct val="100000"/>
            </a:pPr>
            <a:r>
              <a:rPr lang="en-US" sz="2400"/>
              <a:t>Commitment to Serve, Exposure to Discipline, Theoretical Application, Appreciation Youth Sport, Personal Enjoyment 33 items (Bennet, Henson &amp; Drane, 2003)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Student Service Learning Course Survey-SSLCS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(Wang, Ye, Jackson, Rodgers &amp; Jones, 2005) -measure service learning course outcomes, invariance test difference between gender, civic duty and social justice based</a:t>
            </a:r>
          </a:p>
          <a:p>
            <a:pPr lvl="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Impact SL Course Attitudes Social Change (Fuller, et al., 2015) interview SM graduates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USA RESEARCH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13795" y="1668160"/>
            <a:ext cx="10353761" cy="48191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2003 First Service Learning Experience (one class) to Date (15 classes).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Sport and Physical Activity- Amateur, Professional, Intercollegiate, Educational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Events- Legacy, National, Regional, Community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Subjects- HPELS now HKS students Sport &amp; Recreation Management, Physical &amp; Health Education, Exercise Science (</a:t>
            </a:r>
            <a:r>
              <a:rPr lang="en-US"/>
              <a:t>150-200 per year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Data collection began 2005, 2007 instrument and qualitative assessment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Database- surveys responses entered every Fall, Spring, Summer (n=1,292)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ASSESSMENT- type of course? 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Term paper, portfolio, case study, risk management plan, sponsorship proposal, research study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QUANTITATIVE APPROACH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en-US"/>
              <a:t>Questionnaire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13800" y="2096076"/>
            <a:ext cx="10353600" cy="416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Statistical- Descriptive and Inferential Findings</a:t>
            </a:r>
          </a:p>
          <a:p>
            <a:pPr marL="228600" marR="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/>
              <a:t>?- Course, Academic Year/Major, Gender, Age, Race, Volunteered before, Event worked, Responsibilities</a:t>
            </a:r>
          </a:p>
          <a:p>
            <a:pPr marL="228600" marR="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/>
              <a:t>SL Outcomes- academic achievement, personal competence, interpersonal relationship development, and citizenship</a:t>
            </a:r>
          </a:p>
          <a:p>
            <a:pPr marL="228600" marR="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/>
              <a:t>Instrument?</a:t>
            </a:r>
          </a:p>
          <a:p>
            <a:pPr marL="228600" marR="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/>
              <a:t>22 item likert type responses (1-Not at all important to 5- Extremely important)...It was important for me to experience service learning at the Event because…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83333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Survey ?’s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913800" y="2096077"/>
            <a:ext cx="10353900" cy="449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 dirty="0"/>
              <a:t>1. It was a chance of a lifetime to see how events work  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/>
              <a:t>2. My skills were needed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/>
              <a:t> 3. I interacted with others 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/>
              <a:t>4. I wanted to gain some practical experience 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/>
              <a:t>5. I wanted to broaden my horizons in career field 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/>
              <a:t>6. Being a worker at this event is prestigious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/>
              <a:t> 7. Working at this event made me feel better about myself 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/>
              <a:t>8. My help at event creates a better society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Quantitative Findings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900" cy="369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SzPct val="100000"/>
            </a:pPr>
            <a:r>
              <a:rPr lang="en-US" sz="3000"/>
              <a:t>Factor Analysis-</a:t>
            </a: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used to reduce the large number of variables considered to be associated with student service learning benefits into measured aspects of Personal Competence/Self Reflection, Interpersonal Relations and Program Enhancement. </a:t>
            </a:r>
          </a:p>
          <a:p>
            <a:pPr lvl="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Used as dependent variables in Factorial Design ANOVA</a:t>
            </a:r>
          </a:p>
          <a:p>
            <a:pPr lvl="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Gender, Course, Age, Academic Year, Major, Event</a:t>
            </a:r>
          </a:p>
          <a:p>
            <a:pPr lvl="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Academic year by Gender interaction- Sophomore males more highly valued all 3 (Personal Competence, Interpersonal Relations, Program)</a:t>
            </a:r>
          </a:p>
          <a:p>
            <a:pPr lv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Qualitative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900" cy="369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Quantitative research does however have some limitations 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such as survey bias and preconceptions held by those who manufacture assessment instruments, which can be overcome by incorporating complementary qualitative approaches. 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 Issues?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Open-ended questions</a:t>
            </a:r>
          </a:p>
          <a:p>
            <a:pPr lvl="0">
              <a:spcBef>
                <a:spcPts val="0"/>
              </a:spcBef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Open-Ended Questions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900" cy="369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3 things did you like least about your  service learning experience?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3 things did you like most about your  service learning experience?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specific concepts learned in course could be connected to experience at event site?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Provide 3 words to describe what you were feeling when completing your service learning shift?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type of service learning events do you believe benefit students the most? Why?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INTRODUCTION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1" cy="3695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/>
              <a:t>Assessment &amp; Content Areas-</a:t>
            </a:r>
            <a:r>
              <a:rPr lang="en-US"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Integrative Experiences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Service Learning Benefits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How do students feel about their service learning experiences?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Quantitative and qualitative information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Added in</a:t>
            </a:r>
            <a:r>
              <a:rPr lang="en-US" sz="2800"/>
              <a:t>sight and better Service Learning Opportunities</a:t>
            </a:r>
            <a:r>
              <a:rPr lang="en-US"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High Frequency Responses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913795" y="2096063"/>
            <a:ext cx="10353900" cy="43866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 dirty="0"/>
              <a:t>(+) Meet new people at event (Interpersonal)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/>
              <a:t>Risk Management and Event Operations learned in course discussions occurred at event (Personal Competence)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/>
              <a:t>Prefer to work </a:t>
            </a:r>
            <a:r>
              <a:rPr lang="en-US" sz="2800" dirty="0" err="1"/>
              <a:t>Amatuer</a:t>
            </a:r>
            <a:r>
              <a:rPr lang="en-US" sz="2800" dirty="0"/>
              <a:t> Intercollegiate Sporting Events (Program Enhancement</a:t>
            </a:r>
            <a:r>
              <a:rPr lang="en-US" sz="2800" dirty="0" smtClean="0"/>
              <a:t>)</a:t>
            </a:r>
          </a:p>
          <a:p>
            <a:pPr lvl="0">
              <a:spcBef>
                <a:spcPts val="0"/>
              </a:spcBef>
              <a:buNone/>
            </a:pPr>
            <a:endParaRPr lang="en-US" sz="2800" dirty="0"/>
          </a:p>
          <a:p>
            <a:pPr lvl="0">
              <a:spcBef>
                <a:spcPts val="0"/>
              </a:spcBef>
              <a:buNone/>
            </a:pPr>
            <a:r>
              <a:rPr lang="en-US" sz="2800" dirty="0"/>
              <a:t>(-) Hot Climate, Event Set-up/Tear Down (duties), Early Mornings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Conclusion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900" cy="369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27000" lvl="0" indent="0" rtl="0">
              <a:spcBef>
                <a:spcPts val="0"/>
              </a:spcBef>
              <a:buClr>
                <a:schemeClr val="bg1"/>
              </a:buClr>
              <a:buSzPct val="55000"/>
              <a:buNone/>
            </a:pPr>
            <a:r>
              <a:rPr lang="en-US" dirty="0"/>
              <a:t>Students not only learn at different rates, but each brings a different emotional state and previous experience to the learning situation which may be predicated on age, gender, class standing, race, etc. (Nichols &amp; </a:t>
            </a:r>
            <a:r>
              <a:rPr lang="en-US" dirty="0" err="1"/>
              <a:t>Monard</a:t>
            </a:r>
            <a:r>
              <a:rPr lang="en-US" dirty="0"/>
              <a:t>, 2001</a:t>
            </a:r>
            <a:r>
              <a:rPr lang="en-US" dirty="0" smtClean="0"/>
              <a:t>).</a:t>
            </a:r>
          </a:p>
          <a:p>
            <a:pPr marL="127000" lvl="0" indent="0" rtl="0">
              <a:spcBef>
                <a:spcPts val="0"/>
              </a:spcBef>
              <a:buClr>
                <a:schemeClr val="bg1"/>
              </a:buClr>
              <a:buSzPct val="55000"/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What worked and What Did Not Work - Writing SL SM  (</a:t>
            </a:r>
            <a:r>
              <a:rPr lang="en-US" dirty="0" err="1"/>
              <a:t>Jackowski</a:t>
            </a:r>
            <a:r>
              <a:rPr lang="en-US" dirty="0"/>
              <a:t> &amp; </a:t>
            </a:r>
            <a:r>
              <a:rPr lang="en-US" dirty="0" err="1"/>
              <a:t>Gullion</a:t>
            </a:r>
            <a:r>
              <a:rPr lang="en-US" dirty="0"/>
              <a:t>, 1998)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Service </a:t>
            </a:r>
            <a:r>
              <a:rPr lang="en-US" dirty="0"/>
              <a:t>Learning Assessments via case studies, term papers, portfolios utilized in each course to determine theoretical comprehension.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Future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900" cy="42910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/>
              <a:t>Quantitative Survey- Sophomore males see service learning as a way to build relationships, personal competence, and programs in community.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/>
              <a:t>Qualitative- suggests for more students to see value in SL provide events that are indoors, not in the morning and do not require manual tasks.</a:t>
            </a:r>
          </a:p>
          <a:p>
            <a:pPr lvl="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GOODLUCK WITH LAST SUGGESTION!</a:t>
            </a:r>
            <a:endParaRPr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ctrTitle"/>
          </p:nvPr>
        </p:nvSpPr>
        <p:spPr>
          <a:xfrm>
            <a:off x="1595269" y="1122362"/>
            <a:ext cx="90015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en-US" sz="432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STUDENT SERVICE LEARNING BENEFITS: A MIXED-METHOD APPROACH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subTitle" idx="1"/>
          </p:nvPr>
        </p:nvSpPr>
        <p:spPr>
          <a:xfrm>
            <a:off x="1595269" y="3602037"/>
            <a:ext cx="9001500" cy="165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Christopher Keshock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Mitchell Woltring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Brooke Forester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University of South Alabama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COSMA Conference February 2017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KNOWING WHAT STUDENTS KNOW AND CAN DO THE CURRENT STATE OF STUDENT LEARNING OUTCOMES ASSESSMENT IN U.S. COLLEGES AND UNIVERSITIES (GEORGE D. KUH, NATASHA JANKOWSKI, STANLEY O. IKENBERRY, &amp; JILLIAN KINZIE, 2013)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1" cy="442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Meeting accreditation expectations heads the list 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for how assessment evidence is used, but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internal use by campuses is growing and is considered far more important than external use.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Gathering information about student accomplishment can be an </a:t>
            </a:r>
            <a:r>
              <a:rPr lang="en-US" sz="2000" b="0" i="0" u="none" strike="noStrike" cap="none">
                <a:solidFill>
                  <a:srgbClr val="96C0DD"/>
                </a:solidFill>
                <a:latin typeface="Rockwell"/>
                <a:ea typeface="Rockwell"/>
                <a:cs typeface="Rockwell"/>
                <a:sym typeface="Rockwell"/>
              </a:rPr>
              <a:t>empty exercise if the </a:t>
            </a:r>
            <a:r>
              <a:rPr lang="en-US" sz="2000" b="1" i="0" u="sng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data are not used in meaningful and productive ways</a:t>
            </a:r>
            <a:r>
              <a:rPr lang="en-US" sz="2000" b="1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Assessment results 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are more often </a:t>
            </a:r>
            <a:r>
              <a:rPr lang="en-US" sz="2000" b="0" i="0" u="none" strike="noStrike" cap="none">
                <a:solidFill>
                  <a:srgbClr val="00B0F0"/>
                </a:solidFill>
                <a:latin typeface="Rockwell"/>
                <a:ea typeface="Rockwell"/>
                <a:cs typeface="Rockwell"/>
                <a:sym typeface="Rockwell"/>
              </a:rPr>
              <a:t>used to guide changes in policy and practice at the course and/or department/program level 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than at the college or institution level. 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Only 8% of Universities offer information about whether the assessment data have had any impact on policy or practice.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5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3000" b="1" i="1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Faculty are the key to moving assessment forward</a:t>
            </a:r>
            <a:r>
              <a:rPr lang="en-US" sz="2000" b="1" i="1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913795" y="201827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COMPLIANCE AND BEYOND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13795" y="1631091"/>
            <a:ext cx="10353761" cy="49427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Colleges and universities must evolve from a culture of compliance to a culture of </a:t>
            </a:r>
            <a:r>
              <a:rPr lang="en-US" sz="2000" b="0" i="0" u="none" strike="noStrike" cap="none">
                <a:solidFill>
                  <a:srgbClr val="00B0F0"/>
                </a:solidFill>
                <a:latin typeface="Rockwell"/>
                <a:ea typeface="Rockwell"/>
                <a:cs typeface="Rockwell"/>
                <a:sym typeface="Rockwell"/>
              </a:rPr>
              <a:t>evidence-based decision making 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 which policies and practices are informed and evaluated by the </a:t>
            </a:r>
            <a:r>
              <a:rPr lang="en-US" sz="2000" b="0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ultimate yardstick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: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 measurable,</a:t>
            </a:r>
            <a:r>
              <a:rPr lang="en-US" sz="2000" b="0" i="0" u="none" strike="noStrike" cap="none">
                <a:solidFill>
                  <a:srgbClr val="00B0F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positive impact on student learning and success. 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Common Professional Components </a:t>
            </a:r>
            <a:r>
              <a:rPr lang="en-US" sz="2000" b="0" i="0" u="sng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covered in Sport Management Programs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Foundations of Sport (Historical, Sociological)   &amp; Sport Management (MGT Theories)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Functions of Sport Management (Operations, Marketing, Communications, Economic)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Sport management Environment (Legal, Ethical, Diversity, Technology)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INTEGRATIVE EXPERIENCES &amp; CAREER PLANNING 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(Internship, Practical, Capstone)</a:t>
            </a:r>
          </a:p>
          <a:p>
            <a:pPr marL="11430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EXPERIENTIAL LEARNING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913795" y="300681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ASSESSMENT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3795" y="1627001"/>
            <a:ext cx="10353761" cy="4971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66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What students know and can do.</a:t>
            </a:r>
          </a:p>
          <a:p>
            <a:pPr marL="228600" marR="0" lvl="0" indent="-266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1" i="1"/>
              <a:t>“</a:t>
            </a:r>
            <a:r>
              <a:rPr lang="en-US" sz="3000" b="1" i="1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3000" b="1" i="1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institutional commitment to improve</a:t>
            </a:r>
            <a:r>
              <a:rPr lang="en-US" sz="3000" b="1" i="1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and a </a:t>
            </a:r>
            <a:r>
              <a:rPr lang="en-US" sz="3000" b="1" i="1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desire by faculty</a:t>
            </a:r>
            <a:r>
              <a:rPr lang="en-US" sz="3000" b="1" i="1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, staff, and institutional leaders to </a:t>
            </a:r>
            <a:r>
              <a:rPr lang="en-US" sz="3000" b="1" i="1" u="none" strike="noStrike" cap="none">
                <a:solidFill>
                  <a:srgbClr val="82C8FA"/>
                </a:solidFill>
                <a:latin typeface="Rockwell"/>
                <a:ea typeface="Rockwell"/>
                <a:cs typeface="Rockwell"/>
                <a:sym typeface="Rockwell"/>
              </a:rPr>
              <a:t>gain a clearer understanding of student learning outcomes</a:t>
            </a:r>
            <a:r>
              <a:rPr lang="en-US" sz="3000" b="1" i="1">
                <a:solidFill>
                  <a:srgbClr val="82C8FA"/>
                </a:solidFill>
              </a:rPr>
              <a:t>”</a:t>
            </a:r>
            <a:r>
              <a:rPr lang="en-US" sz="3000" b="0" i="1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3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(National Institute of Learning Outcomes Assessment, 2013).</a:t>
            </a:r>
          </a:p>
          <a:p>
            <a:pPr marL="228600" marR="0" lvl="0" indent="-266700" algn="l" rtl="0">
              <a:lnSpc>
                <a:spcPct val="12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Tools to assess student learning outcomes- </a:t>
            </a:r>
            <a:r>
              <a:rPr lang="en-US" sz="3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Rubrics, Portfolios, and External Performance Assessments in Internships and Service Learning.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SERVICE LEARNING BENEFITS</a:t>
            </a:r>
            <a:br>
              <a:rPr lang="en-US"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200" b="1" i="1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“TELL ME AND I FORGET. TEACH ME AND I REMEMBER. INVOLVE ME AND I LEARN.” </a:t>
            </a:r>
            <a:r>
              <a:rPr lang="en-US" sz="2200" b="1" i="1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BEN FRANKLIN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1" cy="3695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7813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Service Learning is considered a </a:t>
            </a:r>
            <a:r>
              <a:rPr lang="en-US" sz="3000" b="0" i="0" u="none" strike="noStrike" cap="none">
                <a:solidFill>
                  <a:srgbClr val="00B0F0"/>
                </a:solidFill>
                <a:latin typeface="Rockwell"/>
                <a:ea typeface="Rockwell"/>
                <a:cs typeface="Rockwell"/>
                <a:sym typeface="Rockwell"/>
              </a:rPr>
              <a:t>high-impact educational practice </a:t>
            </a:r>
            <a:r>
              <a:rPr lang="en-US" sz="3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often adopted in sport management (SM) courses resulting in multiple student benefits.</a:t>
            </a:r>
          </a:p>
          <a:p>
            <a:pPr marL="228600" marR="0" lvl="0" indent="-27813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Provides </a:t>
            </a:r>
            <a:r>
              <a:rPr lang="en-US" sz="3000" b="0" i="0" u="none" strike="noStrike" cap="none">
                <a:solidFill>
                  <a:srgbClr val="00B0F0"/>
                </a:solidFill>
                <a:latin typeface="Rockwell"/>
                <a:ea typeface="Rockwell"/>
                <a:cs typeface="Rockwell"/>
                <a:sym typeface="Rockwell"/>
              </a:rPr>
              <a:t>instruction and reflection </a:t>
            </a:r>
            <a:r>
              <a:rPr lang="en-US" sz="3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to enrich the learning experience.</a:t>
            </a:r>
          </a:p>
          <a:p>
            <a:pPr marL="228600" marR="0" lvl="0" indent="-27813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Service learning is associated with </a:t>
            </a:r>
            <a:r>
              <a:rPr lang="en-US" sz="3000" b="0" i="0" u="none" strike="noStrike" cap="none">
                <a:solidFill>
                  <a:srgbClr val="00B0F0"/>
                </a:solidFill>
                <a:latin typeface="Rockwell"/>
                <a:ea typeface="Rockwell"/>
                <a:cs typeface="Rockwell"/>
                <a:sym typeface="Rockwell"/>
              </a:rPr>
              <a:t>enhancements in both academic skills and social and emotional development </a:t>
            </a:r>
            <a:r>
              <a:rPr lang="en-US" sz="3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(Ottenritter, 2004).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97368"/>
              <a:buFont typeface="Arial"/>
              <a:buNone/>
            </a:pPr>
            <a:endParaRPr sz="185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913795" y="261750"/>
            <a:ext cx="10353900" cy="132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en-US"/>
              <a:t>Learning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3800" y="1706225"/>
            <a:ext cx="10353600" cy="482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Assessments of typical learning processes reveals students construct their own knowledge, benefit from working collaboratively, and </a:t>
            </a:r>
            <a:r>
              <a:rPr lang="en-US" sz="3000" b="1">
                <a:solidFill>
                  <a:srgbClr val="FF0000"/>
                </a:solidFill>
              </a:rPr>
              <a:t>do not all learn in the same way</a:t>
            </a:r>
            <a:r>
              <a:rPr lang="en-US" sz="3000">
                <a:solidFill>
                  <a:srgbClr val="44ADF8"/>
                </a:solidFill>
              </a:rPr>
              <a:t> (Major, 1999).</a:t>
            </a:r>
          </a:p>
          <a:p>
            <a:pPr marL="228600" marR="0" lvl="0" indent="-292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rgbClr val="FF0000"/>
                </a:solidFill>
              </a:rPr>
              <a:t>ASSUMPTION</a:t>
            </a:r>
            <a:r>
              <a:rPr lang="en-US" sz="3000"/>
              <a:t>- Just because a learning strategy has been studied and judged effective we can use the same strategy and accrue the same benefits.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en-US"/>
              <a:t>ARE WE GETTING THIS RIGHT?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3800" y="2096075"/>
            <a:ext cx="10681800" cy="369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SzPct val="100000"/>
            </a:pPr>
            <a:r>
              <a:rPr lang="en-US" sz="2400"/>
              <a:t>Efforts then to understand student perceived benefits of SL opportunities may provide a deeper understanding toward the </a:t>
            </a:r>
            <a:r>
              <a:rPr lang="en-US" sz="2400" u="sng"/>
              <a:t>community service activities promoting greater value.</a:t>
            </a:r>
          </a:p>
          <a:p>
            <a:pPr lvl="0">
              <a:spcBef>
                <a:spcPts val="0"/>
              </a:spcBef>
              <a:buSzPct val="100000"/>
            </a:pPr>
            <a:r>
              <a:rPr lang="en-US" sz="2400"/>
              <a:t>Are there certain events which promote better experiences?</a:t>
            </a:r>
          </a:p>
          <a:p>
            <a:pPr lv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sz="2400">
                <a:solidFill>
                  <a:srgbClr val="FF0000"/>
                </a:solidFill>
              </a:rPr>
              <a:t>EXAMINE THE COMPONENTS </a:t>
            </a:r>
            <a:r>
              <a:rPr lang="en-US" sz="2400"/>
              <a:t>OF SL BENEFITS- </a:t>
            </a:r>
            <a:r>
              <a:rPr lang="en-US" sz="2400">
                <a:solidFill>
                  <a:srgbClr val="00B0F0"/>
                </a:solidFill>
              </a:rPr>
              <a:t>QUANTITATIVE</a:t>
            </a:r>
          </a:p>
          <a:p>
            <a:pPr lv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sz="2400">
                <a:solidFill>
                  <a:srgbClr val="FF0000"/>
                </a:solidFill>
              </a:rPr>
              <a:t>UNDERSTAND THE MEANING </a:t>
            </a:r>
            <a:r>
              <a:rPr lang="en-US" sz="2400"/>
              <a:t>OF SL EXPERIENCE TO STUDENTS- </a:t>
            </a:r>
            <a:r>
              <a:rPr lang="en-US" sz="2400">
                <a:solidFill>
                  <a:srgbClr val="00B0F0"/>
                </a:solidFill>
              </a:rPr>
              <a:t>QUALITATIVE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755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Bookman Old Style"/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?’S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3795" y="1364776"/>
            <a:ext cx="10353761" cy="4426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Are students benefitting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in the areas of practical applications, personal skill development, reflection of sport management theoretical aspects, service commitment to surrounding community?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</a:t>
            </a:r>
            <a:r>
              <a:rPr lang="en-US"/>
              <a:t>ays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to assess our course Service Learning Experiences?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If research based- </a:t>
            </a: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Is data we collect meaningful?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Are we providing the best opportunities for our students to enhance and meet experiential service learning component?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Assess student perceptions relative to service learning outcomes (Quantitative)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But also, ask students for help in offering ideas to help improve service learning experiences. (Qualitative)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1690</Words>
  <Application>Microsoft Macintosh PowerPoint</Application>
  <PresentationFormat>Custom</PresentationFormat>
  <Paragraphs>146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Damask</vt:lpstr>
      <vt:lpstr>STUDENT SERVICE LEARNING BENEFITS: A MIXED-METHOD APPROACH</vt:lpstr>
      <vt:lpstr>INTRODUCTION</vt:lpstr>
      <vt:lpstr>KNOWING WHAT STUDENTS KNOW AND CAN DO THE CURRENT STATE OF STUDENT LEARNING OUTCOMES ASSESSMENT IN U.S. COLLEGES AND UNIVERSITIES (GEORGE D. KUH, NATASHA JANKOWSKI, STANLEY O. IKENBERRY, &amp; JILLIAN KINZIE, 2013)</vt:lpstr>
      <vt:lpstr>COMPLIANCE AND BEYOND</vt:lpstr>
      <vt:lpstr>ASSESSMENT</vt:lpstr>
      <vt:lpstr>SERVICE LEARNING BENEFITS  “TELL ME AND I FORGET. TEACH ME AND I REMEMBER. INVOLVE ME AND I LEARN.” BEN FRANKLIN</vt:lpstr>
      <vt:lpstr>Learning</vt:lpstr>
      <vt:lpstr>ARE WE GETTING THIS RIGHT?</vt:lpstr>
      <vt:lpstr>?’S</vt:lpstr>
      <vt:lpstr>VALUE THEORY</vt:lpstr>
      <vt:lpstr>PowerPoint Presentation</vt:lpstr>
      <vt:lpstr>SL Research</vt:lpstr>
      <vt:lpstr>Sport Management and SL Instruments</vt:lpstr>
      <vt:lpstr>USA RESEARCH</vt:lpstr>
      <vt:lpstr>QUANTITATIVE APPROACH Questionnaire</vt:lpstr>
      <vt:lpstr>Survey ?’s</vt:lpstr>
      <vt:lpstr>Quantitative Findings</vt:lpstr>
      <vt:lpstr>Qualitative</vt:lpstr>
      <vt:lpstr>Open-Ended Questions</vt:lpstr>
      <vt:lpstr>High Frequency Responses</vt:lpstr>
      <vt:lpstr>Conclusion</vt:lpstr>
      <vt:lpstr>Future</vt:lpstr>
      <vt:lpstr>STUDENT SERVICE LEARNING BENEFITS: A MIXED-METHOD APPROACH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SERVICE LEARNING BENEFITS: A MIXED-METHOD APPROACH</dc:title>
  <dc:creator>Chris Keshock</dc:creator>
  <cp:lastModifiedBy>Heather Alderman</cp:lastModifiedBy>
  <cp:revision>1</cp:revision>
  <dcterms:modified xsi:type="dcterms:W3CDTF">2017-02-06T21:53:59Z</dcterms:modified>
</cp:coreProperties>
</file>