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83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1" r:id="rId8"/>
    <p:sldId id="267" r:id="rId9"/>
    <p:sldId id="262" r:id="rId10"/>
    <p:sldId id="269" r:id="rId11"/>
    <p:sldId id="263" r:id="rId12"/>
    <p:sldId id="270" r:id="rId13"/>
    <p:sldId id="264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3"/>
  </p:normalViewPr>
  <p:slideViewPr>
    <p:cSldViewPr snapToGrid="0" snapToObjects="1">
      <p:cViewPr varScale="1">
        <p:scale>
          <a:sx n="114" d="100"/>
          <a:sy n="114" d="100"/>
        </p:scale>
        <p:origin x="-120" y="-3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24809-785E-DE4B-9225-6AF4570296A7}" type="datetimeFigureOut">
              <a:rPr lang="en-US" smtClean="0"/>
              <a:t>2/10/22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2B03D-E5DD-FC49-8334-7ECAEF27AE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989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24809-785E-DE4B-9225-6AF4570296A7}" type="datetimeFigureOut">
              <a:rPr lang="en-US" smtClean="0"/>
              <a:t>2/10/22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2B03D-E5DD-FC49-8334-7ECAEF27AE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276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24809-785E-DE4B-9225-6AF4570296A7}" type="datetimeFigureOut">
              <a:rPr lang="en-US" smtClean="0"/>
              <a:t>2/10/22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2B03D-E5DD-FC49-8334-7ECAEF27AE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615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24809-785E-DE4B-9225-6AF4570296A7}" type="datetimeFigureOut">
              <a:rPr lang="en-US" smtClean="0"/>
              <a:t>2/10/22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2B03D-E5DD-FC49-8334-7ECAEF27AE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435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24809-785E-DE4B-9225-6AF4570296A7}" type="datetimeFigureOut">
              <a:rPr lang="en-US" smtClean="0"/>
              <a:t>2/10/22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2B03D-E5DD-FC49-8334-7ECAEF27AE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476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24809-785E-DE4B-9225-6AF4570296A7}" type="datetimeFigureOut">
              <a:rPr lang="en-US" smtClean="0"/>
              <a:t>2/10/22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2B03D-E5DD-FC49-8334-7ECAEF27AE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974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24809-785E-DE4B-9225-6AF4570296A7}" type="datetimeFigureOut">
              <a:rPr lang="en-US" smtClean="0"/>
              <a:t>2/10/22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2B03D-E5DD-FC49-8334-7ECAEF27AE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135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24809-785E-DE4B-9225-6AF4570296A7}" type="datetimeFigureOut">
              <a:rPr lang="en-US" smtClean="0"/>
              <a:t>2/10/22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2B03D-E5DD-FC49-8334-7ECAEF27AE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581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24809-785E-DE4B-9225-6AF4570296A7}" type="datetimeFigureOut">
              <a:rPr lang="en-US" smtClean="0"/>
              <a:t>2/10/22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2B03D-E5DD-FC49-8334-7ECAEF27AE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155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24809-785E-DE4B-9225-6AF4570296A7}" type="datetimeFigureOut">
              <a:rPr lang="en-US" smtClean="0"/>
              <a:t>2/10/22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2B03D-E5DD-FC49-8334-7ECAEF27AE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458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50000"/>
              <a:lumOff val="5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24809-785E-DE4B-9225-6AF4570296A7}" type="datetimeFigureOut">
              <a:rPr lang="en-US" smtClean="0"/>
              <a:t>2/10/22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2B03D-E5DD-FC49-8334-7ECAEF27AE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371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fld id="{8F924809-785E-DE4B-9225-6AF4570296A7}" type="datetimeFigureOut">
              <a:rPr lang="en-US" smtClean="0"/>
              <a:t>2/10/22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F0E2B03D-E5DD-FC49-8334-7ECAEF27AE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8046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84" r:id="rId1"/>
    <p:sldLayoutId id="2147483885" r:id="rId2"/>
    <p:sldLayoutId id="2147483886" r:id="rId3"/>
    <p:sldLayoutId id="2147483887" r:id="rId4"/>
    <p:sldLayoutId id="2147483888" r:id="rId5"/>
    <p:sldLayoutId id="2147483889" r:id="rId6"/>
    <p:sldLayoutId id="2147483890" r:id="rId7"/>
    <p:sldLayoutId id="2147483891" r:id="rId8"/>
    <p:sldLayoutId id="2147483892" r:id="rId9"/>
    <p:sldLayoutId id="2147483893" r:id="rId10"/>
    <p:sldLayoutId id="214748389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20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8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6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cosmaweb.org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71A31CE-6B60-ED4F-82FF-C4B4D53670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Understanding the choice of seeking or not seeking </a:t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bg1"/>
                </a:solidFill>
              </a:rPr>
              <a:t>COSMA Accreditation. </a:t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bg1"/>
                </a:solidFill>
              </a:rPr>
              <a:t/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bg1"/>
                </a:solidFill>
              </a:rPr>
              <a:t>What are the implications of this choice?</a:t>
            </a:r>
          </a:p>
        </p:txBody>
      </p:sp>
      <p:pic>
        <p:nvPicPr>
          <p:cNvPr id="2050" name="Picture 2" descr="Niagara University – Logos Download">
            <a:extLst>
              <a:ext uri="{FF2B5EF4-FFF2-40B4-BE49-F238E27FC236}">
                <a16:creationId xmlns:a16="http://schemas.microsoft.com/office/drawing/2014/main" xmlns="" id="{9E01F1B6-D6A0-704C-9104-18536E6E1E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432" y="5373815"/>
            <a:ext cx="1538761" cy="487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University of Saint Joseph Connecticut - Graduate Programs for Educators">
            <a:extLst>
              <a:ext uri="{FF2B5EF4-FFF2-40B4-BE49-F238E27FC236}">
                <a16:creationId xmlns:a16="http://schemas.microsoft.com/office/drawing/2014/main" xmlns="" id="{E38E62B7-1C43-9740-AC50-551E04EC84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6360" y="5385236"/>
            <a:ext cx="1538761" cy="475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8F85275-A2B1-4B42-9CD5-3BF3A32C3A20}"/>
              </a:ext>
            </a:extLst>
          </p:cNvPr>
          <p:cNvSpPr txBox="1"/>
          <p:nvPr/>
        </p:nvSpPr>
        <p:spPr>
          <a:xfrm>
            <a:off x="2254978" y="5385236"/>
            <a:ext cx="1900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Cheryl R. Rode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4C257625-0D77-F346-94A6-A0303A40EDB9}"/>
              </a:ext>
            </a:extLst>
          </p:cNvPr>
          <p:cNvSpPr txBox="1"/>
          <p:nvPr/>
        </p:nvSpPr>
        <p:spPr>
          <a:xfrm>
            <a:off x="5224471" y="5373815"/>
            <a:ext cx="1733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Janet M. Howes</a:t>
            </a:r>
          </a:p>
        </p:txBody>
      </p:sp>
    </p:spTree>
    <p:extLst>
      <p:ext uri="{BB962C8B-B14F-4D97-AF65-F5344CB8AC3E}">
        <p14:creationId xmlns:p14="http://schemas.microsoft.com/office/powerpoint/2010/main" val="36188139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ABF277-1570-B847-98FD-43EFCA2C9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Findings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EAE9B22-1510-0849-BB44-7B811E62EA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2502" y="466927"/>
            <a:ext cx="8180962" cy="5846323"/>
          </a:xfrm>
        </p:spPr>
        <p:txBody>
          <a:bodyPr>
            <a:normAutofit fontScale="85000" lnSpcReduction="1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9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Participants stated: </a:t>
            </a:r>
            <a:endParaRPr lang="en-US" sz="32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 Accreditation:</a:t>
            </a:r>
            <a:endParaRPr lang="en-US" sz="32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 programs at school are accredited unless needed for licensure</a:t>
            </a:r>
            <a:endParaRPr lang="en-US" sz="32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There's no value to it, it's just a lot of work, and the industry doesn't care</a:t>
            </a:r>
            <a:endParaRPr lang="en-US" sz="32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Financially difficult  </a:t>
            </a:r>
            <a:endParaRPr lang="en-US" sz="32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“We initially looked at COSMA accreditation, and then, I think, the decision was well we're in the School of Business, so we've got School of Business accreditation, we don't need to worry about COSMA.”</a:t>
            </a:r>
            <a:endParaRPr lang="en-US" sz="32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4584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350315-1F6A-7D42-9F30-35CC915A21D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804863"/>
            <a:ext cx="5629275" cy="1255712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tx2"/>
                </a:solidFill>
              </a:rPr>
              <a:t>Want to participate?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58C6580-4CB5-7B4D-BD85-1185BE7E176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49302" y="2060574"/>
            <a:ext cx="5629275" cy="4120769"/>
          </a:xfrm>
        </p:spPr>
        <p:txBody>
          <a:bodyPr anchor="t">
            <a:norm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Please participate by emailing us or scan the QR Code</a:t>
            </a:r>
          </a:p>
          <a:p>
            <a:endParaRPr lang="en-US" sz="2800" b="1" dirty="0">
              <a:solidFill>
                <a:schemeClr val="tx2"/>
              </a:solidFill>
            </a:endParaRPr>
          </a:p>
          <a:p>
            <a:r>
              <a:rPr lang="en-US" sz="2800" b="1" dirty="0">
                <a:solidFill>
                  <a:schemeClr val="tx2"/>
                </a:solidFill>
              </a:rPr>
              <a:t>Cheryl R. Rode</a:t>
            </a:r>
          </a:p>
          <a:p>
            <a:pPr marL="0" indent="0">
              <a:buNone/>
            </a:pP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crode@niagara.edu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</a:p>
          <a:p>
            <a:endParaRPr lang="en-US" sz="2800" b="1" dirty="0">
              <a:solidFill>
                <a:schemeClr val="tx2"/>
              </a:solidFill>
            </a:endParaRPr>
          </a:p>
          <a:p>
            <a:r>
              <a:rPr lang="en-US" sz="2800" b="1" dirty="0">
                <a:solidFill>
                  <a:schemeClr val="tx2"/>
                </a:solidFill>
              </a:rPr>
              <a:t>Janet M. Howes </a:t>
            </a:r>
            <a:r>
              <a:rPr lang="en-US" sz="2800" b="1" dirty="0" err="1">
                <a:solidFill>
                  <a:schemeClr val="tx2"/>
                </a:solidFill>
              </a:rPr>
              <a:t>janethowes@usj.edu</a:t>
            </a:r>
            <a:endParaRPr lang="en-US" sz="2800" b="1" dirty="0">
              <a:solidFill>
                <a:schemeClr val="tx2"/>
              </a:solidFill>
            </a:endParaRPr>
          </a:p>
        </p:txBody>
      </p:sp>
      <p:pic>
        <p:nvPicPr>
          <p:cNvPr id="5" name="Picture 4" descr="Qr code&#10;&#10;Description automatically generated">
            <a:extLst>
              <a:ext uri="{FF2B5EF4-FFF2-40B4-BE49-F238E27FC236}">
                <a16:creationId xmlns:a16="http://schemas.microsoft.com/office/drawing/2014/main" xmlns="" id="{FBEFD602-F68D-BF43-8AFF-A197BB049D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2890" y="805107"/>
            <a:ext cx="5238340" cy="5238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42424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E9886F-1427-814A-8C9C-C55422986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8E2093F-441C-BD4B-B9F6-B7F1FFC0E0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About</a:t>
            </a:r>
            <a:r>
              <a:rPr lang="en-US" dirty="0"/>
              <a:t> COSMA. (2021). Retrieved from COSMA: </a:t>
            </a:r>
            <a:r>
              <a:rPr lang="en-US" dirty="0">
                <a:hlinkClick r:id="rId2"/>
              </a:rPr>
              <a:t>https://www.cosmaweb.org/</a:t>
            </a:r>
            <a:endParaRPr lang="en-US" dirty="0"/>
          </a:p>
          <a:p>
            <a:r>
              <a:rPr lang="en-US" dirty="0"/>
              <a:t>Brown, C., Willett, J., </a:t>
            </a:r>
            <a:r>
              <a:rPr lang="en-US" dirty="0" err="1"/>
              <a:t>Goldfine</a:t>
            </a:r>
            <a:r>
              <a:rPr lang="en-US" dirty="0"/>
              <a:t>, R., &amp;amp; </a:t>
            </a:r>
            <a:r>
              <a:rPr lang="en-US" dirty="0" err="1"/>
              <a:t>Goldfine</a:t>
            </a:r>
            <a:r>
              <a:rPr lang="en-US" dirty="0"/>
              <a:t>, B. (2018). Sport management internships: Recommendations for improving upon experiential learning. </a:t>
            </a:r>
            <a:r>
              <a:rPr lang="en-US" i="1" dirty="0"/>
              <a:t>Journal of Hospitality, Leisure, Sport &amp; Tourism Education</a:t>
            </a:r>
            <a:r>
              <a:rPr lang="en-US" dirty="0"/>
              <a:t>, 22, 75-81.</a:t>
            </a:r>
          </a:p>
          <a:p>
            <a:r>
              <a:rPr lang="en-US" dirty="0"/>
              <a:t>Force, N. N. J. T. (1993). Standards for curriculum and voluntary accreditation of sport management education programs. </a:t>
            </a:r>
            <a:r>
              <a:rPr lang="en-US" i="1" dirty="0"/>
              <a:t>Journal of Sport Management</a:t>
            </a:r>
            <a:r>
              <a:rPr lang="en-US" dirty="0"/>
              <a:t>, 7(2), 159-170.</a:t>
            </a:r>
          </a:p>
          <a:p>
            <a:r>
              <a:rPr lang="en-US" dirty="0"/>
              <a:t>Laird, C., Johnson, D. A., &amp;amp; Alderman, H. (2015). Aligning assessments for COSMA accreditation. </a:t>
            </a:r>
            <a:r>
              <a:rPr lang="en-US" i="1" dirty="0"/>
              <a:t>Journal of Physical Education, Recreation &amp; Dance</a:t>
            </a:r>
            <a:r>
              <a:rPr lang="en-US" dirty="0"/>
              <a:t>, 86(8), 27-33.</a:t>
            </a:r>
          </a:p>
          <a:p>
            <a:r>
              <a:rPr lang="en-US" i="1" dirty="0"/>
              <a:t>NASSM Academic Programs</a:t>
            </a:r>
            <a:r>
              <a:rPr lang="en-US" dirty="0"/>
              <a:t>. (n.d.). Retrieved from North American Society of Sport Management: https://</a:t>
            </a:r>
            <a:r>
              <a:rPr lang="en-US" dirty="0" err="1"/>
              <a:t>www.nassm.com</a:t>
            </a:r>
            <a:r>
              <a:rPr lang="en-US" dirty="0"/>
              <a:t>/Programs/</a:t>
            </a:r>
            <a:r>
              <a:rPr lang="en-US" dirty="0" err="1"/>
              <a:t>AcademicPrograms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8797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811523E-FFEF-1F4C-B878-AE4E55C58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092" y="838089"/>
            <a:ext cx="2947482" cy="1876538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Questions?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BEFD1CC6-7541-3944-83E6-AC5BB2F6F27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2729" y="1513648"/>
            <a:ext cx="6411639" cy="3436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Niagara University – Logos Download">
            <a:extLst>
              <a:ext uri="{FF2B5EF4-FFF2-40B4-BE49-F238E27FC236}">
                <a16:creationId xmlns:a16="http://schemas.microsoft.com/office/drawing/2014/main" xmlns="" id="{CD987E65-2122-664B-8239-3DC39B3BFD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131" y="3429000"/>
            <a:ext cx="1538761" cy="487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0" descr="University of Saint Joseph Connecticut - Graduate Programs for Educators">
            <a:extLst>
              <a:ext uri="{FF2B5EF4-FFF2-40B4-BE49-F238E27FC236}">
                <a16:creationId xmlns:a16="http://schemas.microsoft.com/office/drawing/2014/main" xmlns="" id="{B0DF8914-7B5F-4149-A33A-BD26652007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919" y="5112011"/>
            <a:ext cx="1538761" cy="475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49E449E-65EA-6241-A073-A1A91A4093BC}"/>
              </a:ext>
            </a:extLst>
          </p:cNvPr>
          <p:cNvSpPr txBox="1"/>
          <p:nvPr/>
        </p:nvSpPr>
        <p:spPr>
          <a:xfrm>
            <a:off x="491972" y="2571752"/>
            <a:ext cx="222265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Cheryl R. Rode</a:t>
            </a:r>
          </a:p>
          <a:p>
            <a:r>
              <a:rPr lang="en-US" dirty="0" err="1">
                <a:solidFill>
                  <a:schemeClr val="bg1"/>
                </a:solidFill>
              </a:rPr>
              <a:t>crode@niagara.edu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696BF8AD-7E77-0547-9EA4-DC1B85D71E23}"/>
              </a:ext>
            </a:extLst>
          </p:cNvPr>
          <p:cNvSpPr txBox="1"/>
          <p:nvPr/>
        </p:nvSpPr>
        <p:spPr>
          <a:xfrm>
            <a:off x="491973" y="4263624"/>
            <a:ext cx="22226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Janet M. Howes</a:t>
            </a:r>
          </a:p>
          <a:p>
            <a:r>
              <a:rPr lang="en-US" dirty="0" err="1">
                <a:solidFill>
                  <a:schemeClr val="bg1"/>
                </a:solidFill>
              </a:rPr>
              <a:t>jhowes@usj.edu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956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E72432-58B8-2641-920D-AD351E8CE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Sport Management Programs in the United States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FFA80804-F7C2-D04B-AA0A-767EA6A53D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2549788"/>
              </p:ext>
            </p:extLst>
          </p:nvPr>
        </p:nvGraphicFramePr>
        <p:xfrm>
          <a:off x="3668110" y="1546773"/>
          <a:ext cx="7945821" cy="2741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2738">
                  <a:extLst>
                    <a:ext uri="{9D8B030D-6E8A-4147-A177-3AD203B41FA5}">
                      <a16:colId xmlns:a16="http://schemas.microsoft.com/office/drawing/2014/main" xmlns="" val="2133976274"/>
                    </a:ext>
                  </a:extLst>
                </a:gridCol>
                <a:gridCol w="1884509">
                  <a:extLst>
                    <a:ext uri="{9D8B030D-6E8A-4147-A177-3AD203B41FA5}">
                      <a16:colId xmlns:a16="http://schemas.microsoft.com/office/drawing/2014/main" xmlns="" val="997646424"/>
                    </a:ext>
                  </a:extLst>
                </a:gridCol>
                <a:gridCol w="1582858">
                  <a:extLst>
                    <a:ext uri="{9D8B030D-6E8A-4147-A177-3AD203B41FA5}">
                      <a16:colId xmlns:a16="http://schemas.microsoft.com/office/drawing/2014/main" xmlns="" val="1994670141"/>
                    </a:ext>
                  </a:extLst>
                </a:gridCol>
                <a:gridCol w="1582858">
                  <a:extLst>
                    <a:ext uri="{9D8B030D-6E8A-4147-A177-3AD203B41FA5}">
                      <a16:colId xmlns:a16="http://schemas.microsoft.com/office/drawing/2014/main" xmlns="" val="4166505136"/>
                    </a:ext>
                  </a:extLst>
                </a:gridCol>
                <a:gridCol w="1582858">
                  <a:extLst>
                    <a:ext uri="{9D8B030D-6E8A-4147-A177-3AD203B41FA5}">
                      <a16:colId xmlns:a16="http://schemas.microsoft.com/office/drawing/2014/main" xmlns="" val="833693661"/>
                    </a:ext>
                  </a:extLst>
                </a:gridCol>
              </a:tblGrid>
              <a:tr h="91381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Undergraduate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Masters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Doctoral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Total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508686894"/>
                  </a:ext>
                </a:extLst>
              </a:tr>
              <a:tr h="91381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NASSM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461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542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944823289"/>
                  </a:ext>
                </a:extLst>
              </a:tr>
              <a:tr h="91381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COSMA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57*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20992363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57D59F6-04E3-884C-AC95-D3BCB1B6759A}"/>
              </a:ext>
            </a:extLst>
          </p:cNvPr>
          <p:cNvSpPr txBox="1"/>
          <p:nvPr/>
        </p:nvSpPr>
        <p:spPr>
          <a:xfrm>
            <a:off x="4214648" y="4414344"/>
            <a:ext cx="6747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*Some institutions have more than one program at an academic level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DE070DCD-4076-8640-813C-578E691E2070}"/>
              </a:ext>
            </a:extLst>
          </p:cNvPr>
          <p:cNvSpPr txBox="1"/>
          <p:nvPr/>
        </p:nvSpPr>
        <p:spPr>
          <a:xfrm>
            <a:off x="5787957" y="6224856"/>
            <a:ext cx="6123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(Data collected from NASSM and COSMA websites, June 2021)</a:t>
            </a:r>
          </a:p>
        </p:txBody>
      </p:sp>
    </p:spTree>
    <p:extLst>
      <p:ext uri="{BB962C8B-B14F-4D97-AF65-F5344CB8AC3E}">
        <p14:creationId xmlns:p14="http://schemas.microsoft.com/office/powerpoint/2010/main" val="1294582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282427-E85C-924A-95B2-FB7E2FF2E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History of Sport Management Programs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20C3298-036C-6B41-B866-C65E412E58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505837"/>
            <a:ext cx="7315200" cy="5632315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American Alliance for Health, Physical Education, Recreations and Dance (AAHPERD) and National Association for Sport and Physical Education (NASPE) worked to streamline curriculum</a:t>
            </a:r>
          </a:p>
          <a:p>
            <a:r>
              <a:rPr lang="en-US" sz="3200" dirty="0">
                <a:solidFill>
                  <a:schemeClr val="tx1"/>
                </a:solidFill>
              </a:rPr>
              <a:t>North American Society for Sport Management established a set of review standards</a:t>
            </a:r>
          </a:p>
          <a:p>
            <a:r>
              <a:rPr lang="en-US" sz="3200" dirty="0">
                <a:solidFill>
                  <a:schemeClr val="tx1"/>
                </a:solidFill>
              </a:rPr>
              <a:t>COSMA was eventually created to construct continuity within sport management programs and curriculum through accreditation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4C7EAAB8-60A3-2B47-B023-41F3F67AD765}"/>
              </a:ext>
            </a:extLst>
          </p:cNvPr>
          <p:cNvSpPr txBox="1"/>
          <p:nvPr/>
        </p:nvSpPr>
        <p:spPr>
          <a:xfrm>
            <a:off x="7083552" y="6333355"/>
            <a:ext cx="4949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(“About COSMA”, 2021; Case, 2014; Force, 1993)</a:t>
            </a:r>
          </a:p>
        </p:txBody>
      </p:sp>
    </p:spTree>
    <p:extLst>
      <p:ext uri="{BB962C8B-B14F-4D97-AF65-F5344CB8AC3E}">
        <p14:creationId xmlns:p14="http://schemas.microsoft.com/office/powerpoint/2010/main" val="3357844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05B3F86-E5C3-3B45-ABB8-8889E423E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Why achieve accreditation status?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7DBE5B0-3F98-464E-80CD-CCD699DF15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Rigorous process to provide highest quality of sport management curriculum</a:t>
            </a:r>
          </a:p>
          <a:p>
            <a:pPr lvl="1"/>
            <a:r>
              <a:rPr lang="en-US" sz="3600" dirty="0">
                <a:solidFill>
                  <a:schemeClr val="tx1"/>
                </a:solidFill>
              </a:rPr>
              <a:t>Learning outcomes</a:t>
            </a:r>
          </a:p>
          <a:p>
            <a:pPr lvl="1"/>
            <a:r>
              <a:rPr lang="en-US" sz="3600" dirty="0">
                <a:solidFill>
                  <a:schemeClr val="tx1"/>
                </a:solidFill>
              </a:rPr>
              <a:t>Best practices</a:t>
            </a:r>
          </a:p>
          <a:p>
            <a:pPr lvl="1"/>
            <a:r>
              <a:rPr lang="en-US" sz="3600" dirty="0">
                <a:solidFill>
                  <a:schemeClr val="tx1"/>
                </a:solidFill>
              </a:rPr>
              <a:t>Professional preparedness</a:t>
            </a:r>
          </a:p>
          <a:p>
            <a:pPr lvl="1"/>
            <a:r>
              <a:rPr lang="en-US" sz="3600" dirty="0">
                <a:solidFill>
                  <a:schemeClr val="tx1"/>
                </a:solidFill>
              </a:rPr>
              <a:t>Experiential learning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DD3D62D-CA9E-3044-AABC-6344E07C2189}"/>
              </a:ext>
            </a:extLst>
          </p:cNvPr>
          <p:cNvSpPr txBox="1"/>
          <p:nvPr/>
        </p:nvSpPr>
        <p:spPr>
          <a:xfrm>
            <a:off x="4206240" y="6194376"/>
            <a:ext cx="7646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(Brown, Willett, </a:t>
            </a:r>
            <a:r>
              <a:rPr lang="en-US" dirty="0" err="1"/>
              <a:t>Goldfine</a:t>
            </a:r>
            <a:r>
              <a:rPr lang="en-US" dirty="0"/>
              <a:t> &amp; </a:t>
            </a:r>
            <a:r>
              <a:rPr lang="en-US" dirty="0" err="1"/>
              <a:t>Goldfine</a:t>
            </a:r>
            <a:r>
              <a:rPr lang="en-US" dirty="0"/>
              <a:t>, 2018; Laird, Johnson &amp; Alderman, 2015)</a:t>
            </a:r>
          </a:p>
        </p:txBody>
      </p:sp>
    </p:spTree>
    <p:extLst>
      <p:ext uri="{BB962C8B-B14F-4D97-AF65-F5344CB8AC3E}">
        <p14:creationId xmlns:p14="http://schemas.microsoft.com/office/powerpoint/2010/main" val="1212531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C6F607-F7AB-154C-A31D-DD0BBEBEE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Our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E38F861-3071-654A-94B1-74089FDF85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The current study is ‘in progress’</a:t>
            </a:r>
          </a:p>
          <a:p>
            <a:r>
              <a:rPr lang="en-US" sz="3600" dirty="0">
                <a:solidFill>
                  <a:schemeClr val="tx1"/>
                </a:solidFill>
              </a:rPr>
              <a:t>Semi-structured interviews</a:t>
            </a:r>
          </a:p>
          <a:p>
            <a:r>
              <a:rPr lang="en-US" sz="3600" dirty="0">
                <a:solidFill>
                  <a:schemeClr val="tx1"/>
                </a:solidFill>
              </a:rPr>
              <a:t>Selection process</a:t>
            </a:r>
          </a:p>
          <a:p>
            <a:r>
              <a:rPr lang="en-US" sz="3600" dirty="0">
                <a:solidFill>
                  <a:schemeClr val="tx1"/>
                </a:solidFill>
              </a:rPr>
              <a:t>Questions asked about COSMA accreditation status, faculty, etc.</a:t>
            </a:r>
          </a:p>
        </p:txBody>
      </p:sp>
    </p:spTree>
    <p:extLst>
      <p:ext uri="{BB962C8B-B14F-4D97-AF65-F5344CB8AC3E}">
        <p14:creationId xmlns:p14="http://schemas.microsoft.com/office/powerpoint/2010/main" val="851692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76C5851-C094-1246-95D2-840BC177A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Population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F982B49-A08D-CD4A-B696-57AACFF9951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556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xmlns="" id="{4B6FF967-546A-4D50-956E-03A3AB224E85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661939017"/>
              </p:ext>
            </p:extLst>
          </p:nvPr>
        </p:nvGraphicFramePr>
        <p:xfrm>
          <a:off x="252919" y="252920"/>
          <a:ext cx="11634282" cy="67007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9277">
                  <a:extLst>
                    <a:ext uri="{9D8B030D-6E8A-4147-A177-3AD203B41FA5}">
                      <a16:colId xmlns:a16="http://schemas.microsoft.com/office/drawing/2014/main" xmlns="" val="3413174224"/>
                    </a:ext>
                  </a:extLst>
                </a:gridCol>
                <a:gridCol w="2239532">
                  <a:extLst>
                    <a:ext uri="{9D8B030D-6E8A-4147-A177-3AD203B41FA5}">
                      <a16:colId xmlns:a16="http://schemas.microsoft.com/office/drawing/2014/main" xmlns="" val="1047841245"/>
                    </a:ext>
                  </a:extLst>
                </a:gridCol>
                <a:gridCol w="1838527">
                  <a:extLst>
                    <a:ext uri="{9D8B030D-6E8A-4147-A177-3AD203B41FA5}">
                      <a16:colId xmlns:a16="http://schemas.microsoft.com/office/drawing/2014/main" xmlns="" val="1231265814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xmlns="" val="2533777534"/>
                    </a:ext>
                  </a:extLst>
                </a:gridCol>
                <a:gridCol w="1877438">
                  <a:extLst>
                    <a:ext uri="{9D8B030D-6E8A-4147-A177-3AD203B41FA5}">
                      <a16:colId xmlns:a16="http://schemas.microsoft.com/office/drawing/2014/main" xmlns="" val="4128842202"/>
                    </a:ext>
                  </a:extLst>
                </a:gridCol>
                <a:gridCol w="1653703">
                  <a:extLst>
                    <a:ext uri="{9D8B030D-6E8A-4147-A177-3AD203B41FA5}">
                      <a16:colId xmlns:a16="http://schemas.microsoft.com/office/drawing/2014/main" xmlns="" val="565176303"/>
                    </a:ext>
                  </a:extLst>
                </a:gridCol>
              </a:tblGrid>
              <a:tr h="31523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sng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Participant</a:t>
                      </a:r>
                      <a:endParaRPr lang="en-US" sz="1600" u="sng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sng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Type of University </a:t>
                      </a:r>
                      <a:endParaRPr lang="en-US" sz="1600" u="sng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sng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Program Housed</a:t>
                      </a:r>
                      <a:endParaRPr lang="en-US" sz="1600" u="sng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sng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# of Students </a:t>
                      </a:r>
                      <a:endParaRPr lang="en-US" sz="1600" u="sng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sng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COSMA Accredited? </a:t>
                      </a:r>
                      <a:endParaRPr lang="en-US" sz="1600" u="sng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sng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# of Faculty </a:t>
                      </a:r>
                      <a:endParaRPr lang="en-US" sz="1600" u="sng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73498346"/>
                  </a:ext>
                </a:extLst>
              </a:tr>
              <a:tr h="118922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Bailey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4-year private college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NCCAA DI &amp; NCAA DIII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Health and Physical Ed Dept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Yes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622558183"/>
                  </a:ext>
                </a:extLst>
              </a:tr>
              <a:tr h="120214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Oliver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4-year private, not-for-profit coed institution – DIII Athletics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Business Administration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265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Yes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642495522"/>
                  </a:ext>
                </a:extLst>
              </a:tr>
              <a:tr h="14291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Lily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4-year public university – part of a large University state system – DI athletics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Dept of Kinesiology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019220187"/>
                  </a:ext>
                </a:extLst>
              </a:tr>
              <a:tr h="9492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Duck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4-year private liberal arts college – DIII athletics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College of Business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125836824"/>
                  </a:ext>
                </a:extLst>
              </a:tr>
              <a:tr h="73514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Techie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4-year public research university  - R1, D1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School of Kinesiology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448039262"/>
                  </a:ext>
                </a:extLst>
              </a:tr>
              <a:tr h="71261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Goldfish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4-year public university</a:t>
                      </a:r>
                      <a:r>
                        <a:rPr lang="en-US" sz="1800" u="non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, DII 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athletics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College of Health Studies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219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Yes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0822440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9047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11634BA5-48D9-4046-BD14-193B098EC260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147158403"/>
              </p:ext>
            </p:extLst>
          </p:nvPr>
        </p:nvGraphicFramePr>
        <p:xfrm>
          <a:off x="304801" y="280416"/>
          <a:ext cx="11397572" cy="61413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8649">
                  <a:extLst>
                    <a:ext uri="{9D8B030D-6E8A-4147-A177-3AD203B41FA5}">
                      <a16:colId xmlns:a16="http://schemas.microsoft.com/office/drawing/2014/main" xmlns="" val="358911546"/>
                    </a:ext>
                  </a:extLst>
                </a:gridCol>
                <a:gridCol w="2339367">
                  <a:extLst>
                    <a:ext uri="{9D8B030D-6E8A-4147-A177-3AD203B41FA5}">
                      <a16:colId xmlns:a16="http://schemas.microsoft.com/office/drawing/2014/main" xmlns="" val="4222833964"/>
                    </a:ext>
                  </a:extLst>
                </a:gridCol>
                <a:gridCol w="2315183">
                  <a:extLst>
                    <a:ext uri="{9D8B030D-6E8A-4147-A177-3AD203B41FA5}">
                      <a16:colId xmlns:a16="http://schemas.microsoft.com/office/drawing/2014/main" xmlns="" val="1869497050"/>
                    </a:ext>
                  </a:extLst>
                </a:gridCol>
                <a:gridCol w="1663430">
                  <a:extLst>
                    <a:ext uri="{9D8B030D-6E8A-4147-A177-3AD203B41FA5}">
                      <a16:colId xmlns:a16="http://schemas.microsoft.com/office/drawing/2014/main" xmlns="" val="689314154"/>
                    </a:ext>
                  </a:extLst>
                </a:gridCol>
                <a:gridCol w="1926076">
                  <a:extLst>
                    <a:ext uri="{9D8B030D-6E8A-4147-A177-3AD203B41FA5}">
                      <a16:colId xmlns:a16="http://schemas.microsoft.com/office/drawing/2014/main" xmlns="" val="4184390539"/>
                    </a:ext>
                  </a:extLst>
                </a:gridCol>
                <a:gridCol w="1254867">
                  <a:extLst>
                    <a:ext uri="{9D8B030D-6E8A-4147-A177-3AD203B41FA5}">
                      <a16:colId xmlns:a16="http://schemas.microsoft.com/office/drawing/2014/main" xmlns="" val="3131818289"/>
                    </a:ext>
                  </a:extLst>
                </a:gridCol>
              </a:tblGrid>
              <a:tr h="33242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sng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Participant</a:t>
                      </a:r>
                      <a:endParaRPr lang="en-US" sz="1600" u="sng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0738" marR="3073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sng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Type of University </a:t>
                      </a:r>
                      <a:endParaRPr lang="en-US" sz="1600" u="sng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0738" marR="3073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sng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Program Housed</a:t>
                      </a:r>
                      <a:endParaRPr lang="en-US" sz="1600" u="sng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0738" marR="3073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sng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# of Students </a:t>
                      </a:r>
                      <a:endParaRPr lang="en-US" sz="1600" u="sng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0738" marR="3073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sng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COSMA Accredited? </a:t>
                      </a:r>
                      <a:endParaRPr lang="en-US" sz="1600" u="sng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0738" marR="3073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sng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# of Faculty </a:t>
                      </a:r>
                      <a:endParaRPr lang="en-US" sz="1600" u="sng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0738" marR="30738" marT="0" marB="0"/>
                </a:tc>
                <a:extLst>
                  <a:ext uri="{0D108BD9-81ED-4DB2-BD59-A6C34878D82A}">
                    <a16:rowId xmlns:a16="http://schemas.microsoft.com/office/drawing/2014/main" xmlns="" val="3328146690"/>
                  </a:ext>
                </a:extLst>
              </a:tr>
              <a:tr h="8577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Jennifer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0738" marR="3073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4-year private university – DII athletics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0738" marR="3073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College of Business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0738" marR="3073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0738" marR="3073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0738" marR="3073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0738" marR="30738" marT="0" marB="0"/>
                </a:tc>
                <a:extLst>
                  <a:ext uri="{0D108BD9-81ED-4DB2-BD59-A6C34878D82A}">
                    <a16:rowId xmlns:a16="http://schemas.microsoft.com/office/drawing/2014/main" xmlns="" val="3468632538"/>
                  </a:ext>
                </a:extLst>
              </a:tr>
              <a:tr h="8836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Tanner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0738" marR="3073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4-year public research university – RI - DI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0738" marR="3073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College of Business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0738" marR="3073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311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0738" marR="3073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Yes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0738" marR="3073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0738" marR="30738" marT="0" marB="0"/>
                </a:tc>
                <a:extLst>
                  <a:ext uri="{0D108BD9-81ED-4DB2-BD59-A6C34878D82A}">
                    <a16:rowId xmlns:a16="http://schemas.microsoft.com/office/drawing/2014/main" xmlns="" val="83398237"/>
                  </a:ext>
                </a:extLst>
              </a:tr>
              <a:tr h="64197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Ed</a:t>
                      </a:r>
                    </a:p>
                  </a:txBody>
                  <a:tcPr marL="30738" marR="3073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4-year private college, DIII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0738" marR="3073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College of Sport Sciences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0738" marR="3073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0738" marR="3073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Yes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0738" marR="3073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0738" marR="30738" marT="0" marB="0"/>
                </a:tc>
                <a:extLst>
                  <a:ext uri="{0D108BD9-81ED-4DB2-BD59-A6C34878D82A}">
                    <a16:rowId xmlns:a16="http://schemas.microsoft.com/office/drawing/2014/main" xmlns="" val="2196348293"/>
                  </a:ext>
                </a:extLst>
              </a:tr>
              <a:tr h="105869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Steven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0738" marR="3073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4-year private university, RI, DI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0738" marR="3073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College of Prof Studies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0738" marR="3073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0738" marR="3073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0738" marR="3073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0738" marR="30738" marT="0" marB="0"/>
                </a:tc>
                <a:extLst>
                  <a:ext uri="{0D108BD9-81ED-4DB2-BD59-A6C34878D82A}">
                    <a16:rowId xmlns:a16="http://schemas.microsoft.com/office/drawing/2014/main" xmlns="" val="1930470279"/>
                  </a:ext>
                </a:extLst>
              </a:tr>
              <a:tr h="8577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Doctor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0738" marR="3073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4-year public university, DI &amp; DII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0738" marR="3073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Sport Studies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0738" marR="3073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0738" marR="3073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0738" marR="3073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0738" marR="30738" marT="0" marB="0"/>
                </a:tc>
                <a:extLst>
                  <a:ext uri="{0D108BD9-81ED-4DB2-BD59-A6C34878D82A}">
                    <a16:rowId xmlns:a16="http://schemas.microsoft.com/office/drawing/2014/main" xmlns="" val="1824158951"/>
                  </a:ext>
                </a:extLst>
              </a:tr>
              <a:tr h="6514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Craig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0738" marR="3073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4-year private university, DI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0738" marR="3073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School of communications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0738" marR="3073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0738" marR="3073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 process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0738" marR="3073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0738" marR="30738" marT="0" marB="0"/>
                </a:tc>
                <a:extLst>
                  <a:ext uri="{0D108BD9-81ED-4DB2-BD59-A6C34878D82A}">
                    <a16:rowId xmlns:a16="http://schemas.microsoft.com/office/drawing/2014/main" xmlns="" val="2065251832"/>
                  </a:ext>
                </a:extLst>
              </a:tr>
              <a:tr h="8577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Abigail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0738" marR="3073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4-year university, DIII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0738" marR="3073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Health and Fitness Studies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0738" marR="3073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0738" marR="3073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 process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0738" marR="3073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0738" marR="30738" marT="0" marB="0"/>
                </a:tc>
                <a:extLst>
                  <a:ext uri="{0D108BD9-81ED-4DB2-BD59-A6C34878D82A}">
                    <a16:rowId xmlns:a16="http://schemas.microsoft.com/office/drawing/2014/main" xmlns="" val="42191191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3557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ABF277-1570-B847-98FD-43EFCA2C9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Findings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EAE9B22-1510-0849-BB44-7B811E62EA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2502" y="311285"/>
            <a:ext cx="8180962" cy="6001965"/>
          </a:xfrm>
        </p:spPr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9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Participants stated: </a:t>
            </a:r>
            <a:endParaRPr lang="en-US" sz="2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2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 Accreditation:</a:t>
            </a:r>
            <a:endParaRPr lang="en-US" sz="2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Program uses the accreditation in marketing at the university </a:t>
            </a:r>
            <a:endParaRPr lang="en-US" sz="2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Accreditation helps with recruitment </a:t>
            </a:r>
            <a:endParaRPr lang="en-US" sz="2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Holds program to standard of excellence </a:t>
            </a:r>
            <a:endParaRPr lang="en-US" sz="2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“By getting accredited within our program, we thought it would bring some validity and some alignment that students and parents are looking for.”</a:t>
            </a:r>
            <a:endParaRPr lang="en-US" sz="2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411443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rame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rame" id="{F226E7A2-7162-461C-9490-D27D9DC04E43}" vid="{9935E573-C197-41A8-BCA1-5D5F62C560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{DE60A1B9-BA07-6A45-BF6E-E555A1A63868}tf10001124</Template>
  <TotalTime>3123</TotalTime>
  <Words>684</Words>
  <Application>Microsoft Macintosh PowerPoint</Application>
  <PresentationFormat>Custom</PresentationFormat>
  <Paragraphs>166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Frame</vt:lpstr>
      <vt:lpstr>Understanding the choice of seeking or not seeking  COSMA Accreditation.   What are the implications of this choice?</vt:lpstr>
      <vt:lpstr>Sport Management Programs in the United States</vt:lpstr>
      <vt:lpstr>History of Sport Management Programs</vt:lpstr>
      <vt:lpstr>Why achieve accreditation status?</vt:lpstr>
      <vt:lpstr>Our Study</vt:lpstr>
      <vt:lpstr>Population</vt:lpstr>
      <vt:lpstr>PowerPoint Presentation</vt:lpstr>
      <vt:lpstr>PowerPoint Presentation</vt:lpstr>
      <vt:lpstr>Findings</vt:lpstr>
      <vt:lpstr>Findings</vt:lpstr>
      <vt:lpstr>Want to participate?</vt:lpstr>
      <vt:lpstr>References</vt:lpstr>
      <vt:lpstr>Questions?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the choice of seeking or not seeking  COSMA Accreditation.   What are the implications of this choice?</dc:title>
  <dc:creator>Cheryl Rode</dc:creator>
  <cp:lastModifiedBy>Heather Alderman</cp:lastModifiedBy>
  <cp:revision>10</cp:revision>
  <dcterms:created xsi:type="dcterms:W3CDTF">2022-01-24T19:33:37Z</dcterms:created>
  <dcterms:modified xsi:type="dcterms:W3CDTF">2022-02-10T18:42:58Z</dcterms:modified>
</cp:coreProperties>
</file>