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4" r:id="rId4"/>
    <p:sldId id="265" r:id="rId5"/>
    <p:sldId id="273" r:id="rId6"/>
    <p:sldId id="266" r:id="rId7"/>
    <p:sldId id="267" r:id="rId8"/>
    <p:sldId id="274" r:id="rId9"/>
    <p:sldId id="268" r:id="rId10"/>
    <p:sldId id="269" r:id="rId11"/>
    <p:sldId id="270" r:id="rId12"/>
    <p:sldId id="271" r:id="rId13"/>
    <p:sldId id="275" r:id="rId14"/>
    <p:sldId id="272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223"/>
    <a:srgbClr val="FED307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6"/>
    <p:restoredTop sz="92676"/>
  </p:normalViewPr>
  <p:slideViewPr>
    <p:cSldViewPr snapToGrid="0" snapToObjects="1">
      <p:cViewPr varScale="1">
        <p:scale>
          <a:sx n="121" d="100"/>
          <a:sy n="121" d="100"/>
        </p:scale>
        <p:origin x="-128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84A6C-E55C-7B48-A54B-4B35884301AC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4DBE8-F425-0C45-B9B0-8A7D76D9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C6C038-2352-5D4E-8D1C-AD3FA8654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0E03E0-3135-8F43-9F3D-1CEA024F1E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144" y="-7144"/>
            <a:ext cx="12273280" cy="6903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731DB-9EFD-BF45-AA72-2F7B80F6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173" y="2029984"/>
            <a:ext cx="8064843" cy="2387600"/>
          </a:xfrm>
          <a:prstGeom prst="rect">
            <a:avLst/>
          </a:prstGeo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987425F-D6C1-4048-A194-B7C5FB31C0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5172" y="4614341"/>
            <a:ext cx="6878595" cy="424732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rgbClr val="FED3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9F3CDB-A3EA-7249-AB85-4BD33D5D32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423" y="668216"/>
            <a:ext cx="3027248" cy="6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414A994-59A5-5940-9C81-F192D1C5DD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2104" y="-37433"/>
            <a:ext cx="12271248" cy="6902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7856FE-92E9-CB44-A4CF-4902D3BD62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79F124-31BC-1D4D-B977-305FE162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656"/>
            <a:ext cx="7236385" cy="2852737"/>
          </a:xfrm>
          <a:prstGeom prst="rect">
            <a:avLst/>
          </a:prstGeo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2DB79-11FC-954D-8167-5992F13EA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42473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BAED7FB-4D0A-544A-BD45-803D8F53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Content - Whit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D35C36-67D5-9C4C-9FF9-A8E098909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67" r="27156"/>
          <a:stretch/>
        </p:blipFill>
        <p:spPr>
          <a:xfrm>
            <a:off x="5416063" y="0"/>
            <a:ext cx="677593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F1333F-7192-8946-BDCE-ECFA21DDBE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3380"/>
          <a:stretch/>
        </p:blipFill>
        <p:spPr>
          <a:xfrm>
            <a:off x="0" y="0"/>
            <a:ext cx="12192000" cy="1825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ECA4A4-5991-1643-98F2-E3A58DB028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81D06A-A79E-2447-961E-0A8245B8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5D55F45-E9C7-8842-B7BF-9F8E778A5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Whit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FBE88B-0420-4D48-8AED-D0B136C8E9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40871C-4D26-3246-8C92-26C19244D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5000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9B769-2A4A-5A40-A24E-885C9D9013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8E24412-9723-064C-B3C1-ECA1FF2D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CFA009E-C952-B444-923F-1C777F41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99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310748-0609-C44F-9879-A3D48D7E17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156"/>
          <a:stretch/>
        </p:blipFill>
        <p:spPr>
          <a:xfrm>
            <a:off x="3310890" y="0"/>
            <a:ext cx="888111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EDAEE2-AF4C-FF42-8B74-7D4BA213D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4999"/>
          <a:stretch/>
        </p:blipFill>
        <p:spPr>
          <a:xfrm>
            <a:off x="0" y="0"/>
            <a:ext cx="12192000" cy="171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23E7B-C8EE-D44F-BC51-64A2E1601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0B4AA-3D09-C846-84C5-DE75B74B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5B59B8BB-915B-8148-8C84-6ED999BD4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7" y="1825624"/>
            <a:ext cx="4872366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FD35958-C5B6-3542-85E4-FF775A640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3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Blac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50BF1B6-0614-D146-8FA9-4832D1361540}"/>
              </a:ext>
            </a:extLst>
          </p:cNvPr>
          <p:cNvSpPr/>
          <p:nvPr userDrawn="1"/>
        </p:nvSpPr>
        <p:spPr>
          <a:xfrm>
            <a:off x="0" y="0"/>
            <a:ext cx="12192000" cy="69195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93D898-DB08-2345-95F0-0D64A3A38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3518"/>
          <a:stretch/>
        </p:blipFill>
        <p:spPr>
          <a:xfrm>
            <a:off x="0" y="0"/>
            <a:ext cx="12192000" cy="1816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7DD46E-7F83-EF48-AB47-92247CE636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24B0295B-2371-E042-98B4-5A0860D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BA83F15-FF95-1B48-A07E-8A4B8BC24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4081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0EF3BE5-D08C-4443-AC5C-3B1E146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ntent - Yellow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E6408F-ED0D-9D41-BD0C-9D9CC273E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741"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522566-7FB5-2C45-85D5-2AEED9D5FA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32CE2F85-C568-AF42-9135-FF487DAA4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ACE0065-578C-984D-ACC3-6205C04B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1359E0-42EC-C14F-AC64-EBA04A9E3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5185"/>
          <a:stretch/>
        </p:blipFill>
        <p:spPr>
          <a:xfrm>
            <a:off x="0" y="0"/>
            <a:ext cx="12192000" cy="1701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B241738-B5CC-8949-B72A-2C6029CA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97" y="0"/>
            <a:ext cx="8736227" cy="1186249"/>
          </a:xfrm>
          <a:prstGeom prst="rect">
            <a:avLst/>
          </a:prstGeom>
        </p:spPr>
        <p:txBody>
          <a:bodyPr lIns="0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3F6849-98DB-FF49-AFD8-04A6400FE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286819"/>
            <a:ext cx="1752600" cy="393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DFD0A5F-4F6C-6A44-A06E-841A8AA42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53810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87C9B51-7B8F-8742-8ACF-61E62904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154" y="6523893"/>
            <a:ext cx="937846" cy="31652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2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332E56-D825-8343-A674-05F30A1D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7242C72E-8D77-774D-B003-4281FE0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20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54" r:id="rId4"/>
    <p:sldLayoutId id="2147483664" r:id="rId5"/>
    <p:sldLayoutId id="2147483658" r:id="rId6"/>
    <p:sldLayoutId id="2147483662" r:id="rId7"/>
    <p:sldLayoutId id="2147483672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ke.ross@Wichita.edu" TargetMode="External"/><Relationship Id="rId3" Type="http://schemas.openxmlformats.org/officeDocument/2006/relationships/hyperlink" Target="mailto:mark.vermillion@Wichita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473C07-48D9-8842-8E07-7F07A6EEE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SMGT Mentors’ perceptions of programmatic mentoring dynamics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F0BE12-5717-A346-A738-64730A2BC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173" y="4728641"/>
            <a:ext cx="8580112" cy="1217769"/>
          </a:xfrm>
        </p:spPr>
        <p:txBody>
          <a:bodyPr/>
          <a:lstStyle/>
          <a:p>
            <a:r>
              <a:rPr lang="en-US" sz="2300" dirty="0"/>
              <a:t>Dr. Mike Ross, Asst Professor, SMGT &amp; Organizational Leadership</a:t>
            </a:r>
          </a:p>
          <a:p>
            <a:r>
              <a:rPr lang="en-US" sz="2300" dirty="0"/>
              <a:t>Dr. Mark Vermillion, Chair/Professor, SMGT &amp; Organizational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337042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F0AA1-16E6-5A40-923D-B144EC1D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RQ2: Perceptions of functions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B78C0EF-1CBE-A14E-8223-B7B592569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231334"/>
              </p:ext>
            </p:extLst>
          </p:nvPr>
        </p:nvGraphicFramePr>
        <p:xfrm>
          <a:off x="270754" y="1529864"/>
          <a:ext cx="11452323" cy="516877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297634">
                  <a:extLst>
                    <a:ext uri="{9D8B030D-6E8A-4147-A177-3AD203B41FA5}">
                      <a16:colId xmlns:a16="http://schemas.microsoft.com/office/drawing/2014/main" xmlns="" val="854595655"/>
                    </a:ext>
                  </a:extLst>
                </a:gridCol>
                <a:gridCol w="1760138">
                  <a:extLst>
                    <a:ext uri="{9D8B030D-6E8A-4147-A177-3AD203B41FA5}">
                      <a16:colId xmlns:a16="http://schemas.microsoft.com/office/drawing/2014/main" xmlns="" val="2183850444"/>
                    </a:ext>
                  </a:extLst>
                </a:gridCol>
                <a:gridCol w="1771567">
                  <a:extLst>
                    <a:ext uri="{9D8B030D-6E8A-4147-A177-3AD203B41FA5}">
                      <a16:colId xmlns:a16="http://schemas.microsoft.com/office/drawing/2014/main" xmlns="" val="1710426616"/>
                    </a:ext>
                  </a:extLst>
                </a:gridCol>
                <a:gridCol w="1622984">
                  <a:extLst>
                    <a:ext uri="{9D8B030D-6E8A-4147-A177-3AD203B41FA5}">
                      <a16:colId xmlns:a16="http://schemas.microsoft.com/office/drawing/2014/main" xmlns="" val="1096491351"/>
                    </a:ext>
                  </a:extLst>
                </a:gridCol>
              </a:tblGrid>
              <a:tr h="3187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Function(s) variable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Agree (%)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Neutral (%)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Disagree (%)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1444931"/>
                  </a:ext>
                </a:extLst>
              </a:tr>
              <a:tr h="4203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Providing career advice was an important part of our conversations.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85.7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3601778"/>
                  </a:ext>
                </a:extLst>
              </a:tr>
              <a:tr h="4203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Interacting with my mentee helped broaden my professional network.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34.3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7578428"/>
                  </a:ext>
                </a:extLst>
              </a:tr>
              <a:tr h="63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After interacting with my mentee, I believe “coaching” is important to the success of all professionals.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85.7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65961919"/>
                  </a:ext>
                </a:extLst>
              </a:tr>
              <a:tr h="4203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 would like to be, or serve again as, a mentor.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4392032"/>
                  </a:ext>
                </a:extLst>
              </a:tr>
              <a:tr h="4203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Professionalism was an important part of my mentoring conversations.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14.3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2278877"/>
                  </a:ext>
                </a:extLst>
              </a:tr>
              <a:tr h="4203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 mentee conversations challenged me to be a better professional.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3464632"/>
                  </a:ext>
                </a:extLst>
              </a:tr>
              <a:tr h="4203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 mentee conversations challenged me to be a better role model.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2917681"/>
                  </a:ext>
                </a:extLst>
              </a:tr>
              <a:tr h="63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 mentee conversations challenged me to see the importance of counseling for individuals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14.3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3379085"/>
                  </a:ext>
                </a:extLst>
              </a:tr>
              <a:tr h="4203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 mentee conversations challenged me to be a better friend.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37.1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4125353"/>
                  </a:ext>
                </a:extLst>
              </a:tr>
              <a:tr h="63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My mentee conversations challenged me to help others find or accept their personal aspirations.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252580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CCECE6-EBDA-6A40-98BA-91B22722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0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55EC0-5417-5449-A89C-D08A247C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RQ3: Perceptions of program outcomes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84207A0C-0FDA-F04A-A407-FCE1C7DDA9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993427"/>
              </p:ext>
            </p:extLst>
          </p:nvPr>
        </p:nvGraphicFramePr>
        <p:xfrm>
          <a:off x="530202" y="1571914"/>
          <a:ext cx="11131595" cy="448318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598897">
                  <a:extLst>
                    <a:ext uri="{9D8B030D-6E8A-4147-A177-3AD203B41FA5}">
                      <a16:colId xmlns:a16="http://schemas.microsoft.com/office/drawing/2014/main" xmlns="" val="4175735172"/>
                    </a:ext>
                  </a:extLst>
                </a:gridCol>
                <a:gridCol w="1875099">
                  <a:extLst>
                    <a:ext uri="{9D8B030D-6E8A-4147-A177-3AD203B41FA5}">
                      <a16:colId xmlns:a16="http://schemas.microsoft.com/office/drawing/2014/main" xmlns="" val="2949978051"/>
                    </a:ext>
                  </a:extLst>
                </a:gridCol>
                <a:gridCol w="1736202">
                  <a:extLst>
                    <a:ext uri="{9D8B030D-6E8A-4147-A177-3AD203B41FA5}">
                      <a16:colId xmlns:a16="http://schemas.microsoft.com/office/drawing/2014/main" xmlns="" val="552631366"/>
                    </a:ext>
                  </a:extLst>
                </a:gridCol>
                <a:gridCol w="1921397">
                  <a:extLst>
                    <a:ext uri="{9D8B030D-6E8A-4147-A177-3AD203B41FA5}">
                      <a16:colId xmlns:a16="http://schemas.microsoft.com/office/drawing/2014/main" xmlns="" val="3553957883"/>
                    </a:ext>
                  </a:extLst>
                </a:gridCol>
              </a:tblGrid>
              <a:tr h="3930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Outcome variables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Agree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Neutral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Disagree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7911553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My mentee conversations were satisfying.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78609292"/>
                  </a:ext>
                </a:extLst>
              </a:tr>
              <a:tr h="7490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My mentee conversations helped me to better understand people working in our industry.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48.6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2786401"/>
                  </a:ext>
                </a:extLst>
              </a:tr>
              <a:tr h="720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My mentee conversations taught me how to be a better mentor.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17.1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8018018"/>
                  </a:ext>
                </a:extLst>
              </a:tr>
              <a:tr h="720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 respect my mentee more than I did at the beginning of the program.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34.3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5959098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program was too structured.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1573651"/>
                  </a:ext>
                </a:extLst>
              </a:tr>
              <a:tr h="7206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program provided an opportunity to learn from a professional.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65.7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25.7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6436445"/>
                  </a:ext>
                </a:extLst>
              </a:tr>
              <a:tr h="3930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 felt my mentee provided lots of effort.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34.3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769479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250AC9-4300-4E40-A217-7A97934D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4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57E85-3D09-4D4E-8250-334F1FF0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408C61-42BE-3C4B-AD49-12B468D3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63" y="1508383"/>
            <a:ext cx="11150073" cy="4684359"/>
          </a:xfrm>
        </p:spPr>
        <p:txBody>
          <a:bodyPr/>
          <a:lstStyle/>
          <a:p>
            <a:r>
              <a:rPr lang="en-US" dirty="0"/>
              <a:t>Regarding experiences, mentors were:</a:t>
            </a:r>
          </a:p>
          <a:p>
            <a:pPr lvl="1"/>
            <a:r>
              <a:rPr lang="en-US" dirty="0"/>
              <a:t>Confident</a:t>
            </a:r>
          </a:p>
          <a:p>
            <a:pPr lvl="1"/>
            <a:r>
              <a:rPr lang="en-US" dirty="0"/>
              <a:t>Excited </a:t>
            </a:r>
          </a:p>
          <a:p>
            <a:pPr lvl="1"/>
            <a:r>
              <a:rPr lang="en-US" dirty="0"/>
              <a:t>Mutual respect</a:t>
            </a:r>
          </a:p>
          <a:p>
            <a:pPr lvl="1"/>
            <a:r>
              <a:rPr lang="en-US" dirty="0"/>
              <a:t>Availability and effort</a:t>
            </a:r>
          </a:p>
          <a:p>
            <a:r>
              <a:rPr lang="en-US" dirty="0"/>
              <a:t>Regarding functions, mentors noted the importance of:</a:t>
            </a:r>
          </a:p>
          <a:p>
            <a:pPr lvl="1"/>
            <a:r>
              <a:rPr lang="en-US" dirty="0"/>
              <a:t>Career development, coaching</a:t>
            </a:r>
          </a:p>
          <a:p>
            <a:pPr lvl="1"/>
            <a:r>
              <a:rPr lang="en-US" dirty="0"/>
              <a:t>Personal development: be a better professional, role model, and supporting others</a:t>
            </a:r>
          </a:p>
          <a:p>
            <a:r>
              <a:rPr lang="en-US" dirty="0"/>
              <a:t>Regarding outcomes, mentors noted:</a:t>
            </a:r>
          </a:p>
          <a:p>
            <a:pPr lvl="1"/>
            <a:r>
              <a:rPr lang="en-US" dirty="0"/>
              <a:t>they learned a lot </a:t>
            </a:r>
          </a:p>
          <a:p>
            <a:pPr lvl="1"/>
            <a:r>
              <a:rPr lang="en-US" dirty="0"/>
              <a:t>the experience taught them to be better role models/mentors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F6E196-7BDC-4B4B-875A-FA7ECEF5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B4C80-2416-8644-A6F8-EFBCBE33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How to evolve the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CF4A05-70B3-8049-8FBC-E05D190BA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639" y="1462964"/>
            <a:ext cx="11150073" cy="4906664"/>
          </a:xfrm>
        </p:spPr>
        <p:txBody>
          <a:bodyPr/>
          <a:lstStyle/>
          <a:p>
            <a:r>
              <a:rPr lang="en-US" dirty="0"/>
              <a:t>Mentors: homogenous group (race and ethnicity); mirrors graduate student program</a:t>
            </a:r>
          </a:p>
          <a:p>
            <a:pPr lvl="1"/>
            <a:r>
              <a:rPr lang="en-US" dirty="0"/>
              <a:t>Approximately 35% of graduate program self-reports as First-Gen; racial and ethnic diversity percentages are slightly above WSU (about 15%)</a:t>
            </a:r>
          </a:p>
          <a:p>
            <a:r>
              <a:rPr lang="en-US" dirty="0"/>
              <a:t>Self-reported gender diversity has increased among mentors. </a:t>
            </a:r>
          </a:p>
          <a:p>
            <a:r>
              <a:rPr lang="en-US" dirty="0"/>
              <a:t>Inclusive Excellence is about providing experiences and opportunities for growth, evolution.</a:t>
            </a:r>
          </a:p>
          <a:p>
            <a:pPr lvl="1"/>
            <a:r>
              <a:rPr lang="en-US" dirty="0"/>
              <a:t>Providing culturally diverse experiences, topics, or activities was a weakness</a:t>
            </a:r>
          </a:p>
          <a:p>
            <a:r>
              <a:rPr lang="en-US" dirty="0"/>
              <a:t>Need to:</a:t>
            </a:r>
          </a:p>
          <a:p>
            <a:pPr lvl="1"/>
            <a:r>
              <a:rPr lang="en-US" dirty="0"/>
              <a:t>increase diversity of graduate student body</a:t>
            </a:r>
          </a:p>
          <a:p>
            <a:pPr lvl="1"/>
            <a:r>
              <a:rPr lang="en-US" dirty="0"/>
              <a:t>increase efforts to connect with diverse mentors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5B2CD0-8EE8-B04E-94AE-19471651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35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5B4AA-E6C2-744C-8BB8-848BBED19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A1C858-0531-4046-9895-C227E8D1F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" y="1345329"/>
            <a:ext cx="11150073" cy="5369370"/>
          </a:xfrm>
        </p:spPr>
        <p:txBody>
          <a:bodyPr/>
          <a:lstStyle/>
          <a:p>
            <a:r>
              <a:rPr lang="en-US" dirty="0"/>
              <a:t>M.Ed. Sport Management degree continues to recruit both students and program mentors.</a:t>
            </a:r>
          </a:p>
          <a:p>
            <a:r>
              <a:rPr lang="en-US" i="1" u="sng" dirty="0"/>
              <a:t>Equity</a:t>
            </a:r>
            <a:r>
              <a:rPr lang="en-US" dirty="0"/>
              <a:t> is integral to those processes, formalized in accreditation strategies (e.g., assessment activities), and influencing college/university strategic planning.</a:t>
            </a:r>
          </a:p>
          <a:p>
            <a:r>
              <a:rPr lang="en-US" dirty="0"/>
              <a:t>Possible approaches: working with SMGT Advisory Council to further evolve mentoring program.</a:t>
            </a:r>
          </a:p>
          <a:p>
            <a:r>
              <a:rPr lang="en-US" dirty="0"/>
              <a:t>Value-add: provide additional trainings to SMGT mentors to further enhance their professional development</a:t>
            </a:r>
          </a:p>
          <a:p>
            <a:r>
              <a:rPr lang="en-US" dirty="0"/>
              <a:t>Evolving mentor diversity can foster programmatic diversity.</a:t>
            </a:r>
          </a:p>
          <a:p>
            <a:r>
              <a:rPr lang="en-US" dirty="0"/>
              <a:t>Closing the loop: Annual reporting of assessment activities allows for self-auditing, intervention(s), and advocating for resources.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018A139-0FCF-A84E-AE4B-473DD3C6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1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D9755-CE26-E840-8080-44FBA1DC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88985D-AF0C-EB40-9A5D-027872680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94381"/>
            <a:ext cx="10515600" cy="18066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Feel free to reach out to us--</a:t>
            </a:r>
          </a:p>
          <a:p>
            <a:r>
              <a:rPr lang="en-US" dirty="0">
                <a:solidFill>
                  <a:schemeClr val="tx1"/>
                </a:solidFill>
              </a:rPr>
              <a:t>	Dr. Mike Ross: </a:t>
            </a:r>
            <a:r>
              <a:rPr lang="en-US" dirty="0">
                <a:hlinkClick r:id="rId2"/>
              </a:rPr>
              <a:t>mike.ross@Wichita.edu</a:t>
            </a:r>
            <a:endParaRPr lang="en-US" dirty="0"/>
          </a:p>
          <a:p>
            <a:r>
              <a:rPr lang="en-US" dirty="0"/>
              <a:t>			    </a:t>
            </a:r>
            <a:r>
              <a:rPr lang="en-US" dirty="0">
                <a:solidFill>
                  <a:schemeClr val="tx1"/>
                </a:solidFill>
              </a:rPr>
              <a:t>(OR)</a:t>
            </a:r>
          </a:p>
          <a:p>
            <a:r>
              <a:rPr lang="en-US" dirty="0">
                <a:solidFill>
                  <a:schemeClr val="tx1"/>
                </a:solidFill>
              </a:rPr>
              <a:t>	Dr. Mark Vermillion: </a:t>
            </a:r>
            <a:r>
              <a:rPr lang="en-US" dirty="0">
                <a:hlinkClick r:id="rId3"/>
              </a:rPr>
              <a:t>mark.vermillion@Wichita.edu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CE02FD-F34A-454C-89C4-E307951A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BA5101-8787-FB4D-B93B-FA3E4ADC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&amp;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956126-FE95-E147-B6A0-8E441348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05" y="1468719"/>
            <a:ext cx="11655231" cy="3685111"/>
          </a:xfrm>
        </p:spPr>
        <p:txBody>
          <a:bodyPr/>
          <a:lstStyle/>
          <a:p>
            <a:r>
              <a:rPr lang="en-US" dirty="0"/>
              <a:t>The purpose of this presentation is to do the following:</a:t>
            </a:r>
          </a:p>
          <a:p>
            <a:pPr lvl="1"/>
            <a:r>
              <a:rPr lang="en-US" sz="2500" dirty="0"/>
              <a:t>Discuss the background, context, importance, and rationale for descriptive research</a:t>
            </a:r>
          </a:p>
          <a:p>
            <a:pPr lvl="1"/>
            <a:r>
              <a:rPr lang="en-US" sz="2500" dirty="0"/>
              <a:t>COSMA conference connection </a:t>
            </a:r>
          </a:p>
          <a:p>
            <a:pPr lvl="1"/>
            <a:r>
              <a:rPr lang="en-US" sz="2500" dirty="0"/>
              <a:t>Present a brief overview of the M.Ed. Sport Management mentoring program</a:t>
            </a:r>
          </a:p>
          <a:p>
            <a:pPr lvl="1"/>
            <a:r>
              <a:rPr lang="en-US" sz="2500" dirty="0"/>
              <a:t>Present research questions, methods, and descriptions of the sample</a:t>
            </a:r>
          </a:p>
          <a:p>
            <a:pPr lvl="1"/>
            <a:r>
              <a:rPr lang="en-US" sz="2500" dirty="0"/>
              <a:t>Mentors’ perceptions of their mentoring experiences, functions of mentoring, and outcomes of current mentoring program (univariate descriptors)</a:t>
            </a:r>
          </a:p>
          <a:p>
            <a:pPr lvl="1"/>
            <a:r>
              <a:rPr lang="en-US" sz="2500" dirty="0"/>
              <a:t>Discussion and final thoughts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A6D7D3-53BE-F64F-B5CF-7CCE822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3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AC8D4-FD9B-624B-A681-77F5C6D7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F8E02C-8BFF-0F42-8625-183A0391D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16" y="1434905"/>
            <a:ext cx="11150073" cy="5233182"/>
          </a:xfrm>
        </p:spPr>
        <p:txBody>
          <a:bodyPr/>
          <a:lstStyle/>
          <a:p>
            <a:r>
              <a:rPr lang="en-US" dirty="0"/>
              <a:t>Mentoring is increasingly important, regardless of industry </a:t>
            </a:r>
            <a:r>
              <a:rPr lang="en-US" sz="2000" dirty="0"/>
              <a:t>(Comstock, 2013; </a:t>
            </a:r>
            <a:r>
              <a:rPr lang="en-US" sz="2000" dirty="0" err="1"/>
              <a:t>Macrina</a:t>
            </a:r>
            <a:r>
              <a:rPr lang="en-US" sz="2000" dirty="0"/>
              <a:t>, 2005; </a:t>
            </a:r>
            <a:r>
              <a:rPr lang="en-US" sz="2000" dirty="0" err="1"/>
              <a:t>Shamoo</a:t>
            </a:r>
            <a:r>
              <a:rPr lang="en-US" sz="2000" dirty="0"/>
              <a:t> &amp; Resnik, 2009; Wilson, 1990; Young &amp; </a:t>
            </a:r>
            <a:r>
              <a:rPr lang="en-US" sz="2000" dirty="0" err="1"/>
              <a:t>Perrewe</a:t>
            </a:r>
            <a:r>
              <a:rPr lang="en-US" sz="2000" dirty="0"/>
              <a:t>, 2000, 2004). </a:t>
            </a:r>
          </a:p>
          <a:p>
            <a:r>
              <a:rPr lang="en-US" dirty="0"/>
              <a:t>Long history of mentoring in sport, especially within coaching, working with at-risk youths, and within team settings </a:t>
            </a:r>
            <a:r>
              <a:rPr lang="en-US" sz="2000" dirty="0"/>
              <a:t>(Weaver &amp; </a:t>
            </a:r>
            <a:r>
              <a:rPr lang="en-US" sz="2000" dirty="0" err="1"/>
              <a:t>Chelladurai</a:t>
            </a:r>
            <a:r>
              <a:rPr lang="en-US" sz="2000" dirty="0"/>
              <a:t>, 2002)</a:t>
            </a:r>
          </a:p>
          <a:p>
            <a:r>
              <a:rPr lang="en-US" dirty="0"/>
              <a:t>Sport management-based mentoring is increasing within intercollegiate athletics </a:t>
            </a:r>
            <a:r>
              <a:rPr lang="en-US" sz="2000" dirty="0"/>
              <a:t>(Weaver &amp; </a:t>
            </a:r>
            <a:r>
              <a:rPr lang="en-US" sz="2000" dirty="0" err="1"/>
              <a:t>Chelladurai</a:t>
            </a:r>
            <a:r>
              <a:rPr lang="en-US" sz="2000" dirty="0"/>
              <a:t>, 2002); </a:t>
            </a:r>
            <a:r>
              <a:rPr lang="en-US" dirty="0"/>
              <a:t>sport management faculty </a:t>
            </a:r>
            <a:r>
              <a:rPr lang="en-US" sz="2000" dirty="0"/>
              <a:t>(Baker, Hums, Mamo, &amp; Andrew, 2019);</a:t>
            </a:r>
            <a:r>
              <a:rPr lang="en-US" sz="1800" dirty="0"/>
              <a:t> </a:t>
            </a:r>
            <a:r>
              <a:rPr lang="en-US" dirty="0"/>
              <a:t>and among sport management doctoral students </a:t>
            </a:r>
            <a:r>
              <a:rPr lang="en-US" sz="2000" dirty="0"/>
              <a:t>(</a:t>
            </a:r>
            <a:r>
              <a:rPr lang="en-US" sz="2000" dirty="0" err="1"/>
              <a:t>Beres</a:t>
            </a:r>
            <a:r>
              <a:rPr lang="en-US" sz="2000" dirty="0"/>
              <a:t> &amp; Dixon, 2007)</a:t>
            </a:r>
          </a:p>
          <a:p>
            <a:r>
              <a:rPr lang="en-US" dirty="0"/>
              <a:t>There is growing recognition of the perceptions of mentors within mentoring programs </a:t>
            </a:r>
            <a:r>
              <a:rPr lang="en-US" sz="2000" dirty="0"/>
              <a:t>(Abrahamson, </a:t>
            </a:r>
            <a:r>
              <a:rPr lang="en-US" sz="2000" dirty="0" err="1"/>
              <a:t>Puzzar</a:t>
            </a:r>
            <a:r>
              <a:rPr lang="en-US" sz="2000" dirty="0"/>
              <a:t>, Ferro, &amp; Bailey, 2019) </a:t>
            </a:r>
          </a:p>
          <a:p>
            <a:r>
              <a:rPr lang="en-US" dirty="0"/>
              <a:t>However, very little research has examined how sport management mentors perceive their mentoring experiences.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86A9C7-A5F3-4A41-8740-3C6AAD89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4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30F66-5A77-184B-9FBD-F8A1A002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&amp; COSMA connection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9CD0D4-1883-1447-990A-724AE8FC5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894" y="1304764"/>
            <a:ext cx="11150073" cy="5165517"/>
          </a:xfrm>
        </p:spPr>
        <p:txBody>
          <a:bodyPr/>
          <a:lstStyle/>
          <a:p>
            <a:r>
              <a:rPr lang="en-US" sz="2400" dirty="0"/>
              <a:t>As mentoring programs develop, sport management programs need to ensure that equity, diversity, and inclusion are part of any initiative. </a:t>
            </a:r>
          </a:p>
          <a:p>
            <a:r>
              <a:rPr lang="en-US" sz="2400" dirty="0"/>
              <a:t>Personal experiences are crucial. </a:t>
            </a:r>
          </a:p>
          <a:p>
            <a:pPr lvl="1"/>
            <a:r>
              <a:rPr lang="en-US" sz="2000" dirty="0"/>
              <a:t>Almost 45% of students surveyed could not identify someone they could learn from moving forward; but, 40% of female students preferring same gender mentors (Inside Higher Ed, 2021)</a:t>
            </a:r>
          </a:p>
          <a:p>
            <a:pPr lvl="1"/>
            <a:r>
              <a:rPr lang="en-US" sz="2000" dirty="0"/>
              <a:t>Wells and Hancock (2017) added it is “most important to consider </a:t>
            </a:r>
            <a:r>
              <a:rPr lang="en-US" sz="2000" i="1" dirty="0"/>
              <a:t>what</a:t>
            </a:r>
            <a:r>
              <a:rPr lang="en-US" sz="2000" dirty="0"/>
              <a:t> an individual will need as a mentee and </a:t>
            </a:r>
            <a:r>
              <a:rPr lang="en-US" sz="2000" i="1" dirty="0"/>
              <a:t>who</a:t>
            </a:r>
            <a:r>
              <a:rPr lang="en-US" sz="2000" dirty="0"/>
              <a:t> might fulfill those needs as a mentor” (p. 140). </a:t>
            </a:r>
          </a:p>
          <a:p>
            <a:r>
              <a:rPr lang="en-US" sz="2400" dirty="0"/>
              <a:t>Marginalized students and students of color have more impactful mentoring experiences when mentors are diverse and share similar experiences (Mayo &amp; Perez, 2010).</a:t>
            </a:r>
          </a:p>
          <a:p>
            <a:r>
              <a:rPr lang="en-US" sz="2400" dirty="0"/>
              <a:t>A diverse set of mentors and mentoring experiences provides a more equitable opportunity for students from diverse backgrounds or interests to have positive engagements (Cornwall, 2020). </a:t>
            </a:r>
          </a:p>
          <a:p>
            <a:r>
              <a:rPr lang="en-US" sz="2400" dirty="0"/>
              <a:t>Connection with COSMA: Conference theme ‘equity in sport.’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CF044B-B8A5-E241-9531-6C6F56F0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2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CD9B1A-B90E-9443-A4FF-F5EA217E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SMGT (M.Ed.) Mentoring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372BAD-8A0D-7242-A0E1-77932D97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24" y="1466808"/>
            <a:ext cx="11150073" cy="5200398"/>
          </a:xfrm>
        </p:spPr>
        <p:txBody>
          <a:bodyPr/>
          <a:lstStyle/>
          <a:p>
            <a:r>
              <a:rPr lang="en-US" dirty="0"/>
              <a:t>Structured mentoring program. Rationale </a:t>
            </a:r>
            <a:r>
              <a:rPr lang="en-US" sz="2000" dirty="0"/>
              <a:t>(College Pulse, ND)</a:t>
            </a:r>
            <a:r>
              <a:rPr lang="en-US" dirty="0"/>
              <a:t>:	</a:t>
            </a:r>
          </a:p>
          <a:p>
            <a:pPr lvl="1"/>
            <a:r>
              <a:rPr lang="en-US" dirty="0"/>
              <a:t>55% of students don’t know where to find a mentor</a:t>
            </a:r>
          </a:p>
          <a:p>
            <a:pPr lvl="1"/>
            <a:r>
              <a:rPr lang="en-US" dirty="0"/>
              <a:t>45% of students don’t know what to ask a mentor</a:t>
            </a:r>
          </a:p>
          <a:p>
            <a:pPr lvl="1"/>
            <a:r>
              <a:rPr lang="en-US" dirty="0"/>
              <a:t>20% of students don’t have access to a formal mentoring program</a:t>
            </a:r>
          </a:p>
          <a:p>
            <a:r>
              <a:rPr lang="en-US" dirty="0"/>
              <a:t>Part of SMGT 799: Mentoring and Networking in Sport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8-weeks of fall semester</a:t>
            </a:r>
          </a:p>
          <a:p>
            <a:r>
              <a:rPr lang="en-US" dirty="0"/>
              <a:t>Required 1-credit hour class for M.Ed.—Sport management</a:t>
            </a:r>
          </a:p>
          <a:p>
            <a:r>
              <a:rPr lang="en-US" dirty="0"/>
              <a:t>Logistics:</a:t>
            </a:r>
          </a:p>
          <a:p>
            <a:pPr lvl="1"/>
            <a:r>
              <a:rPr lang="en-US" dirty="0"/>
              <a:t>Pairs students (mentees) with alumni (mentors)</a:t>
            </a:r>
          </a:p>
          <a:p>
            <a:pPr lvl="1"/>
            <a:r>
              <a:rPr lang="en-US" dirty="0"/>
              <a:t>Assignments &amp; interviews</a:t>
            </a:r>
          </a:p>
          <a:p>
            <a:pPr lvl="1"/>
            <a:r>
              <a:rPr lang="en-US" dirty="0"/>
              <a:t>Debriefs</a:t>
            </a:r>
          </a:p>
          <a:p>
            <a:pPr lvl="1"/>
            <a:r>
              <a:rPr lang="en-US" dirty="0"/>
              <a:t>Sets context for research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3C5513-3F84-B44A-8788-CF68E4FD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2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BF36F-87E8-3A49-BA80-1383B68A2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5DCDE-D0EE-AA47-AA43-22C42D7B6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96" y="1825624"/>
            <a:ext cx="11150073" cy="4299639"/>
          </a:xfrm>
        </p:spPr>
        <p:txBody>
          <a:bodyPr/>
          <a:lstStyle/>
          <a:p>
            <a:r>
              <a:rPr lang="en-US" dirty="0"/>
              <a:t>In order to better understand mentors’ views of mentoring, we surveyed mentors serving with the M.Ed. Sport Management mentoring program. </a:t>
            </a:r>
          </a:p>
          <a:p>
            <a:r>
              <a:rPr lang="en-US" dirty="0"/>
              <a:t>The following research questions guided this descriptive exploration: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What were SMGT mentors’ perceptions of </a:t>
            </a:r>
            <a:r>
              <a:rPr lang="en-US" sz="2800" i="1" u="sng" dirty="0"/>
              <a:t>experiences</a:t>
            </a:r>
            <a:r>
              <a:rPr lang="en-US" sz="2800" dirty="0"/>
              <a:t> while serving as a mentor?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What were SMGT mentors’ perceptions of the </a:t>
            </a:r>
            <a:r>
              <a:rPr lang="en-US" sz="2800" i="1" u="sng" dirty="0"/>
              <a:t>functions</a:t>
            </a:r>
            <a:r>
              <a:rPr lang="en-US" sz="2800" dirty="0"/>
              <a:t> of mentoring?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/>
              <a:t>What are SMGT mentors’ perceptions of the </a:t>
            </a:r>
            <a:r>
              <a:rPr lang="en-US" sz="2800" i="1" u="sng" dirty="0"/>
              <a:t>outcomes</a:t>
            </a:r>
            <a:r>
              <a:rPr lang="en-US" sz="2800" dirty="0"/>
              <a:t> of their most recent mentoring experience?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16CF9A-98A2-3745-8CF4-5A859EA5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8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75208-9D9F-3F42-8A03-A0EC8CFB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&amp;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B1B129-8F03-5742-8BFE-64055ABED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23" y="1435077"/>
            <a:ext cx="11150073" cy="4518160"/>
          </a:xfrm>
        </p:spPr>
        <p:txBody>
          <a:bodyPr/>
          <a:lstStyle/>
          <a:p>
            <a:r>
              <a:rPr lang="en-US" dirty="0"/>
              <a:t>IRB approved</a:t>
            </a:r>
          </a:p>
          <a:p>
            <a:r>
              <a:rPr lang="en-US" dirty="0"/>
              <a:t>Email invitation to participate sent to all recent program mentors </a:t>
            </a:r>
          </a:p>
          <a:p>
            <a:r>
              <a:rPr lang="en-US" dirty="0"/>
              <a:t>Electronic survey (Qualtrics)</a:t>
            </a:r>
          </a:p>
          <a:p>
            <a:r>
              <a:rPr lang="en-US" dirty="0"/>
              <a:t>Instrument was divided into:</a:t>
            </a:r>
          </a:p>
          <a:p>
            <a:pPr lvl="1"/>
            <a:r>
              <a:rPr lang="en-US" dirty="0"/>
              <a:t>Experiences with program:	nine questions</a:t>
            </a:r>
          </a:p>
          <a:p>
            <a:pPr lvl="1"/>
            <a:r>
              <a:rPr lang="en-US" dirty="0"/>
              <a:t>Function(s) of program:		10 questions</a:t>
            </a:r>
          </a:p>
          <a:p>
            <a:pPr lvl="1"/>
            <a:r>
              <a:rPr lang="en-US" dirty="0"/>
              <a:t>Outcomes of program:		seven questions</a:t>
            </a:r>
          </a:p>
          <a:p>
            <a:r>
              <a:rPr lang="en-US" dirty="0"/>
              <a:t>Instrument sections were drawn from and/or influenced by Baker, Hums, Mamo, &amp; Andrew’s (2019) work.</a:t>
            </a:r>
          </a:p>
          <a:p>
            <a:pPr lvl="1"/>
            <a:r>
              <a:rPr lang="en-US" dirty="0"/>
              <a:t>Their research was a hybrid of </a:t>
            </a:r>
            <a:r>
              <a:rPr lang="en-US" dirty="0" err="1"/>
              <a:t>Chelladurai</a:t>
            </a:r>
            <a:r>
              <a:rPr lang="en-US" dirty="0"/>
              <a:t> (1999) and Young &amp; </a:t>
            </a:r>
            <a:r>
              <a:rPr lang="en-US" dirty="0" err="1"/>
              <a:t>Perrewe</a:t>
            </a:r>
            <a:r>
              <a:rPr lang="en-US" dirty="0"/>
              <a:t> (2004)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490DC57-1D50-D94C-9C2D-5EBADB9B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4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092A5-C2E2-6E4D-8F82-A63D2969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demographics (*N=35)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262EE5-83D9-904C-94C6-F24EF30E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30" y="1362793"/>
            <a:ext cx="4644242" cy="5089598"/>
          </a:xfrm>
        </p:spPr>
        <p:txBody>
          <a:bodyPr/>
          <a:lstStyle/>
          <a:p>
            <a:r>
              <a:rPr lang="en-US" dirty="0"/>
              <a:t>Age</a:t>
            </a:r>
          </a:p>
          <a:p>
            <a:pPr lvl="1"/>
            <a:r>
              <a:rPr lang="en-US" dirty="0"/>
              <a:t>Mean: 		</a:t>
            </a:r>
            <a:r>
              <a:rPr lang="en-US" sz="2800" dirty="0"/>
              <a:t>36.3 </a:t>
            </a:r>
            <a:r>
              <a:rPr lang="en-US" dirty="0"/>
              <a:t>years </a:t>
            </a:r>
          </a:p>
          <a:p>
            <a:pPr lvl="1"/>
            <a:r>
              <a:rPr lang="en-US" dirty="0"/>
              <a:t>Bi-modal: 	</a:t>
            </a:r>
            <a:r>
              <a:rPr lang="en-US" sz="2800" dirty="0"/>
              <a:t>30, 42</a:t>
            </a:r>
          </a:p>
          <a:p>
            <a:r>
              <a:rPr lang="en-US" dirty="0"/>
              <a:t>Male:		57.1%</a:t>
            </a:r>
          </a:p>
          <a:p>
            <a:r>
              <a:rPr lang="en-US" dirty="0"/>
              <a:t>White:		80%</a:t>
            </a:r>
          </a:p>
          <a:p>
            <a:r>
              <a:rPr lang="en-US" dirty="0"/>
              <a:t>Non-</a:t>
            </a:r>
            <a:r>
              <a:rPr lang="en-US" dirty="0" err="1"/>
              <a:t>latinx</a:t>
            </a:r>
            <a:r>
              <a:rPr lang="en-US" dirty="0"/>
              <a:t>:		97.1%</a:t>
            </a:r>
          </a:p>
          <a:p>
            <a:r>
              <a:rPr lang="en-US" dirty="0"/>
              <a:t>Employment:</a:t>
            </a:r>
          </a:p>
          <a:p>
            <a:pPr lvl="1"/>
            <a:r>
              <a:rPr lang="en-US" dirty="0"/>
              <a:t>College:		</a:t>
            </a:r>
            <a:r>
              <a:rPr lang="en-US" sz="2800" dirty="0"/>
              <a:t>25.7%</a:t>
            </a:r>
          </a:p>
          <a:p>
            <a:pPr lvl="1"/>
            <a:r>
              <a:rPr lang="en-US" dirty="0"/>
              <a:t>~sport:		22.9%	</a:t>
            </a:r>
          </a:p>
          <a:p>
            <a:pPr lvl="1"/>
            <a:r>
              <a:rPr lang="en-US" dirty="0"/>
              <a:t>Scholastic:	11.4%</a:t>
            </a:r>
          </a:p>
          <a:p>
            <a:pPr lvl="1"/>
            <a:r>
              <a:rPr lang="en-US" dirty="0"/>
              <a:t>Pro sports:	8.6%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0107C4-8005-7043-B785-B8CF519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AC1651-E026-514D-80ED-D6EEFDEFAF0F}"/>
              </a:ext>
            </a:extLst>
          </p:cNvPr>
          <p:cNvSpPr txBox="1"/>
          <p:nvPr/>
        </p:nvSpPr>
        <p:spPr>
          <a:xfrm>
            <a:off x="5151958" y="5495207"/>
            <a:ext cx="4785144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*92% of mentors in past three years 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ED97354-9CCC-AC44-8F87-F41861650236}"/>
              </a:ext>
            </a:extLst>
          </p:cNvPr>
          <p:cNvSpPr txBox="1">
            <a:spLocks/>
          </p:cNvSpPr>
          <p:nvPr/>
        </p:nvSpPr>
        <p:spPr>
          <a:xfrm>
            <a:off x="5100577" y="1362793"/>
            <a:ext cx="6837093" cy="20662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Mentoring Experience</a:t>
            </a:r>
          </a:p>
          <a:p>
            <a:pPr lvl="1"/>
            <a:r>
              <a:rPr lang="en-US" dirty="0"/>
              <a:t>Never been a mentor or mentee:	31.4%</a:t>
            </a:r>
          </a:p>
          <a:p>
            <a:pPr lvl="1"/>
            <a:r>
              <a:rPr lang="en-US" dirty="0"/>
              <a:t>Mentee, but not a mentor:		11.4%</a:t>
            </a:r>
          </a:p>
          <a:p>
            <a:pPr lvl="1"/>
            <a:r>
              <a:rPr lang="en-US" dirty="0"/>
              <a:t>Mentor, but not a mentee: 		8.6%</a:t>
            </a:r>
          </a:p>
          <a:p>
            <a:pPr lvl="1"/>
            <a:r>
              <a:rPr lang="en-US" dirty="0"/>
              <a:t>Experience as both:			48.6%</a:t>
            </a:r>
          </a:p>
        </p:txBody>
      </p:sp>
    </p:spTree>
    <p:extLst>
      <p:ext uri="{BB962C8B-B14F-4D97-AF65-F5344CB8AC3E}">
        <p14:creationId xmlns:p14="http://schemas.microsoft.com/office/powerpoint/2010/main" val="157018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EBD14-8E09-674E-B4E4-299A174F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RQ1: Perceptions of Experience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5C220770-D2A0-BB46-9637-0BC9F2479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63713"/>
              </p:ext>
            </p:extLst>
          </p:nvPr>
        </p:nvGraphicFramePr>
        <p:xfrm>
          <a:off x="319603" y="1549698"/>
          <a:ext cx="11262167" cy="513245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548436">
                  <a:extLst>
                    <a:ext uri="{9D8B030D-6E8A-4147-A177-3AD203B41FA5}">
                      <a16:colId xmlns:a16="http://schemas.microsoft.com/office/drawing/2014/main" xmlns="" val="218460512"/>
                    </a:ext>
                  </a:extLst>
                </a:gridCol>
                <a:gridCol w="2164830">
                  <a:extLst>
                    <a:ext uri="{9D8B030D-6E8A-4147-A177-3AD203B41FA5}">
                      <a16:colId xmlns:a16="http://schemas.microsoft.com/office/drawing/2014/main" xmlns="" val="3830555340"/>
                    </a:ext>
                  </a:extLst>
                </a:gridCol>
                <a:gridCol w="1798110">
                  <a:extLst>
                    <a:ext uri="{9D8B030D-6E8A-4147-A177-3AD203B41FA5}">
                      <a16:colId xmlns:a16="http://schemas.microsoft.com/office/drawing/2014/main" xmlns="" val="2953668390"/>
                    </a:ext>
                  </a:extLst>
                </a:gridCol>
                <a:gridCol w="1750791">
                  <a:extLst>
                    <a:ext uri="{9D8B030D-6E8A-4147-A177-3AD203B41FA5}">
                      <a16:colId xmlns:a16="http://schemas.microsoft.com/office/drawing/2014/main" xmlns="" val="2448325908"/>
                    </a:ext>
                  </a:extLst>
                </a:gridCol>
              </a:tblGrid>
              <a:tr h="308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Experience variable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Agree (%)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Neutral (%)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Disagree (%)</a:t>
                      </a:r>
                      <a:endParaRPr lang="en-US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4885773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At the beginning of the program, I was nervous.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9758734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was excited about being in a mentoring program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97.1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7633509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 was excited to meet my mentee.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94.3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4888958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 was afraid my mentee would misinterpret what I said.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3335404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 felt my mentee was available for regular conversations.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8663124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 wanted to make sure my mentee saw me in a positive light.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77.1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22.9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49094822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 devoted a lot of time for my mentee during the program.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3440262"/>
                  </a:ext>
                </a:extLst>
              </a:tr>
              <a:tr h="4160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 felt my mentee respected me as a person.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1317933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felt my mentee respected me as a professional.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284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A606BF-5061-7242-9DF1-0927B4FC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7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37433</TotalTime>
  <Words>1330</Words>
  <Application>Microsoft Macintosh PowerPoint</Application>
  <PresentationFormat>Custom</PresentationFormat>
  <Paragraphs>238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SMGT Mentors’ perceptions of programmatic mentoring dynamics </vt:lpstr>
      <vt:lpstr>Purpose &amp; overview</vt:lpstr>
      <vt:lpstr>Background &amp; context</vt:lpstr>
      <vt:lpstr>Importance &amp; COSMA connection </vt:lpstr>
      <vt:lpstr>SMGT (M.Ed.) Mentoring Program</vt:lpstr>
      <vt:lpstr>Research Questions</vt:lpstr>
      <vt:lpstr>Methods &amp; survey</vt:lpstr>
      <vt:lpstr>Sample demographics (*N=35)</vt:lpstr>
      <vt:lpstr>RQ1: Perceptions of Experience</vt:lpstr>
      <vt:lpstr>RQ2: Perceptions of functions</vt:lpstr>
      <vt:lpstr>RQ3: Perceptions of program outcomes</vt:lpstr>
      <vt:lpstr>Summary of results</vt:lpstr>
      <vt:lpstr>Discussion: How to evolve the program?</vt:lpstr>
      <vt:lpstr>Summary &amp; closing remarks</vt:lpstr>
      <vt:lpstr>Many thanks!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Heather Alderman</cp:lastModifiedBy>
  <cp:revision>377</cp:revision>
  <cp:lastPrinted>2020-08-27T17:23:42Z</cp:lastPrinted>
  <dcterms:created xsi:type="dcterms:W3CDTF">2020-08-03T13:38:43Z</dcterms:created>
  <dcterms:modified xsi:type="dcterms:W3CDTF">2022-02-07T18:21:25Z</dcterms:modified>
  <cp:category/>
</cp:coreProperties>
</file>