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9" r:id="rId6"/>
    <p:sldId id="272" r:id="rId7"/>
    <p:sldId id="273" r:id="rId8"/>
    <p:sldId id="287" r:id="rId9"/>
    <p:sldId id="289" r:id="rId10"/>
    <p:sldId id="288" r:id="rId11"/>
    <p:sldId id="300" r:id="rId12"/>
    <p:sldId id="290" r:id="rId13"/>
    <p:sldId id="291" r:id="rId14"/>
    <p:sldId id="296" r:id="rId15"/>
    <p:sldId id="293" r:id="rId16"/>
    <p:sldId id="298" r:id="rId17"/>
    <p:sldId id="299" r:id="rId18"/>
    <p:sldId id="282" r:id="rId19"/>
    <p:sldId id="283" r:id="rId20"/>
    <p:sldId id="301" r:id="rId21"/>
    <p:sldId id="284" r:id="rId22"/>
    <p:sldId id="267" r:id="rId23"/>
    <p:sldId id="268" r:id="rId24"/>
    <p:sldId id="276" r:id="rId25"/>
    <p:sldId id="275" r:id="rId26"/>
    <p:sldId id="277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40B8-9668-4F6C-9CAC-06508EF3D31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ED0B1-7838-4455-8B72-089F07E33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9D2DB-A889-4354-AE17-17476224C65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A349F-CF71-4950-A55B-F1FBEE9925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og1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Service Learning through a Non-Profit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912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Dee Jacobsen, Ph.D.</a:t>
            </a:r>
          </a:p>
          <a:p>
            <a:r>
              <a:rPr lang="en-US" dirty="0" smtClean="0"/>
              <a:t>Assistant Professor, Professional Practice</a:t>
            </a:r>
          </a:p>
          <a:p>
            <a:endParaRPr lang="en-US" dirty="0"/>
          </a:p>
        </p:txBody>
      </p:sp>
      <p:pic>
        <p:nvPicPr>
          <p:cNvPr id="4" name="Picture 3" descr="LSU_CHSE_Kinesiology_Pur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410200"/>
            <a:ext cx="3689223" cy="8340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Community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 partner(s) in identifying needs</a:t>
            </a:r>
          </a:p>
          <a:p>
            <a:r>
              <a:rPr lang="en-US" dirty="0" smtClean="0"/>
              <a:t>Articulate criteria for selection of  community  activities and duration of activities with partner</a:t>
            </a:r>
          </a:p>
          <a:p>
            <a:r>
              <a:rPr lang="en-US" dirty="0" smtClean="0"/>
              <a:t>Provide opportunity for students to be exposed to and come in contact with diverse populations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91200" cy="1143000"/>
          </a:xfrm>
        </p:spPr>
        <p:txBody>
          <a:bodyPr/>
          <a:lstStyle/>
          <a:p>
            <a:r>
              <a:rPr lang="en-US" altLang="en-US" sz="3200" dirty="0" smtClean="0"/>
              <a:t>Partnership</a:t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685088" cy="301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3" descr="LSU_CHSE_Kinesiology_Pur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574587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LSOG – </a:t>
            </a:r>
            <a:br>
              <a:rPr lang="en-US" dirty="0" smtClean="0"/>
            </a:br>
            <a:r>
              <a:rPr lang="en-US" dirty="0" smtClean="0"/>
              <a:t>Louisiana Senior Olympic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organization</a:t>
            </a:r>
          </a:p>
          <a:p>
            <a:pPr lvl="1"/>
            <a:r>
              <a:rPr lang="en-US" dirty="0" smtClean="0"/>
              <a:t>Identification of needs</a:t>
            </a:r>
          </a:p>
          <a:p>
            <a:pPr lvl="2"/>
            <a:r>
              <a:rPr lang="en-US" dirty="0" smtClean="0"/>
              <a:t>Spent one year meeting with Director of Operations exploring ideas and options </a:t>
            </a:r>
          </a:p>
          <a:p>
            <a:r>
              <a:rPr lang="en-US" dirty="0" smtClean="0"/>
              <a:t>Exposed students to realities of community service (limited resources, reliance on volunteers, etc.)</a:t>
            </a:r>
          </a:p>
          <a:p>
            <a:r>
              <a:rPr lang="en-US" dirty="0" smtClean="0"/>
              <a:t>Exposed students to community needs within a specific population</a:t>
            </a:r>
          </a:p>
          <a:p>
            <a:pPr lvl="1"/>
            <a:r>
              <a:rPr lang="en-US" dirty="0" smtClean="0"/>
              <a:t>Senior Population (50+)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http://www.lsog1.net/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of students to agency</a:t>
            </a:r>
          </a:p>
          <a:p>
            <a:r>
              <a:rPr lang="en-US" dirty="0" smtClean="0"/>
              <a:t>Preparation and training of students for the work they will be undertaking</a:t>
            </a:r>
          </a:p>
          <a:p>
            <a:r>
              <a:rPr lang="en-US" dirty="0" smtClean="0"/>
              <a:t>Supervision of the students at the agency</a:t>
            </a:r>
          </a:p>
          <a:p>
            <a:r>
              <a:rPr lang="en-US" dirty="0" smtClean="0"/>
              <a:t>Communication methods between the faculty member and the community partner during the semester</a:t>
            </a:r>
          </a:p>
          <a:p>
            <a:r>
              <a:rPr lang="en-US" dirty="0" smtClean="0"/>
              <a:t>Confirmation that the students were diligent in their responsibilities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as Service-Learning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Official LSU service learning course</a:t>
            </a:r>
          </a:p>
          <a:p>
            <a:pPr lvl="1">
              <a:defRPr/>
            </a:pPr>
            <a:r>
              <a:rPr lang="en-US" sz="2000" dirty="0" smtClean="0"/>
              <a:t>Center for Community Engagement, Learning &amp; Leadership (CCELL)</a:t>
            </a:r>
          </a:p>
          <a:p>
            <a:pPr>
              <a:defRPr/>
            </a:pPr>
            <a:r>
              <a:rPr lang="en-US" sz="3000" dirty="0" smtClean="0"/>
              <a:t>SPADM Course: </a:t>
            </a:r>
          </a:p>
          <a:p>
            <a:pPr lvl="1">
              <a:defRPr/>
            </a:pPr>
            <a:r>
              <a:rPr lang="en-US" sz="1800" dirty="0" smtClean="0"/>
              <a:t>KIN 4517 – Sport Administration</a:t>
            </a:r>
          </a:p>
          <a:p>
            <a:pPr>
              <a:defRPr/>
            </a:pPr>
            <a:r>
              <a:rPr lang="en-US" sz="3000" dirty="0" smtClean="0"/>
              <a:t>Partnership</a:t>
            </a:r>
          </a:p>
          <a:p>
            <a:pPr lvl="1">
              <a:defRPr/>
            </a:pPr>
            <a:r>
              <a:rPr lang="en-US" sz="2000" dirty="0" smtClean="0"/>
              <a:t>Louisiana Senior Olympic Games (LSOG)</a:t>
            </a:r>
          </a:p>
          <a:p>
            <a:pPr lvl="1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400" dirty="0" smtClean="0"/>
              <a:t>KIN 4517: Sport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267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000" dirty="0" smtClean="0"/>
              <a:t>Course Content:</a:t>
            </a:r>
          </a:p>
          <a:p>
            <a:pPr lvl="1">
              <a:defRPr/>
            </a:pPr>
            <a:r>
              <a:rPr lang="en-US" sz="2400" dirty="0" smtClean="0"/>
              <a:t>Principles of management, sport applications of the principles and skill development </a:t>
            </a:r>
          </a:p>
          <a:p>
            <a:pPr lvl="2">
              <a:defRPr/>
            </a:pPr>
            <a:r>
              <a:rPr lang="en-US" sz="2000" dirty="0" smtClean="0"/>
              <a:t>Lecture/guest speakers/skill building exercises</a:t>
            </a:r>
          </a:p>
          <a:p>
            <a:pPr lvl="1">
              <a:defRPr/>
            </a:pPr>
            <a:r>
              <a:rPr lang="en-US" dirty="0" smtClean="0"/>
              <a:t>Acquisition of skills</a:t>
            </a:r>
            <a:r>
              <a:rPr lang="en-US" sz="2400" dirty="0" smtClean="0"/>
              <a:t> </a:t>
            </a:r>
          </a:p>
          <a:p>
            <a:pPr lvl="2">
              <a:defRPr/>
            </a:pPr>
            <a:r>
              <a:rPr lang="en-US" sz="2000" dirty="0" smtClean="0"/>
              <a:t>Skill development – the difference between learning about management and learning to be a sport manager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Service learning </a:t>
            </a:r>
          </a:p>
          <a:p>
            <a:pPr lvl="2">
              <a:defRPr/>
            </a:pPr>
            <a:r>
              <a:rPr lang="en-US" sz="2000" dirty="0" smtClean="0"/>
              <a:t>Opportunity for application at it’s best</a:t>
            </a:r>
          </a:p>
          <a:p>
            <a:pPr lvl="2">
              <a:defRPr/>
            </a:pPr>
            <a:r>
              <a:rPr lang="en-US" sz="2000" dirty="0" smtClean="0"/>
              <a:t>Fill gap in curriculum</a:t>
            </a:r>
          </a:p>
          <a:p>
            <a:pPr lvl="2">
              <a:defRPr/>
            </a:pPr>
            <a:r>
              <a:rPr lang="en-US" sz="2000" dirty="0" smtClean="0"/>
              <a:t>Seek out practitioners</a:t>
            </a:r>
          </a:p>
          <a:p>
            <a:pPr lvl="2">
              <a:defRPr/>
            </a:pPr>
            <a:endParaRPr lang="en-US" dirty="0" smtClean="0"/>
          </a:p>
          <a:p>
            <a:pPr marL="914400" lvl="2" indent="0">
              <a:buFontTx/>
              <a:buNone/>
              <a:defRPr/>
            </a:pPr>
            <a:endParaRPr lang="en-US" dirty="0"/>
          </a:p>
        </p:txBody>
      </p:sp>
      <p:pic>
        <p:nvPicPr>
          <p:cNvPr id="4" name="Picture 3" descr="LSU_CHSE_Kinesiology_Pur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943600"/>
            <a:ext cx="3119554" cy="53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Student Learning Outcomes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an understanding of how to identify problems and make sound decisions in a variety of settings within the organization</a:t>
            </a:r>
          </a:p>
          <a:p>
            <a:r>
              <a:rPr lang="en-US" dirty="0" smtClean="0"/>
              <a:t>Gain experience with interpersonal communication skills with individuals and groups and increase knowledge of disseminating information in various formats to diverse populations</a:t>
            </a:r>
          </a:p>
          <a:p>
            <a:r>
              <a:rPr lang="en-US" dirty="0" smtClean="0"/>
              <a:t>Develop  an awareness of diverse social and cultural populations, perspectives and their impact on an informed lifestyle as it pertains to sport management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Student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Office experiences at LSOG headquarters</a:t>
            </a:r>
          </a:p>
          <a:p>
            <a:pPr lvl="1">
              <a:defRPr/>
            </a:pPr>
            <a:r>
              <a:rPr lang="en-US" dirty="0" smtClean="0"/>
              <a:t>2 hours per week for 7 weeks (total of 14 hours)</a:t>
            </a:r>
            <a:endParaRPr lang="en-US" sz="2200" dirty="0" smtClean="0"/>
          </a:p>
          <a:p>
            <a:pPr marL="342900" lvl="1" indent="-342900">
              <a:buFontTx/>
              <a:buChar char="•"/>
              <a:defRPr/>
            </a:pPr>
            <a:r>
              <a:rPr lang="en-US" sz="2800" dirty="0" smtClean="0"/>
              <a:t>Assist an event coordinator at one of the designated events at the LSOG State Games</a:t>
            </a:r>
          </a:p>
          <a:p>
            <a:pPr marL="617220" lvl="2" indent="-342900">
              <a:buFontTx/>
              <a:buChar char="•"/>
              <a:defRPr/>
            </a:pPr>
            <a:r>
              <a:rPr lang="en-US" sz="2500" dirty="0" smtClean="0"/>
              <a:t>hours varied depending on the event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 smtClean="0"/>
              <a:t>Daily log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 smtClean="0"/>
              <a:t>Development of a strategic management plan for the organization (as a class)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 smtClean="0"/>
              <a:t>Evaluation Process </a:t>
            </a:r>
          </a:p>
          <a:p>
            <a:pPr marL="617220" lvl="2" indent="-342900">
              <a:buFontTx/>
              <a:buChar char="•"/>
              <a:defRPr/>
            </a:pPr>
            <a:r>
              <a:rPr lang="en-US" sz="2500" dirty="0" smtClean="0"/>
              <a:t>Supervisor feedback and evaluations</a:t>
            </a:r>
          </a:p>
          <a:p>
            <a:pPr marL="891540" lvl="3" indent="-342900">
              <a:buFontTx/>
              <a:buChar char="•"/>
              <a:defRPr/>
            </a:pPr>
            <a:r>
              <a:rPr lang="en-US" sz="2500" dirty="0" smtClean="0"/>
              <a:t>Administrative hours</a:t>
            </a:r>
          </a:p>
          <a:p>
            <a:pPr marL="891540" lvl="3" indent="-342900">
              <a:buFontTx/>
              <a:buChar char="•"/>
              <a:defRPr/>
            </a:pPr>
            <a:r>
              <a:rPr lang="en-US" sz="2500" dirty="0" smtClean="0"/>
              <a:t>Actual event</a:t>
            </a:r>
          </a:p>
          <a:p>
            <a:pPr marL="617220" lvl="2" indent="-342900">
              <a:buFontTx/>
              <a:buChar char="•"/>
              <a:defRPr/>
            </a:pPr>
            <a:r>
              <a:rPr lang="en-US" sz="2800" dirty="0" smtClean="0"/>
              <a:t>Reflections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Reflections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This component was designed to aid the students in thinking about their experience and ultimately connecting their experience with the learning outcomes of the course.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8039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4763" y="457200"/>
            <a:ext cx="4267200" cy="1447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/>
              <a:t>School </a:t>
            </a:r>
            <a:r>
              <a:rPr lang="en-US" sz="3600" b="1" i="1" dirty="0" smtClean="0"/>
              <a:t>of </a:t>
            </a:r>
            <a:r>
              <a:rPr lang="en-US" sz="3600" b="1" i="1" dirty="0"/>
              <a:t>Kinesiology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0" y="2117725"/>
            <a:ext cx="3581400" cy="1616075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/>
              <a:t>SPORT ADMINISTRATION</a:t>
            </a:r>
            <a:endParaRPr lang="en-US" sz="2000" b="1" i="1" dirty="0"/>
          </a:p>
        </p:txBody>
      </p:sp>
      <p:sp>
        <p:nvSpPr>
          <p:cNvPr id="8" name="Oval 7"/>
          <p:cNvSpPr/>
          <p:nvPr/>
        </p:nvSpPr>
        <p:spPr>
          <a:xfrm>
            <a:off x="6324600" y="2133600"/>
            <a:ext cx="2598738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Athletic Training</a:t>
            </a:r>
          </a:p>
        </p:txBody>
      </p:sp>
      <p:cxnSp>
        <p:nvCxnSpPr>
          <p:cNvPr id="11" name="Straight Connector 10"/>
          <p:cNvCxnSpPr>
            <a:endCxn id="7" idx="7"/>
          </p:cNvCxnSpPr>
          <p:nvPr/>
        </p:nvCxnSpPr>
        <p:spPr>
          <a:xfrm rot="5400000">
            <a:off x="2951589" y="2010327"/>
            <a:ext cx="449394" cy="2387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91063" y="1905000"/>
            <a:ext cx="1587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57900" y="1900238"/>
            <a:ext cx="700088" cy="48101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57600" y="2308225"/>
            <a:ext cx="2514600" cy="157797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Kinesiology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" y="5202238"/>
            <a:ext cx="21907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Human Movement Science</a:t>
            </a:r>
          </a:p>
        </p:txBody>
      </p:sp>
      <p:sp>
        <p:nvSpPr>
          <p:cNvPr id="21" name="Oval 20"/>
          <p:cNvSpPr/>
          <p:nvPr/>
        </p:nvSpPr>
        <p:spPr>
          <a:xfrm>
            <a:off x="7124700" y="4800600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/>
              <a:t>Physical Activity &amp; Health</a:t>
            </a:r>
            <a:endParaRPr lang="en-US" sz="2000" b="1" i="1" dirty="0"/>
          </a:p>
        </p:txBody>
      </p:sp>
      <p:sp>
        <p:nvSpPr>
          <p:cNvPr id="22" name="Oval 21"/>
          <p:cNvSpPr/>
          <p:nvPr/>
        </p:nvSpPr>
        <p:spPr>
          <a:xfrm>
            <a:off x="4800600" y="4391025"/>
            <a:ext cx="2171700" cy="13271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 smtClean="0"/>
              <a:t>Fitness Studies</a:t>
            </a:r>
            <a:endParaRPr lang="en-US" b="1" i="1" dirty="0"/>
          </a:p>
        </p:txBody>
      </p:sp>
      <p:sp>
        <p:nvSpPr>
          <p:cNvPr id="23" name="Oval 22"/>
          <p:cNvSpPr/>
          <p:nvPr/>
        </p:nvSpPr>
        <p:spPr>
          <a:xfrm>
            <a:off x="2714625" y="4745038"/>
            <a:ext cx="1857375" cy="1089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Health &amp; PE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43313" y="3768725"/>
            <a:ext cx="387350" cy="9763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65275" y="3581400"/>
            <a:ext cx="2012950" cy="16208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78400" y="3886200"/>
            <a:ext cx="685800" cy="50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53100" y="3621088"/>
            <a:ext cx="2057400" cy="135731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Reflection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this reflection paper you will be asked to consider several issues as it pertains to the LSOG event you worked. Capture the entire experience in your reflection – from office hours at LSOG to the actual event itself and all the work in between. Provide rich descriptions and examples when possible.</a:t>
            </a:r>
          </a:p>
          <a:p>
            <a:pPr lvl="1"/>
            <a:r>
              <a:rPr lang="en-US" dirty="0" smtClean="0"/>
              <a:t>Re: Communication and Relationships</a:t>
            </a:r>
          </a:p>
          <a:p>
            <a:pPr lvl="2"/>
            <a:r>
              <a:rPr lang="en-US" dirty="0" smtClean="0"/>
              <a:t>What have you learned about working with others (your classmates, LSOG personnel, senior athlete population)? How have you improved your communication effectiveness?</a:t>
            </a:r>
          </a:p>
          <a:p>
            <a:pPr lvl="1"/>
            <a:r>
              <a:rPr lang="en-US" dirty="0" smtClean="0"/>
              <a:t>Re: Personal Development (managing/administrative style)</a:t>
            </a:r>
          </a:p>
          <a:p>
            <a:pPr lvl="2"/>
            <a:r>
              <a:rPr lang="en-US" dirty="0" smtClean="0"/>
              <a:t>What have you discovered about your strengths? What are your weaknesses and what is your plan for improvement? What have you learned about developing your own style of managing?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447800"/>
          </a:xfrm>
        </p:spPr>
        <p:txBody>
          <a:bodyPr/>
          <a:lstStyle/>
          <a:p>
            <a:r>
              <a:rPr lang="en-US" altLang="en-US" sz="4000" dirty="0" smtClean="0"/>
              <a:t>Student and Community Benefits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114800"/>
          </a:xfrm>
        </p:spPr>
        <p:txBody>
          <a:bodyPr>
            <a:normAutofit/>
          </a:bodyPr>
          <a:lstStyle/>
          <a:p>
            <a:pPr marL="400050" lvl="2" indent="0">
              <a:buFontTx/>
              <a:buNone/>
              <a:defRPr/>
            </a:pPr>
            <a:endParaRPr lang="en-US" altLang="en-US" sz="2000" dirty="0" smtClean="0"/>
          </a:p>
          <a:p>
            <a:pPr marL="342900" lvl="1" indent="-342900">
              <a:buFontTx/>
              <a:buChar char="•"/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LSU Student Learning at LSOG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114800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Professional mentoring</a:t>
            </a:r>
          </a:p>
          <a:p>
            <a:r>
              <a:rPr lang="en-US" altLang="en-US" sz="2800" dirty="0" smtClean="0"/>
              <a:t>Practice management skills</a:t>
            </a:r>
          </a:p>
          <a:p>
            <a:r>
              <a:rPr lang="en-US" altLang="en-US" sz="3000" dirty="0" smtClean="0"/>
              <a:t>Interaction with seniors</a:t>
            </a:r>
          </a:p>
          <a:p>
            <a:r>
              <a:rPr lang="en-US" altLang="en-US" sz="2800" dirty="0" smtClean="0"/>
              <a:t>Developing communication</a:t>
            </a:r>
          </a:p>
          <a:p>
            <a:r>
              <a:rPr lang="en-US" altLang="en-US" sz="3000" dirty="0" smtClean="0"/>
              <a:t>Interpersonal skills</a:t>
            </a:r>
          </a:p>
          <a:p>
            <a:r>
              <a:rPr lang="en-US" altLang="en-US" sz="3000" dirty="0" smtClean="0"/>
              <a:t>Community engagement/networking</a:t>
            </a:r>
          </a:p>
          <a:p>
            <a:r>
              <a:rPr lang="en-US" altLang="en-US" sz="3000" dirty="0" smtClean="0"/>
              <a:t>Event Management experience</a:t>
            </a:r>
          </a:p>
          <a:p>
            <a:endParaRPr lang="en-US" altLang="en-US" dirty="0" smtClean="0"/>
          </a:p>
        </p:txBody>
      </p:sp>
      <p:pic>
        <p:nvPicPr>
          <p:cNvPr id="18434" name="Picture 2" descr="DSC_0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9624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Benefits for Agency/Community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Many agencies operate under tight budget constraints and/or limited human resources</a:t>
            </a:r>
          </a:p>
          <a:p>
            <a:r>
              <a:rPr lang="en-US" altLang="en-US" sz="2400" dirty="0" smtClean="0"/>
              <a:t>University faculty and students may have specialized knowledge and skills that benefit the agency (Taylor et al., 2004).</a:t>
            </a:r>
          </a:p>
        </p:txBody>
      </p:sp>
      <p:pic>
        <p:nvPicPr>
          <p:cNvPr id="5" name="Picture 2" descr="DSC_0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39624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500" dirty="0" smtClean="0"/>
              <a:t>Benefits to LSOG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228600" y="1479550"/>
            <a:ext cx="8474075" cy="4114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Program diversity</a:t>
            </a:r>
          </a:p>
          <a:p>
            <a:pPr lvl="1"/>
            <a:r>
              <a:rPr lang="en-US" altLang="en-US" sz="2000" dirty="0" smtClean="0"/>
              <a:t>Students bring own experiences/expertise </a:t>
            </a:r>
            <a:r>
              <a:rPr lang="en-US" altLang="en-US" sz="2000" i="1" dirty="0" smtClean="0"/>
              <a:t>(marketing, event management, social media, etc.)</a:t>
            </a:r>
          </a:p>
          <a:p>
            <a:r>
              <a:rPr lang="en-US" altLang="en-US" sz="2800" dirty="0" smtClean="0"/>
              <a:t>Fresh, creative ideas</a:t>
            </a:r>
          </a:p>
          <a:p>
            <a:pPr lvl="1"/>
            <a:r>
              <a:rPr lang="en-US" altLang="en-US" sz="1800" dirty="0" smtClean="0"/>
              <a:t>Developed strategic management plan</a:t>
            </a:r>
          </a:p>
          <a:p>
            <a:r>
              <a:rPr lang="en-US" altLang="en-US" sz="2800" dirty="0" smtClean="0"/>
              <a:t>Expansion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More events scheduled</a:t>
            </a:r>
          </a:p>
          <a:p>
            <a:pPr lvl="1">
              <a:buFont typeface="Times New Roman" pitchFamily="18" charset="0"/>
              <a:buChar char="*"/>
            </a:pPr>
            <a:r>
              <a:rPr lang="en-US" altLang="en-US" sz="2000" dirty="0" smtClean="0"/>
              <a:t>Allows Director of Operations freedom</a:t>
            </a:r>
          </a:p>
          <a:p>
            <a:pPr lvl="1"/>
            <a:endParaRPr lang="en-US" altLang="en-US" sz="2000" dirty="0" smtClean="0"/>
          </a:p>
          <a:p>
            <a:pPr lvl="1"/>
            <a:endParaRPr lang="en-US" altLang="en-US" dirty="0" smtClean="0"/>
          </a:p>
        </p:txBody>
      </p:sp>
      <p:pic>
        <p:nvPicPr>
          <p:cNvPr id="5" name="Picture 2" descr="DSC_0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5195888" y="601663"/>
            <a:ext cx="2055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2" indent="-342900"/>
            <a:r>
              <a:rPr lang="en-US" altLang="en-US" sz="2000" dirty="0" smtClean="0"/>
              <a:t>PICKLEBALL</a:t>
            </a:r>
            <a:endParaRPr lang="en-US" altLang="en-US" sz="2000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629400" y="5068888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2" indent="-342900"/>
            <a:r>
              <a:rPr lang="en-US" altLang="en-US" sz="2000" dirty="0" smtClean="0"/>
              <a:t>TRACK &amp; FIELD</a:t>
            </a:r>
            <a:endParaRPr lang="en-US" altLang="en-US" sz="2000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98463" y="31115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2" indent="-342900"/>
            <a:r>
              <a:rPr lang="en-US" altLang="en-US" sz="2000" dirty="0" smtClean="0"/>
              <a:t>BADMINTON</a:t>
            </a:r>
            <a:endParaRPr lang="en-US" altLang="en-US" sz="2000" dirty="0"/>
          </a:p>
        </p:txBody>
      </p:sp>
      <p:pic>
        <p:nvPicPr>
          <p:cNvPr id="12290" name="Picture 2" descr="Charlotte action 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2438400" cy="2695575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2292" name="Picture 4" descr="fbb_2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2438400" cy="2438400"/>
          </a:xfrm>
          <a:prstGeom prst="rect">
            <a:avLst/>
          </a:prstGeom>
          <a:noFill/>
        </p:spPr>
      </p:pic>
      <p:pic>
        <p:nvPicPr>
          <p:cNvPr id="12294" name="Picture 6" descr="DSC_0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81400"/>
            <a:ext cx="4953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34925"/>
            <a:ext cx="7772400" cy="1143000"/>
          </a:xfrm>
        </p:spPr>
        <p:txBody>
          <a:bodyPr/>
          <a:lstStyle/>
          <a:p>
            <a:r>
              <a:rPr lang="en-US" altLang="en-US" smtClean="0"/>
              <a:t>Student Feedback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177925"/>
            <a:ext cx="8382000" cy="3581400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altLang="en-US" dirty="0" smtClean="0"/>
              <a:t>Reflections indicate that this experience…</a:t>
            </a:r>
          </a:p>
          <a:p>
            <a:pPr marL="742950" lvl="2" indent="-342900"/>
            <a:r>
              <a:rPr lang="en-US" altLang="en-US" i="1" dirty="0" smtClean="0"/>
              <a:t>enhanced my appreciation for current concerns and needs in the community</a:t>
            </a:r>
          </a:p>
          <a:p>
            <a:pPr marL="742950" lvl="2" indent="-342900"/>
            <a:r>
              <a:rPr lang="en-US" altLang="en-US" i="1" dirty="0" smtClean="0"/>
              <a:t>helped me recognize how my knowledge, skills and abilities can have a significant, positive impact on the lives of older populations</a:t>
            </a:r>
          </a:p>
          <a:p>
            <a:pPr marL="742950" lvl="2" indent="-342900"/>
            <a:r>
              <a:rPr lang="en-US" altLang="en-US" i="1" dirty="0" smtClean="0"/>
              <a:t>gained better appreciation for my civic responsibility as a professional in the sport industry</a:t>
            </a:r>
            <a:endParaRPr lang="en-US" altLang="en-US" dirty="0" smtClean="0"/>
          </a:p>
        </p:txBody>
      </p:sp>
      <p:pic>
        <p:nvPicPr>
          <p:cNvPr id="20484" name="Picture 2" descr="C:\Users\ljohns\Desktop\FS Pics for slideshow\12. 3535 St. James1. Fall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67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Thank you…Questions?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Sport Administration curriculum</a:t>
            </a:r>
          </a:p>
          <a:p>
            <a:r>
              <a:rPr lang="en-US" altLang="en-US" dirty="0" smtClean="0"/>
              <a:t>Service learning - define and describe </a:t>
            </a:r>
          </a:p>
          <a:p>
            <a:r>
              <a:rPr lang="en-US" altLang="en-US" dirty="0" smtClean="0"/>
              <a:t>Building the service learning course</a:t>
            </a:r>
          </a:p>
          <a:p>
            <a:r>
              <a:rPr lang="en-US" altLang="en-US" dirty="0" smtClean="0"/>
              <a:t>Student and community benefits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 Administration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Emphasis on gaining practical experience</a:t>
            </a:r>
          </a:p>
          <a:p>
            <a:pPr lvl="1">
              <a:defRPr/>
            </a:pPr>
            <a:r>
              <a:rPr lang="en-US" altLang="en-US" dirty="0" smtClean="0"/>
              <a:t>Hands-on assignments/projects in coursework</a:t>
            </a:r>
          </a:p>
          <a:p>
            <a:pPr lvl="1">
              <a:defRPr/>
            </a:pPr>
            <a:r>
              <a:rPr lang="en-US" altLang="en-US" dirty="0" smtClean="0"/>
              <a:t>Professional enhancement </a:t>
            </a:r>
          </a:p>
          <a:p>
            <a:pPr lvl="2">
              <a:defRPr/>
            </a:pPr>
            <a:r>
              <a:rPr lang="en-US" altLang="en-US" dirty="0" smtClean="0"/>
              <a:t>Community service -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**Service Learning</a:t>
            </a:r>
          </a:p>
          <a:p>
            <a:pPr lvl="2">
              <a:defRPr/>
            </a:pPr>
            <a:r>
              <a:rPr lang="en-US" altLang="en-US" dirty="0" smtClean="0"/>
              <a:t>Volunteerism</a:t>
            </a:r>
          </a:p>
          <a:p>
            <a:pPr lvl="2">
              <a:defRPr/>
            </a:pPr>
            <a:r>
              <a:rPr lang="en-US" altLang="en-US" dirty="0" smtClean="0"/>
              <a:t>Extended education </a:t>
            </a:r>
          </a:p>
          <a:p>
            <a:pPr lvl="1">
              <a:defRPr/>
            </a:pPr>
            <a:r>
              <a:rPr lang="en-US" altLang="en-US" dirty="0" smtClean="0"/>
              <a:t>Independent studies  (mini-internships) encouraged</a:t>
            </a:r>
          </a:p>
          <a:p>
            <a:pPr lvl="1">
              <a:defRPr/>
            </a:pPr>
            <a:r>
              <a:rPr lang="en-US" altLang="en-US" dirty="0" smtClean="0"/>
              <a:t>Internships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mtClean="0"/>
              <a:t>What is Service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err="1" smtClean="0"/>
              <a:t>Pedagological</a:t>
            </a:r>
            <a:r>
              <a:rPr lang="en-US" sz="2400" dirty="0" smtClean="0"/>
              <a:t> method in which student learning is facilitated by engagement in community service experiences </a:t>
            </a:r>
            <a:r>
              <a:rPr lang="en-US" sz="1400" dirty="0" smtClean="0"/>
              <a:t>(</a:t>
            </a:r>
            <a:r>
              <a:rPr lang="en-US" sz="1400" dirty="0" err="1" smtClean="0"/>
              <a:t>Butin</a:t>
            </a:r>
            <a:r>
              <a:rPr lang="en-US" sz="1400" dirty="0" smtClean="0"/>
              <a:t>, 2003)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400" dirty="0" smtClean="0"/>
              <a:t>Distinguished from: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 volunteering by emphasis on </a:t>
            </a:r>
            <a:r>
              <a:rPr lang="en-US" sz="2400" i="1" dirty="0" smtClean="0">
                <a:ea typeface="+mn-ea"/>
                <a:cs typeface="+mn-cs"/>
              </a:rPr>
              <a:t>academic learning objectives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1400" dirty="0" smtClean="0">
                <a:ea typeface="+mn-ea"/>
                <a:cs typeface="+mn-cs"/>
              </a:rPr>
              <a:t>(Hendricks &amp; Miranda, 2003)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internships by its focus on </a:t>
            </a:r>
            <a:r>
              <a:rPr lang="en-US" sz="2400" i="1" dirty="0" smtClean="0">
                <a:ea typeface="+mn-ea"/>
                <a:cs typeface="+mn-cs"/>
              </a:rPr>
              <a:t>community service </a:t>
            </a:r>
            <a:r>
              <a:rPr lang="en-US" sz="1400" dirty="0" smtClean="0">
                <a:ea typeface="+mn-ea"/>
                <a:cs typeface="+mn-cs"/>
              </a:rPr>
              <a:t>(</a:t>
            </a:r>
            <a:r>
              <a:rPr lang="en-US" sz="1400" dirty="0" err="1" smtClean="0">
                <a:ea typeface="+mn-ea"/>
                <a:cs typeface="+mn-cs"/>
              </a:rPr>
              <a:t>Cipolle</a:t>
            </a:r>
            <a:r>
              <a:rPr lang="en-US" sz="1400" dirty="0" smtClean="0">
                <a:ea typeface="+mn-ea"/>
                <a:cs typeface="+mn-cs"/>
              </a:rPr>
              <a:t>, 2004)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400" dirty="0" smtClean="0"/>
              <a:t>Characterized by a </a:t>
            </a:r>
            <a:r>
              <a:rPr lang="en-US" sz="2400" i="1" dirty="0" smtClean="0"/>
              <a:t>balance</a:t>
            </a:r>
            <a:r>
              <a:rPr lang="en-US" sz="2400" dirty="0" smtClean="0"/>
              <a:t> between service and learning such that both student and agency benefit from the project </a:t>
            </a:r>
            <a:r>
              <a:rPr lang="en-US" sz="1400" dirty="0" smtClean="0"/>
              <a:t>(</a:t>
            </a:r>
            <a:r>
              <a:rPr lang="en-US" sz="1400" dirty="0" err="1" smtClean="0"/>
              <a:t>Weinreich</a:t>
            </a:r>
            <a:r>
              <a:rPr lang="en-US" sz="1400" dirty="0" smtClean="0"/>
              <a:t>, 2003).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LSU_CHSE_Kinesiology_Pur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943600"/>
            <a:ext cx="3119554" cy="53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3200" dirty="0" smtClean="0"/>
              <a:t>Service Learning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Teaching &amp; Learning Strategy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Integrates meaningful community service </a:t>
            </a:r>
          </a:p>
          <a:p>
            <a:r>
              <a:rPr lang="en-US" altLang="en-US" sz="2800" dirty="0" smtClean="0"/>
              <a:t>Provides instruction and reflection to enrich the learning experience</a:t>
            </a:r>
          </a:p>
          <a:p>
            <a:pPr lvl="1"/>
            <a:r>
              <a:rPr lang="en-US" altLang="en-US" sz="2000" dirty="0" smtClean="0"/>
              <a:t>Service learning is associated with enhancements in both academic skills and social and emotional development (</a:t>
            </a:r>
            <a:r>
              <a:rPr lang="en-US" altLang="en-US" sz="2000" dirty="0" err="1" smtClean="0"/>
              <a:t>Ottenritter</a:t>
            </a:r>
            <a:r>
              <a:rPr lang="en-US" altLang="en-US" sz="2000" dirty="0" smtClean="0"/>
              <a:t>, 2004) </a:t>
            </a:r>
            <a:endParaRPr lang="en-US" altLang="en-US" dirty="0" smtClean="0"/>
          </a:p>
          <a:p>
            <a:r>
              <a:rPr lang="en-US" altLang="en-US" sz="2800" dirty="0" smtClean="0"/>
              <a:t>Teaches civic responsibility</a:t>
            </a:r>
          </a:p>
          <a:p>
            <a:pPr lvl="1"/>
            <a:r>
              <a:rPr lang="en-US" altLang="en-US" sz="2000" dirty="0" smtClean="0"/>
              <a:t>Often linked to the development of citizenship skills and a sense of social justice (</a:t>
            </a:r>
            <a:r>
              <a:rPr lang="en-US" altLang="en-US" sz="2000" dirty="0" err="1" smtClean="0"/>
              <a:t>Cipolle</a:t>
            </a:r>
            <a:r>
              <a:rPr lang="en-US" altLang="en-US" sz="2000" dirty="0" smtClean="0"/>
              <a:t>, 2004)</a:t>
            </a:r>
            <a:endParaRPr lang="en-US" altLang="en-US" dirty="0" smtClean="0"/>
          </a:p>
          <a:p>
            <a:r>
              <a:rPr lang="en-US" altLang="en-US" sz="2800" dirty="0" smtClean="0"/>
              <a:t>Strengthens communities </a:t>
            </a:r>
          </a:p>
          <a:p>
            <a:endParaRPr lang="en-US" altLang="en-US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“Win-Win”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sz="2400" dirty="0" smtClean="0"/>
              <a:t>Recognized potential for  a cooperative partnership with reciprocal benefits and learning for all involved</a:t>
            </a:r>
          </a:p>
          <a:p>
            <a:pPr lvl="1"/>
            <a:r>
              <a:rPr lang="en-US" altLang="en-US" sz="2000" dirty="0" smtClean="0"/>
              <a:t>Well supervised, established non-profit organization</a:t>
            </a:r>
          </a:p>
          <a:p>
            <a:pPr lvl="1"/>
            <a:r>
              <a:rPr lang="en-US" altLang="en-US" sz="2000" dirty="0" smtClean="0"/>
              <a:t>Growth potential, but little or no budget </a:t>
            </a:r>
          </a:p>
          <a:p>
            <a:pPr lvl="1"/>
            <a:r>
              <a:rPr lang="en-US" altLang="en-US" sz="2000" dirty="0" smtClean="0"/>
              <a:t>Program could benefit from student expertise </a:t>
            </a:r>
          </a:p>
          <a:p>
            <a:pPr lvl="1"/>
            <a:r>
              <a:rPr lang="en-US" altLang="en-US" sz="2000" dirty="0" smtClean="0"/>
              <a:t>Practical applied learning opportunity for students</a:t>
            </a:r>
          </a:p>
          <a:p>
            <a:endParaRPr lang="en-US" altLang="en-US" sz="2800" dirty="0" smtClean="0"/>
          </a:p>
          <a:p>
            <a:endParaRPr lang="en-US" altLang="en-US" dirty="0" smtClean="0"/>
          </a:p>
        </p:txBody>
      </p:sp>
      <p:pic>
        <p:nvPicPr>
          <p:cNvPr id="13314" name="Picture 2" descr="IMG_3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267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Building the Service</a:t>
            </a:r>
            <a:br>
              <a:rPr lang="en-US" sz="4800" dirty="0" smtClean="0"/>
            </a:br>
            <a:r>
              <a:rPr lang="en-US" sz="4800" dirty="0" smtClean="0"/>
              <a:t>Learning Course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Service-Learning Components</a:t>
            </a:r>
          </a:p>
          <a:p>
            <a:r>
              <a:rPr lang="en-US" dirty="0" smtClean="0"/>
              <a:t>Selecting Community Partners</a:t>
            </a:r>
          </a:p>
          <a:p>
            <a:r>
              <a:rPr lang="en-US" dirty="0" smtClean="0"/>
              <a:t>Role Clarification (responsibilities related to student involvement in the community as part of service-learning course)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Service-Learning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&amp; meaningful service</a:t>
            </a:r>
          </a:p>
          <a:p>
            <a:r>
              <a:rPr lang="en-US" dirty="0" smtClean="0"/>
              <a:t>Resource to improve quality of life in community as well as to stimulate student academic and civic learning</a:t>
            </a:r>
          </a:p>
          <a:p>
            <a:r>
              <a:rPr lang="en-US" dirty="0" smtClean="0"/>
              <a:t>Mutual exchange between the community and students</a:t>
            </a:r>
          </a:p>
          <a:p>
            <a:r>
              <a:rPr lang="en-US" dirty="0" smtClean="0"/>
              <a:t>Incorporates the School of Kinesiology’s mission &amp; </a:t>
            </a:r>
            <a:r>
              <a:rPr lang="en-US" dirty="0" smtClean="0"/>
              <a:t>goals</a:t>
            </a:r>
          </a:p>
          <a:p>
            <a:r>
              <a:rPr lang="en-US" dirty="0" smtClean="0"/>
              <a:t>Incorporates the Sport Administration mission and student learning outcomes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1033</Words>
  <Application>Microsoft Office PowerPoint</Application>
  <PresentationFormat>On-screen Show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Implementing Service Learning through a Non-Profit Organization</vt:lpstr>
      <vt:lpstr>Slide 2</vt:lpstr>
      <vt:lpstr>Presentation Outline</vt:lpstr>
      <vt:lpstr>Sport Administration Curriculum</vt:lpstr>
      <vt:lpstr>What is Service Learning?</vt:lpstr>
      <vt:lpstr>Service Learning  Teaching &amp; Learning Strategy</vt:lpstr>
      <vt:lpstr>“Win-Win”</vt:lpstr>
      <vt:lpstr>Building the Service Learning Course</vt:lpstr>
      <vt:lpstr>Academic Service-Learning Components</vt:lpstr>
      <vt:lpstr>Selecting a Community Partner</vt:lpstr>
      <vt:lpstr>Partnership </vt:lpstr>
      <vt:lpstr>LSOG –  Louisiana Senior Olympic Games</vt:lpstr>
      <vt:lpstr>Slide 13</vt:lpstr>
      <vt:lpstr>Role Clarification</vt:lpstr>
      <vt:lpstr>Recognition as Service-Learning Course</vt:lpstr>
      <vt:lpstr>KIN 4517: Sport Administration</vt:lpstr>
      <vt:lpstr>Student Learning Outcomes</vt:lpstr>
      <vt:lpstr>Student Requirements</vt:lpstr>
      <vt:lpstr>Reflections</vt:lpstr>
      <vt:lpstr>Example of Reflection Component</vt:lpstr>
      <vt:lpstr>Student and Community Benefits</vt:lpstr>
      <vt:lpstr>LSU Student Learning at LSOG</vt:lpstr>
      <vt:lpstr>Benefits for Agency/Community</vt:lpstr>
      <vt:lpstr>Benefits to LSOG</vt:lpstr>
      <vt:lpstr>Slide 25</vt:lpstr>
      <vt:lpstr>Student Feedback</vt:lpstr>
      <vt:lpstr>Thank you…Questions?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 jacobsen</dc:creator>
  <cp:lastModifiedBy>dee jacobsen</cp:lastModifiedBy>
  <cp:revision>26</cp:revision>
  <dcterms:created xsi:type="dcterms:W3CDTF">2016-01-30T15:38:05Z</dcterms:created>
  <dcterms:modified xsi:type="dcterms:W3CDTF">2016-02-09T15:26:23Z</dcterms:modified>
</cp:coreProperties>
</file>