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334" r:id="rId4"/>
    <p:sldId id="283" r:id="rId5"/>
    <p:sldId id="330" r:id="rId6"/>
    <p:sldId id="328" r:id="rId7"/>
    <p:sldId id="331" r:id="rId8"/>
    <p:sldId id="257" r:id="rId9"/>
    <p:sldId id="313" r:id="rId10"/>
    <p:sldId id="333" r:id="rId11"/>
    <p:sldId id="335" r:id="rId12"/>
    <p:sldId id="336" r:id="rId13"/>
    <p:sldId id="337" r:id="rId14"/>
    <p:sldId id="338" r:id="rId15"/>
    <p:sldId id="273" r:id="rId16"/>
    <p:sldId id="29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67BB4-D310-4264-A0C8-0007BB953F70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F08E24-D007-4AA1-885C-6C80AA82BAA1}">
      <dgm:prSet phldrT="[Text]"/>
      <dgm:spPr>
        <a:xfrm>
          <a:off x="3280276" y="552"/>
          <a:ext cx="1669046" cy="646408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SM Program Mission</a:t>
          </a:r>
        </a:p>
      </dgm:t>
    </dgm:pt>
    <dgm:pt modelId="{65BA8B88-661B-4BE6-B892-F34923ECA376}" type="parTrans" cxnId="{D3A07999-2F77-4F79-ABC9-AB787BC257EB}">
      <dgm:prSet/>
      <dgm:spPr/>
      <dgm:t>
        <a:bodyPr/>
        <a:lstStyle/>
        <a:p>
          <a:endParaRPr lang="en-US"/>
        </a:p>
      </dgm:t>
    </dgm:pt>
    <dgm:pt modelId="{38F21AEC-A8ED-41BE-BE0E-94A20BB16F4C}" type="sibTrans" cxnId="{D3A07999-2F77-4F79-ABC9-AB787BC257EB}">
      <dgm:prSet/>
      <dgm:spPr>
        <a:xfrm rot="5400000">
          <a:off x="3993598" y="663120"/>
          <a:ext cx="242403" cy="290883"/>
        </a:xfr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en-US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8073D6D-EC5D-4FC4-B4A0-CE68090F18C8}">
      <dgm:prSet phldrT="[Text]"/>
      <dgm:spPr>
        <a:xfrm>
          <a:off x="3280276" y="970164"/>
          <a:ext cx="1669046" cy="646408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Broad-Based Goals</a:t>
          </a:r>
        </a:p>
      </dgm:t>
    </dgm:pt>
    <dgm:pt modelId="{988AAF98-D9CA-4519-B98B-184FACB38D72}" type="parTrans" cxnId="{D0A73796-F07B-4599-BBCF-A5B1CC5A2C24}">
      <dgm:prSet/>
      <dgm:spPr/>
      <dgm:t>
        <a:bodyPr/>
        <a:lstStyle/>
        <a:p>
          <a:endParaRPr lang="en-US"/>
        </a:p>
      </dgm:t>
    </dgm:pt>
    <dgm:pt modelId="{BE135C13-DA4E-4E03-A4A1-5175130D6C00}" type="sibTrans" cxnId="{D0A73796-F07B-4599-BBCF-A5B1CC5A2C24}">
      <dgm:prSet/>
      <dgm:spPr>
        <a:xfrm rot="5400000">
          <a:off x="3993598" y="1632733"/>
          <a:ext cx="242403" cy="290883"/>
        </a:xfr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en-US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B80ACEE-C8BB-448F-A6E2-AFA6557E741D}">
      <dgm:prSet phldrT="[Text]"/>
      <dgm:spPr>
        <a:xfrm>
          <a:off x="3280276" y="3879002"/>
          <a:ext cx="1669046" cy="646408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Data</a:t>
          </a:r>
        </a:p>
      </dgm:t>
    </dgm:pt>
    <dgm:pt modelId="{6AEA2CC7-D49F-444B-BA71-DF280570A9D9}" type="parTrans" cxnId="{4449D0EC-83B6-4AA1-91EB-5C20EAD1C343}">
      <dgm:prSet/>
      <dgm:spPr/>
      <dgm:t>
        <a:bodyPr/>
        <a:lstStyle/>
        <a:p>
          <a:endParaRPr lang="en-US"/>
        </a:p>
      </dgm:t>
    </dgm:pt>
    <dgm:pt modelId="{A91F1C83-413A-4DF8-9E42-4AC8FA95A03A}" type="sibTrans" cxnId="{4449D0EC-83B6-4AA1-91EB-5C20EAD1C343}">
      <dgm:prSet/>
      <dgm:spPr/>
      <dgm:t>
        <a:bodyPr/>
        <a:lstStyle/>
        <a:p>
          <a:endParaRPr lang="en-US"/>
        </a:p>
      </dgm:t>
    </dgm:pt>
    <dgm:pt modelId="{6A8E0790-F3CE-45DB-9F13-841C9225AA46}">
      <dgm:prSet/>
      <dgm:spPr>
        <a:xfrm>
          <a:off x="3280276" y="2909389"/>
          <a:ext cx="1669046" cy="646408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Assessments</a:t>
          </a:r>
        </a:p>
      </dgm:t>
    </dgm:pt>
    <dgm:pt modelId="{3B386A72-B797-4464-B4EC-E3D54B68C3BF}" type="parTrans" cxnId="{CE3C1179-15E5-4658-918F-954484084671}">
      <dgm:prSet/>
      <dgm:spPr/>
      <dgm:t>
        <a:bodyPr/>
        <a:lstStyle/>
        <a:p>
          <a:endParaRPr lang="en-US"/>
        </a:p>
      </dgm:t>
    </dgm:pt>
    <dgm:pt modelId="{7085BF35-7486-484F-BBF3-8452EF250430}" type="sibTrans" cxnId="{CE3C1179-15E5-4658-918F-954484084671}">
      <dgm:prSet/>
      <dgm:spPr>
        <a:xfrm rot="5400000">
          <a:off x="3993598" y="3571958"/>
          <a:ext cx="242403" cy="290883"/>
        </a:xfr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en-US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4FBAB36-1933-45A9-B4A8-F46B57BF8E15}">
      <dgm:prSet/>
      <dgm:spPr>
        <a:xfrm>
          <a:off x="3280276" y="1939777"/>
          <a:ext cx="1669046" cy="646408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Learning Outcomes (SLOs)</a:t>
          </a:r>
        </a:p>
      </dgm:t>
    </dgm:pt>
    <dgm:pt modelId="{6C5B2822-0D5A-4510-9404-BB46DDAEFD5B}" type="parTrans" cxnId="{1869BCBE-D1A3-4216-9DF7-C4D2FC0E23C5}">
      <dgm:prSet/>
      <dgm:spPr/>
      <dgm:t>
        <a:bodyPr/>
        <a:lstStyle/>
        <a:p>
          <a:endParaRPr lang="en-US"/>
        </a:p>
      </dgm:t>
    </dgm:pt>
    <dgm:pt modelId="{D7353048-9B85-4825-8064-E34BB7762E70}" type="sibTrans" cxnId="{1869BCBE-D1A3-4216-9DF7-C4D2FC0E23C5}">
      <dgm:prSet/>
      <dgm:spPr>
        <a:xfrm rot="5400000">
          <a:off x="3993598" y="2602345"/>
          <a:ext cx="242403" cy="290883"/>
        </a:xfr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en-US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033A293-6293-4E0D-9DA1-D7A14001C505}" type="pres">
      <dgm:prSet presAssocID="{1F867BB4-D310-4264-A0C8-0007BB953F70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6C0BA4-BC5C-4F50-BAC3-34CB5988A13C}" type="pres">
      <dgm:prSet presAssocID="{08F08E24-D007-4AA1-885C-6C80AA82BAA1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F2F9973-5E1B-446D-9653-54D942274961}" type="pres">
      <dgm:prSet presAssocID="{38F21AEC-A8ED-41BE-BE0E-94A20BB16F4C}" presName="sib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F9DCD2D6-B190-4B9F-A745-6DEFE8F7E60C}" type="pres">
      <dgm:prSet presAssocID="{38F21AEC-A8ED-41BE-BE0E-94A20BB16F4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1B23509-6F07-4276-A4CF-C2B75391608B}" type="pres">
      <dgm:prSet presAssocID="{08073D6D-EC5D-4FC4-B4A0-CE68090F18C8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A7BACEF-A539-4716-8557-3D0F1238C61C}" type="pres">
      <dgm:prSet presAssocID="{BE135C13-DA4E-4E03-A4A1-5175130D6C00}" presName="sib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A61CABFA-C8BB-4669-8073-1492A01F7903}" type="pres">
      <dgm:prSet presAssocID="{BE135C13-DA4E-4E03-A4A1-5175130D6C0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12EAE3C-4F01-4C09-A90F-F24FF46F58D2}" type="pres">
      <dgm:prSet presAssocID="{74FBAB36-1933-45A9-B4A8-F46B57BF8E15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0684CF30-6705-4B2D-AB9E-3426BDE435A1}" type="pres">
      <dgm:prSet presAssocID="{D7353048-9B85-4825-8064-E34BB7762E70}" presName="sib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E2CAF2CF-7A91-4CE4-9CE2-A2E57820F6DF}" type="pres">
      <dgm:prSet presAssocID="{D7353048-9B85-4825-8064-E34BB7762E70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5713DB4-E9D5-4365-BE8B-F37F665EEE4B}" type="pres">
      <dgm:prSet presAssocID="{6A8E0790-F3CE-45DB-9F13-841C9225AA46}" presName="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E4FCD94-BB8E-4B4B-961A-FFC80A2964A2}" type="pres">
      <dgm:prSet presAssocID="{7085BF35-7486-484F-BBF3-8452EF250430}" presName="sib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B0F9454A-97FE-4924-B272-3341BE60856B}" type="pres">
      <dgm:prSet presAssocID="{7085BF35-7486-484F-BBF3-8452EF25043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B36E831-31AA-4C1F-895F-F3A7EA8FED71}" type="pres">
      <dgm:prSet presAssocID="{1B80ACEE-C8BB-448F-A6E2-AFA6557E741D}" presName="node" presStyleLbl="node1" presStyleIdx="4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C9DFE8C0-C16B-458F-AC53-005DEE6C3150}" type="presOf" srcId="{D7353048-9B85-4825-8064-E34BB7762E70}" destId="{0684CF30-6705-4B2D-AB9E-3426BDE435A1}" srcOrd="0" destOrd="0" presId="urn:microsoft.com/office/officeart/2005/8/layout/process2"/>
    <dgm:cxn modelId="{45C20CE7-9410-4341-B79F-2912C2957B9E}" type="presOf" srcId="{38F21AEC-A8ED-41BE-BE0E-94A20BB16F4C}" destId="{1F2F9973-5E1B-446D-9653-54D942274961}" srcOrd="0" destOrd="0" presId="urn:microsoft.com/office/officeart/2005/8/layout/process2"/>
    <dgm:cxn modelId="{35304475-6ACE-4280-8DC9-DB246F0A50AA}" type="presOf" srcId="{D7353048-9B85-4825-8064-E34BB7762E70}" destId="{E2CAF2CF-7A91-4CE4-9CE2-A2E57820F6DF}" srcOrd="1" destOrd="0" presId="urn:microsoft.com/office/officeart/2005/8/layout/process2"/>
    <dgm:cxn modelId="{3EA159A6-608F-4E08-9A2B-E13D1A3AD4DE}" type="presOf" srcId="{74FBAB36-1933-45A9-B4A8-F46B57BF8E15}" destId="{912EAE3C-4F01-4C09-A90F-F24FF46F58D2}" srcOrd="0" destOrd="0" presId="urn:microsoft.com/office/officeart/2005/8/layout/process2"/>
    <dgm:cxn modelId="{CE3C1179-15E5-4658-918F-954484084671}" srcId="{1F867BB4-D310-4264-A0C8-0007BB953F70}" destId="{6A8E0790-F3CE-45DB-9F13-841C9225AA46}" srcOrd="3" destOrd="0" parTransId="{3B386A72-B797-4464-B4EC-E3D54B68C3BF}" sibTransId="{7085BF35-7486-484F-BBF3-8452EF250430}"/>
    <dgm:cxn modelId="{FFE15A57-1DF8-4406-B02C-DA0A3239D0DB}" type="presOf" srcId="{08073D6D-EC5D-4FC4-B4A0-CE68090F18C8}" destId="{11B23509-6F07-4276-A4CF-C2B75391608B}" srcOrd="0" destOrd="0" presId="urn:microsoft.com/office/officeart/2005/8/layout/process2"/>
    <dgm:cxn modelId="{C55F5EED-815E-465D-A3CA-8A9235DB4CD9}" type="presOf" srcId="{38F21AEC-A8ED-41BE-BE0E-94A20BB16F4C}" destId="{F9DCD2D6-B190-4B9F-A745-6DEFE8F7E60C}" srcOrd="1" destOrd="0" presId="urn:microsoft.com/office/officeart/2005/8/layout/process2"/>
    <dgm:cxn modelId="{1082A048-D04D-416A-AA3C-089B11052898}" type="presOf" srcId="{7085BF35-7486-484F-BBF3-8452EF250430}" destId="{6E4FCD94-BB8E-4B4B-961A-FFC80A2964A2}" srcOrd="0" destOrd="0" presId="urn:microsoft.com/office/officeart/2005/8/layout/process2"/>
    <dgm:cxn modelId="{11BF26F1-330D-48AA-B62C-9FCE321BD701}" type="presOf" srcId="{6A8E0790-F3CE-45DB-9F13-841C9225AA46}" destId="{55713DB4-E9D5-4365-BE8B-F37F665EEE4B}" srcOrd="0" destOrd="0" presId="urn:microsoft.com/office/officeart/2005/8/layout/process2"/>
    <dgm:cxn modelId="{D3A07999-2F77-4F79-ABC9-AB787BC257EB}" srcId="{1F867BB4-D310-4264-A0C8-0007BB953F70}" destId="{08F08E24-D007-4AA1-885C-6C80AA82BAA1}" srcOrd="0" destOrd="0" parTransId="{65BA8B88-661B-4BE6-B892-F34923ECA376}" sibTransId="{38F21AEC-A8ED-41BE-BE0E-94A20BB16F4C}"/>
    <dgm:cxn modelId="{189CCAFE-5F4C-4715-9404-5AAC599BE87F}" type="presOf" srcId="{08F08E24-D007-4AA1-885C-6C80AA82BAA1}" destId="{FB6C0BA4-BC5C-4F50-BAC3-34CB5988A13C}" srcOrd="0" destOrd="0" presId="urn:microsoft.com/office/officeart/2005/8/layout/process2"/>
    <dgm:cxn modelId="{2250245C-9F5B-4593-A47D-BBA16D6748F7}" type="presOf" srcId="{1B80ACEE-C8BB-448F-A6E2-AFA6557E741D}" destId="{6B36E831-31AA-4C1F-895F-F3A7EA8FED71}" srcOrd="0" destOrd="0" presId="urn:microsoft.com/office/officeart/2005/8/layout/process2"/>
    <dgm:cxn modelId="{205A4592-57D8-4DB3-A368-94B625B28A5F}" type="presOf" srcId="{BE135C13-DA4E-4E03-A4A1-5175130D6C00}" destId="{DA7BACEF-A539-4716-8557-3D0F1238C61C}" srcOrd="0" destOrd="0" presId="urn:microsoft.com/office/officeart/2005/8/layout/process2"/>
    <dgm:cxn modelId="{A2A5FFBB-DD39-4DD7-942C-FBC6CAD9C170}" type="presOf" srcId="{1F867BB4-D310-4264-A0C8-0007BB953F70}" destId="{8033A293-6293-4E0D-9DA1-D7A14001C505}" srcOrd="0" destOrd="0" presId="urn:microsoft.com/office/officeart/2005/8/layout/process2"/>
    <dgm:cxn modelId="{22E187E9-2CD3-4EF7-B4C5-5AD6EB72F32F}" type="presOf" srcId="{7085BF35-7486-484F-BBF3-8452EF250430}" destId="{B0F9454A-97FE-4924-B272-3341BE60856B}" srcOrd="1" destOrd="0" presId="urn:microsoft.com/office/officeart/2005/8/layout/process2"/>
    <dgm:cxn modelId="{D0A73796-F07B-4599-BBCF-A5B1CC5A2C24}" srcId="{1F867BB4-D310-4264-A0C8-0007BB953F70}" destId="{08073D6D-EC5D-4FC4-B4A0-CE68090F18C8}" srcOrd="1" destOrd="0" parTransId="{988AAF98-D9CA-4519-B98B-184FACB38D72}" sibTransId="{BE135C13-DA4E-4E03-A4A1-5175130D6C00}"/>
    <dgm:cxn modelId="{ACCD3E72-5846-4FC0-9F10-575D5A1A8630}" type="presOf" srcId="{BE135C13-DA4E-4E03-A4A1-5175130D6C00}" destId="{A61CABFA-C8BB-4669-8073-1492A01F7903}" srcOrd="1" destOrd="0" presId="urn:microsoft.com/office/officeart/2005/8/layout/process2"/>
    <dgm:cxn modelId="{4449D0EC-83B6-4AA1-91EB-5C20EAD1C343}" srcId="{1F867BB4-D310-4264-A0C8-0007BB953F70}" destId="{1B80ACEE-C8BB-448F-A6E2-AFA6557E741D}" srcOrd="4" destOrd="0" parTransId="{6AEA2CC7-D49F-444B-BA71-DF280570A9D9}" sibTransId="{A91F1C83-413A-4DF8-9E42-4AC8FA95A03A}"/>
    <dgm:cxn modelId="{1869BCBE-D1A3-4216-9DF7-C4D2FC0E23C5}" srcId="{1F867BB4-D310-4264-A0C8-0007BB953F70}" destId="{74FBAB36-1933-45A9-B4A8-F46B57BF8E15}" srcOrd="2" destOrd="0" parTransId="{6C5B2822-0D5A-4510-9404-BB46DDAEFD5B}" sibTransId="{D7353048-9B85-4825-8064-E34BB7762E70}"/>
    <dgm:cxn modelId="{3A1610A6-6C55-4644-AA5E-EBEC73F5F5DC}" type="presParOf" srcId="{8033A293-6293-4E0D-9DA1-D7A14001C505}" destId="{FB6C0BA4-BC5C-4F50-BAC3-34CB5988A13C}" srcOrd="0" destOrd="0" presId="urn:microsoft.com/office/officeart/2005/8/layout/process2"/>
    <dgm:cxn modelId="{444FA24C-3183-405B-8233-3F7C9FB23540}" type="presParOf" srcId="{8033A293-6293-4E0D-9DA1-D7A14001C505}" destId="{1F2F9973-5E1B-446D-9653-54D942274961}" srcOrd="1" destOrd="0" presId="urn:microsoft.com/office/officeart/2005/8/layout/process2"/>
    <dgm:cxn modelId="{ED9A799A-643F-4BE4-A635-C1010D6A29A9}" type="presParOf" srcId="{1F2F9973-5E1B-446D-9653-54D942274961}" destId="{F9DCD2D6-B190-4B9F-A745-6DEFE8F7E60C}" srcOrd="0" destOrd="0" presId="urn:microsoft.com/office/officeart/2005/8/layout/process2"/>
    <dgm:cxn modelId="{3CE1F86E-480B-4349-92AA-88EFBC003EC4}" type="presParOf" srcId="{8033A293-6293-4E0D-9DA1-D7A14001C505}" destId="{11B23509-6F07-4276-A4CF-C2B75391608B}" srcOrd="2" destOrd="0" presId="urn:microsoft.com/office/officeart/2005/8/layout/process2"/>
    <dgm:cxn modelId="{7F256EF2-69B9-4753-986F-D772966BF6C6}" type="presParOf" srcId="{8033A293-6293-4E0D-9DA1-D7A14001C505}" destId="{DA7BACEF-A539-4716-8557-3D0F1238C61C}" srcOrd="3" destOrd="0" presId="urn:microsoft.com/office/officeart/2005/8/layout/process2"/>
    <dgm:cxn modelId="{0BFAD341-972A-41EC-A842-033E5EF65C20}" type="presParOf" srcId="{DA7BACEF-A539-4716-8557-3D0F1238C61C}" destId="{A61CABFA-C8BB-4669-8073-1492A01F7903}" srcOrd="0" destOrd="0" presId="urn:microsoft.com/office/officeart/2005/8/layout/process2"/>
    <dgm:cxn modelId="{1E2E66F5-B176-42CD-AC29-E8CC77A11A3F}" type="presParOf" srcId="{8033A293-6293-4E0D-9DA1-D7A14001C505}" destId="{912EAE3C-4F01-4C09-A90F-F24FF46F58D2}" srcOrd="4" destOrd="0" presId="urn:microsoft.com/office/officeart/2005/8/layout/process2"/>
    <dgm:cxn modelId="{B8E4FAC8-3338-4355-B53E-7D5781E864AD}" type="presParOf" srcId="{8033A293-6293-4E0D-9DA1-D7A14001C505}" destId="{0684CF30-6705-4B2D-AB9E-3426BDE435A1}" srcOrd="5" destOrd="0" presId="urn:microsoft.com/office/officeart/2005/8/layout/process2"/>
    <dgm:cxn modelId="{C146F50B-9522-4615-860D-848BADEAC86F}" type="presParOf" srcId="{0684CF30-6705-4B2D-AB9E-3426BDE435A1}" destId="{E2CAF2CF-7A91-4CE4-9CE2-A2E57820F6DF}" srcOrd="0" destOrd="0" presId="urn:microsoft.com/office/officeart/2005/8/layout/process2"/>
    <dgm:cxn modelId="{2274F59A-4143-422B-A94C-D487641E65F9}" type="presParOf" srcId="{8033A293-6293-4E0D-9DA1-D7A14001C505}" destId="{55713DB4-E9D5-4365-BE8B-F37F665EEE4B}" srcOrd="6" destOrd="0" presId="urn:microsoft.com/office/officeart/2005/8/layout/process2"/>
    <dgm:cxn modelId="{DC0D180C-05E5-43A1-88CA-087CDB4FE873}" type="presParOf" srcId="{8033A293-6293-4E0D-9DA1-D7A14001C505}" destId="{6E4FCD94-BB8E-4B4B-961A-FFC80A2964A2}" srcOrd="7" destOrd="0" presId="urn:microsoft.com/office/officeart/2005/8/layout/process2"/>
    <dgm:cxn modelId="{F47430C4-58AE-4892-8363-C7DCAC5A7BFE}" type="presParOf" srcId="{6E4FCD94-BB8E-4B4B-961A-FFC80A2964A2}" destId="{B0F9454A-97FE-4924-B272-3341BE60856B}" srcOrd="0" destOrd="0" presId="urn:microsoft.com/office/officeart/2005/8/layout/process2"/>
    <dgm:cxn modelId="{C70E7FDF-D3F1-4E84-B278-05C64E3CBB7C}" type="presParOf" srcId="{8033A293-6293-4E0D-9DA1-D7A14001C505}" destId="{6B36E831-31AA-4C1F-895F-F3A7EA8FED71}" srcOrd="8" destOrd="0" presId="urn:microsoft.com/office/officeart/2005/8/layout/process2"/>
  </dgm:cxnLst>
  <dgm:bg>
    <a:effectLst>
      <a:innerShdw blurRad="63500" dist="50800" dir="54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67BB4-D310-4264-A0C8-0007BB953F70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F08E24-D007-4AA1-885C-6C80AA82BAA1}">
      <dgm:prSet phldrT="[Text]"/>
      <dgm:spPr>
        <a:xfrm>
          <a:off x="3280276" y="552"/>
          <a:ext cx="1669046" cy="646408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SM Program Mission</a:t>
          </a:r>
        </a:p>
      </dgm:t>
    </dgm:pt>
    <dgm:pt modelId="{65BA8B88-661B-4BE6-B892-F34923ECA376}" type="parTrans" cxnId="{D3A07999-2F77-4F79-ABC9-AB787BC257EB}">
      <dgm:prSet/>
      <dgm:spPr/>
      <dgm:t>
        <a:bodyPr/>
        <a:lstStyle/>
        <a:p>
          <a:endParaRPr lang="en-US"/>
        </a:p>
      </dgm:t>
    </dgm:pt>
    <dgm:pt modelId="{38F21AEC-A8ED-41BE-BE0E-94A20BB16F4C}" type="sibTrans" cxnId="{D3A07999-2F77-4F79-ABC9-AB787BC257EB}">
      <dgm:prSet/>
      <dgm:spPr>
        <a:xfrm rot="5400000">
          <a:off x="3993598" y="663120"/>
          <a:ext cx="242403" cy="290883"/>
        </a:xfr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en-US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8073D6D-EC5D-4FC4-B4A0-CE68090F18C8}">
      <dgm:prSet phldrT="[Text]"/>
      <dgm:spPr>
        <a:xfrm>
          <a:off x="3280276" y="970164"/>
          <a:ext cx="1669046" cy="646408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Broad-Based Goals</a:t>
          </a:r>
        </a:p>
      </dgm:t>
    </dgm:pt>
    <dgm:pt modelId="{988AAF98-D9CA-4519-B98B-184FACB38D72}" type="parTrans" cxnId="{D0A73796-F07B-4599-BBCF-A5B1CC5A2C24}">
      <dgm:prSet/>
      <dgm:spPr/>
      <dgm:t>
        <a:bodyPr/>
        <a:lstStyle/>
        <a:p>
          <a:endParaRPr lang="en-US"/>
        </a:p>
      </dgm:t>
    </dgm:pt>
    <dgm:pt modelId="{BE135C13-DA4E-4E03-A4A1-5175130D6C00}" type="sibTrans" cxnId="{D0A73796-F07B-4599-BBCF-A5B1CC5A2C24}">
      <dgm:prSet/>
      <dgm:spPr>
        <a:xfrm rot="5400000">
          <a:off x="3993598" y="1632733"/>
          <a:ext cx="242403" cy="290883"/>
        </a:xfr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en-US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B80ACEE-C8BB-448F-A6E2-AFA6557E741D}">
      <dgm:prSet phldrT="[Text]"/>
      <dgm:spPr>
        <a:xfrm>
          <a:off x="3280276" y="3879002"/>
          <a:ext cx="1669046" cy="646408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Data</a:t>
          </a:r>
        </a:p>
      </dgm:t>
    </dgm:pt>
    <dgm:pt modelId="{6AEA2CC7-D49F-444B-BA71-DF280570A9D9}" type="parTrans" cxnId="{4449D0EC-83B6-4AA1-91EB-5C20EAD1C343}">
      <dgm:prSet/>
      <dgm:spPr/>
      <dgm:t>
        <a:bodyPr/>
        <a:lstStyle/>
        <a:p>
          <a:endParaRPr lang="en-US"/>
        </a:p>
      </dgm:t>
    </dgm:pt>
    <dgm:pt modelId="{A91F1C83-413A-4DF8-9E42-4AC8FA95A03A}" type="sibTrans" cxnId="{4449D0EC-83B6-4AA1-91EB-5C20EAD1C343}">
      <dgm:prSet/>
      <dgm:spPr/>
      <dgm:t>
        <a:bodyPr/>
        <a:lstStyle/>
        <a:p>
          <a:endParaRPr lang="en-US"/>
        </a:p>
      </dgm:t>
    </dgm:pt>
    <dgm:pt modelId="{6A8E0790-F3CE-45DB-9F13-841C9225AA46}">
      <dgm:prSet/>
      <dgm:spPr>
        <a:xfrm>
          <a:off x="3280276" y="2909389"/>
          <a:ext cx="1669046" cy="646408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Assessments</a:t>
          </a:r>
        </a:p>
      </dgm:t>
    </dgm:pt>
    <dgm:pt modelId="{3B386A72-B797-4464-B4EC-E3D54B68C3BF}" type="parTrans" cxnId="{CE3C1179-15E5-4658-918F-954484084671}">
      <dgm:prSet/>
      <dgm:spPr/>
      <dgm:t>
        <a:bodyPr/>
        <a:lstStyle/>
        <a:p>
          <a:endParaRPr lang="en-US"/>
        </a:p>
      </dgm:t>
    </dgm:pt>
    <dgm:pt modelId="{7085BF35-7486-484F-BBF3-8452EF250430}" type="sibTrans" cxnId="{CE3C1179-15E5-4658-918F-954484084671}">
      <dgm:prSet/>
      <dgm:spPr>
        <a:xfrm rot="5400000">
          <a:off x="3993598" y="3571958"/>
          <a:ext cx="242403" cy="290883"/>
        </a:xfr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en-US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4FBAB36-1933-45A9-B4A8-F46B57BF8E15}">
      <dgm:prSet/>
      <dgm:spPr>
        <a:xfrm>
          <a:off x="3280276" y="1939777"/>
          <a:ext cx="1669046" cy="646408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Learning Outcomes (SLOs)</a:t>
          </a:r>
        </a:p>
      </dgm:t>
    </dgm:pt>
    <dgm:pt modelId="{6C5B2822-0D5A-4510-9404-BB46DDAEFD5B}" type="parTrans" cxnId="{1869BCBE-D1A3-4216-9DF7-C4D2FC0E23C5}">
      <dgm:prSet/>
      <dgm:spPr/>
      <dgm:t>
        <a:bodyPr/>
        <a:lstStyle/>
        <a:p>
          <a:endParaRPr lang="en-US"/>
        </a:p>
      </dgm:t>
    </dgm:pt>
    <dgm:pt modelId="{D7353048-9B85-4825-8064-E34BB7762E70}" type="sibTrans" cxnId="{1869BCBE-D1A3-4216-9DF7-C4D2FC0E23C5}">
      <dgm:prSet/>
      <dgm:spPr>
        <a:xfrm rot="5400000">
          <a:off x="3993598" y="2602345"/>
          <a:ext cx="242403" cy="290883"/>
        </a:xfr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en-US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033A293-6293-4E0D-9DA1-D7A14001C505}" type="pres">
      <dgm:prSet presAssocID="{1F867BB4-D310-4264-A0C8-0007BB953F70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6C0BA4-BC5C-4F50-BAC3-34CB5988A13C}" type="pres">
      <dgm:prSet presAssocID="{08F08E24-D007-4AA1-885C-6C80AA82BAA1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F2F9973-5E1B-446D-9653-54D942274961}" type="pres">
      <dgm:prSet presAssocID="{38F21AEC-A8ED-41BE-BE0E-94A20BB16F4C}" presName="sib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F9DCD2D6-B190-4B9F-A745-6DEFE8F7E60C}" type="pres">
      <dgm:prSet presAssocID="{38F21AEC-A8ED-41BE-BE0E-94A20BB16F4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1B23509-6F07-4276-A4CF-C2B75391608B}" type="pres">
      <dgm:prSet presAssocID="{08073D6D-EC5D-4FC4-B4A0-CE68090F18C8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A7BACEF-A539-4716-8557-3D0F1238C61C}" type="pres">
      <dgm:prSet presAssocID="{BE135C13-DA4E-4E03-A4A1-5175130D6C00}" presName="sib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A61CABFA-C8BB-4669-8073-1492A01F7903}" type="pres">
      <dgm:prSet presAssocID="{BE135C13-DA4E-4E03-A4A1-5175130D6C0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12EAE3C-4F01-4C09-A90F-F24FF46F58D2}" type="pres">
      <dgm:prSet presAssocID="{74FBAB36-1933-45A9-B4A8-F46B57BF8E15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0684CF30-6705-4B2D-AB9E-3426BDE435A1}" type="pres">
      <dgm:prSet presAssocID="{D7353048-9B85-4825-8064-E34BB7762E70}" presName="sib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E2CAF2CF-7A91-4CE4-9CE2-A2E57820F6DF}" type="pres">
      <dgm:prSet presAssocID="{D7353048-9B85-4825-8064-E34BB7762E70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5713DB4-E9D5-4365-BE8B-F37F665EEE4B}" type="pres">
      <dgm:prSet presAssocID="{6A8E0790-F3CE-45DB-9F13-841C9225AA46}" presName="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E4FCD94-BB8E-4B4B-961A-FFC80A2964A2}" type="pres">
      <dgm:prSet presAssocID="{7085BF35-7486-484F-BBF3-8452EF250430}" presName="sib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B0F9454A-97FE-4924-B272-3341BE60856B}" type="pres">
      <dgm:prSet presAssocID="{7085BF35-7486-484F-BBF3-8452EF25043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B36E831-31AA-4C1F-895F-F3A7EA8FED71}" type="pres">
      <dgm:prSet presAssocID="{1B80ACEE-C8BB-448F-A6E2-AFA6557E741D}" presName="node" presStyleLbl="node1" presStyleIdx="4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181856B8-1CCA-453A-883D-367E7456A712}" type="presOf" srcId="{08F08E24-D007-4AA1-885C-6C80AA82BAA1}" destId="{FB6C0BA4-BC5C-4F50-BAC3-34CB5988A13C}" srcOrd="0" destOrd="0" presId="urn:microsoft.com/office/officeart/2005/8/layout/process2"/>
    <dgm:cxn modelId="{FB7A4FB2-C1F7-49FC-B32B-02B3E35BB49F}" type="presOf" srcId="{08073D6D-EC5D-4FC4-B4A0-CE68090F18C8}" destId="{11B23509-6F07-4276-A4CF-C2B75391608B}" srcOrd="0" destOrd="0" presId="urn:microsoft.com/office/officeart/2005/8/layout/process2"/>
    <dgm:cxn modelId="{CE3C1179-15E5-4658-918F-954484084671}" srcId="{1F867BB4-D310-4264-A0C8-0007BB953F70}" destId="{6A8E0790-F3CE-45DB-9F13-841C9225AA46}" srcOrd="3" destOrd="0" parTransId="{3B386A72-B797-4464-B4EC-E3D54B68C3BF}" sibTransId="{7085BF35-7486-484F-BBF3-8452EF250430}"/>
    <dgm:cxn modelId="{C3440B50-9A67-4C89-81EB-860DBCBAC720}" type="presOf" srcId="{1F867BB4-D310-4264-A0C8-0007BB953F70}" destId="{8033A293-6293-4E0D-9DA1-D7A14001C505}" srcOrd="0" destOrd="0" presId="urn:microsoft.com/office/officeart/2005/8/layout/process2"/>
    <dgm:cxn modelId="{DF74D45B-BB13-43CD-B6F6-9EF64DFA7F4B}" type="presOf" srcId="{7085BF35-7486-484F-BBF3-8452EF250430}" destId="{B0F9454A-97FE-4924-B272-3341BE60856B}" srcOrd="1" destOrd="0" presId="urn:microsoft.com/office/officeart/2005/8/layout/process2"/>
    <dgm:cxn modelId="{D3A07999-2F77-4F79-ABC9-AB787BC257EB}" srcId="{1F867BB4-D310-4264-A0C8-0007BB953F70}" destId="{08F08E24-D007-4AA1-885C-6C80AA82BAA1}" srcOrd="0" destOrd="0" parTransId="{65BA8B88-661B-4BE6-B892-F34923ECA376}" sibTransId="{38F21AEC-A8ED-41BE-BE0E-94A20BB16F4C}"/>
    <dgm:cxn modelId="{60DCBEFF-0DF5-4FF0-8AFA-75DFBCEC1B31}" type="presOf" srcId="{1B80ACEE-C8BB-448F-A6E2-AFA6557E741D}" destId="{6B36E831-31AA-4C1F-895F-F3A7EA8FED71}" srcOrd="0" destOrd="0" presId="urn:microsoft.com/office/officeart/2005/8/layout/process2"/>
    <dgm:cxn modelId="{D0A73796-F07B-4599-BBCF-A5B1CC5A2C24}" srcId="{1F867BB4-D310-4264-A0C8-0007BB953F70}" destId="{08073D6D-EC5D-4FC4-B4A0-CE68090F18C8}" srcOrd="1" destOrd="0" parTransId="{988AAF98-D9CA-4519-B98B-184FACB38D72}" sibTransId="{BE135C13-DA4E-4E03-A4A1-5175130D6C00}"/>
    <dgm:cxn modelId="{8339C2D1-C2ED-420D-BCB6-E92B6A17DF01}" type="presOf" srcId="{74FBAB36-1933-45A9-B4A8-F46B57BF8E15}" destId="{912EAE3C-4F01-4C09-A90F-F24FF46F58D2}" srcOrd="0" destOrd="0" presId="urn:microsoft.com/office/officeart/2005/8/layout/process2"/>
    <dgm:cxn modelId="{A80EF83A-5164-49BA-970D-0837710C0BF2}" type="presOf" srcId="{6A8E0790-F3CE-45DB-9F13-841C9225AA46}" destId="{55713DB4-E9D5-4365-BE8B-F37F665EEE4B}" srcOrd="0" destOrd="0" presId="urn:microsoft.com/office/officeart/2005/8/layout/process2"/>
    <dgm:cxn modelId="{D923D072-EF2F-4FAC-BF52-2924167BA9CB}" type="presOf" srcId="{BE135C13-DA4E-4E03-A4A1-5175130D6C00}" destId="{A61CABFA-C8BB-4669-8073-1492A01F7903}" srcOrd="1" destOrd="0" presId="urn:microsoft.com/office/officeart/2005/8/layout/process2"/>
    <dgm:cxn modelId="{9DDA027E-B6B8-42D8-A2AE-72F6CBD2982C}" type="presOf" srcId="{BE135C13-DA4E-4E03-A4A1-5175130D6C00}" destId="{DA7BACEF-A539-4716-8557-3D0F1238C61C}" srcOrd="0" destOrd="0" presId="urn:microsoft.com/office/officeart/2005/8/layout/process2"/>
    <dgm:cxn modelId="{54A953F4-FEAA-47DB-A721-7A2BDD440AE8}" type="presOf" srcId="{38F21AEC-A8ED-41BE-BE0E-94A20BB16F4C}" destId="{1F2F9973-5E1B-446D-9653-54D942274961}" srcOrd="0" destOrd="0" presId="urn:microsoft.com/office/officeart/2005/8/layout/process2"/>
    <dgm:cxn modelId="{D1015CD6-38FE-4254-A58B-1ACA368727AC}" type="presOf" srcId="{7085BF35-7486-484F-BBF3-8452EF250430}" destId="{6E4FCD94-BB8E-4B4B-961A-FFC80A2964A2}" srcOrd="0" destOrd="0" presId="urn:microsoft.com/office/officeart/2005/8/layout/process2"/>
    <dgm:cxn modelId="{209EEDB5-20C2-4E41-8138-96D494AA99F1}" type="presOf" srcId="{38F21AEC-A8ED-41BE-BE0E-94A20BB16F4C}" destId="{F9DCD2D6-B190-4B9F-A745-6DEFE8F7E60C}" srcOrd="1" destOrd="0" presId="urn:microsoft.com/office/officeart/2005/8/layout/process2"/>
    <dgm:cxn modelId="{E828711B-4A40-4DBA-B4E7-46B25C5867EB}" type="presOf" srcId="{D7353048-9B85-4825-8064-E34BB7762E70}" destId="{E2CAF2CF-7A91-4CE4-9CE2-A2E57820F6DF}" srcOrd="1" destOrd="0" presId="urn:microsoft.com/office/officeart/2005/8/layout/process2"/>
    <dgm:cxn modelId="{4449D0EC-83B6-4AA1-91EB-5C20EAD1C343}" srcId="{1F867BB4-D310-4264-A0C8-0007BB953F70}" destId="{1B80ACEE-C8BB-448F-A6E2-AFA6557E741D}" srcOrd="4" destOrd="0" parTransId="{6AEA2CC7-D49F-444B-BA71-DF280570A9D9}" sibTransId="{A91F1C83-413A-4DF8-9E42-4AC8FA95A03A}"/>
    <dgm:cxn modelId="{1869BCBE-D1A3-4216-9DF7-C4D2FC0E23C5}" srcId="{1F867BB4-D310-4264-A0C8-0007BB953F70}" destId="{74FBAB36-1933-45A9-B4A8-F46B57BF8E15}" srcOrd="2" destOrd="0" parTransId="{6C5B2822-0D5A-4510-9404-BB46DDAEFD5B}" sibTransId="{D7353048-9B85-4825-8064-E34BB7762E70}"/>
    <dgm:cxn modelId="{AF0FE145-DFB4-4518-A2A8-A573D971909A}" type="presOf" srcId="{D7353048-9B85-4825-8064-E34BB7762E70}" destId="{0684CF30-6705-4B2D-AB9E-3426BDE435A1}" srcOrd="0" destOrd="0" presId="urn:microsoft.com/office/officeart/2005/8/layout/process2"/>
    <dgm:cxn modelId="{6050EABD-C300-446D-A7BF-3AE7D428ACE4}" type="presParOf" srcId="{8033A293-6293-4E0D-9DA1-D7A14001C505}" destId="{FB6C0BA4-BC5C-4F50-BAC3-34CB5988A13C}" srcOrd="0" destOrd="0" presId="urn:microsoft.com/office/officeart/2005/8/layout/process2"/>
    <dgm:cxn modelId="{052B5EC4-602F-4E0C-BB4F-64FD6BB5D12A}" type="presParOf" srcId="{8033A293-6293-4E0D-9DA1-D7A14001C505}" destId="{1F2F9973-5E1B-446D-9653-54D942274961}" srcOrd="1" destOrd="0" presId="urn:microsoft.com/office/officeart/2005/8/layout/process2"/>
    <dgm:cxn modelId="{19A4B028-AD93-4D35-971D-DB1DCC605E65}" type="presParOf" srcId="{1F2F9973-5E1B-446D-9653-54D942274961}" destId="{F9DCD2D6-B190-4B9F-A745-6DEFE8F7E60C}" srcOrd="0" destOrd="0" presId="urn:microsoft.com/office/officeart/2005/8/layout/process2"/>
    <dgm:cxn modelId="{41FEB6AA-165C-4BAD-9B19-D19B9A637EE8}" type="presParOf" srcId="{8033A293-6293-4E0D-9DA1-D7A14001C505}" destId="{11B23509-6F07-4276-A4CF-C2B75391608B}" srcOrd="2" destOrd="0" presId="urn:microsoft.com/office/officeart/2005/8/layout/process2"/>
    <dgm:cxn modelId="{0A49834F-3424-4262-85DA-19D52D533807}" type="presParOf" srcId="{8033A293-6293-4E0D-9DA1-D7A14001C505}" destId="{DA7BACEF-A539-4716-8557-3D0F1238C61C}" srcOrd="3" destOrd="0" presId="urn:microsoft.com/office/officeart/2005/8/layout/process2"/>
    <dgm:cxn modelId="{632EC62D-6D84-4E68-AE87-9D4AC1D4D96C}" type="presParOf" srcId="{DA7BACEF-A539-4716-8557-3D0F1238C61C}" destId="{A61CABFA-C8BB-4669-8073-1492A01F7903}" srcOrd="0" destOrd="0" presId="urn:microsoft.com/office/officeart/2005/8/layout/process2"/>
    <dgm:cxn modelId="{AF5324F0-1802-4F8E-9693-5B8744702B22}" type="presParOf" srcId="{8033A293-6293-4E0D-9DA1-D7A14001C505}" destId="{912EAE3C-4F01-4C09-A90F-F24FF46F58D2}" srcOrd="4" destOrd="0" presId="urn:microsoft.com/office/officeart/2005/8/layout/process2"/>
    <dgm:cxn modelId="{74609B60-6AAF-49FE-8E51-E4E4C87A1F52}" type="presParOf" srcId="{8033A293-6293-4E0D-9DA1-D7A14001C505}" destId="{0684CF30-6705-4B2D-AB9E-3426BDE435A1}" srcOrd="5" destOrd="0" presId="urn:microsoft.com/office/officeart/2005/8/layout/process2"/>
    <dgm:cxn modelId="{1725EF5E-86F2-4E78-8165-C2CC4AB14EA1}" type="presParOf" srcId="{0684CF30-6705-4B2D-AB9E-3426BDE435A1}" destId="{E2CAF2CF-7A91-4CE4-9CE2-A2E57820F6DF}" srcOrd="0" destOrd="0" presId="urn:microsoft.com/office/officeart/2005/8/layout/process2"/>
    <dgm:cxn modelId="{A70DEFE1-987D-4021-9932-909FD28DC0D0}" type="presParOf" srcId="{8033A293-6293-4E0D-9DA1-D7A14001C505}" destId="{55713DB4-E9D5-4365-BE8B-F37F665EEE4B}" srcOrd="6" destOrd="0" presId="urn:microsoft.com/office/officeart/2005/8/layout/process2"/>
    <dgm:cxn modelId="{7ED4CC8D-2F74-4D4E-BA2B-46C5649B817B}" type="presParOf" srcId="{8033A293-6293-4E0D-9DA1-D7A14001C505}" destId="{6E4FCD94-BB8E-4B4B-961A-FFC80A2964A2}" srcOrd="7" destOrd="0" presId="urn:microsoft.com/office/officeart/2005/8/layout/process2"/>
    <dgm:cxn modelId="{9AC1511B-82A4-4C46-8162-CCB325F535E6}" type="presParOf" srcId="{6E4FCD94-BB8E-4B4B-961A-FFC80A2964A2}" destId="{B0F9454A-97FE-4924-B272-3341BE60856B}" srcOrd="0" destOrd="0" presId="urn:microsoft.com/office/officeart/2005/8/layout/process2"/>
    <dgm:cxn modelId="{6F237273-23FF-4F22-8190-853A230B6DEB}" type="presParOf" srcId="{8033A293-6293-4E0D-9DA1-D7A14001C505}" destId="{6B36E831-31AA-4C1F-895F-F3A7EA8FED71}" srcOrd="8" destOrd="0" presId="urn:microsoft.com/office/officeart/2005/8/layout/process2"/>
  </dgm:cxnLst>
  <dgm:bg>
    <a:effectLst>
      <a:innerShdw blurRad="63500" dist="50800" dir="54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C0BA4-BC5C-4F50-BAC3-34CB5988A13C}">
      <dsp:nvSpPr>
        <dsp:cNvPr id="0" name=""/>
        <dsp:cNvSpPr/>
      </dsp:nvSpPr>
      <dsp:spPr>
        <a:xfrm>
          <a:off x="3416127" y="474"/>
          <a:ext cx="1397345" cy="5550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SM Program Mission</a:t>
          </a:r>
        </a:p>
      </dsp:txBody>
      <dsp:txXfrm>
        <a:off x="3432383" y="16730"/>
        <a:ext cx="1364833" cy="522523"/>
      </dsp:txXfrm>
    </dsp:sp>
    <dsp:sp modelId="{1F2F9973-5E1B-446D-9653-54D942274961}">
      <dsp:nvSpPr>
        <dsp:cNvPr id="0" name=""/>
        <dsp:cNvSpPr/>
      </dsp:nvSpPr>
      <dsp:spPr>
        <a:xfrm rot="5400000">
          <a:off x="4010730" y="569386"/>
          <a:ext cx="208138" cy="2497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 rot="-5400000">
        <a:off x="4039870" y="590200"/>
        <a:ext cx="149860" cy="145697"/>
      </dsp:txXfrm>
    </dsp:sp>
    <dsp:sp modelId="{11B23509-6F07-4276-A4CF-C2B75391608B}">
      <dsp:nvSpPr>
        <dsp:cNvPr id="0" name=""/>
        <dsp:cNvSpPr/>
      </dsp:nvSpPr>
      <dsp:spPr>
        <a:xfrm>
          <a:off x="3416127" y="833028"/>
          <a:ext cx="1397345" cy="5550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Broad-Based Goals</a:t>
          </a:r>
        </a:p>
      </dsp:txBody>
      <dsp:txXfrm>
        <a:off x="3432383" y="849284"/>
        <a:ext cx="1364833" cy="522523"/>
      </dsp:txXfrm>
    </dsp:sp>
    <dsp:sp modelId="{DA7BACEF-A539-4716-8557-3D0F1238C61C}">
      <dsp:nvSpPr>
        <dsp:cNvPr id="0" name=""/>
        <dsp:cNvSpPr/>
      </dsp:nvSpPr>
      <dsp:spPr>
        <a:xfrm rot="5400000">
          <a:off x="4010730" y="1401939"/>
          <a:ext cx="208138" cy="2497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 rot="-5400000">
        <a:off x="4039870" y="1422753"/>
        <a:ext cx="149860" cy="145697"/>
      </dsp:txXfrm>
    </dsp:sp>
    <dsp:sp modelId="{912EAE3C-4F01-4C09-A90F-F24FF46F58D2}">
      <dsp:nvSpPr>
        <dsp:cNvPr id="0" name=""/>
        <dsp:cNvSpPr/>
      </dsp:nvSpPr>
      <dsp:spPr>
        <a:xfrm>
          <a:off x="3416127" y="1665581"/>
          <a:ext cx="1397345" cy="5550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Learning Outcomes (SLOs)</a:t>
          </a:r>
        </a:p>
      </dsp:txBody>
      <dsp:txXfrm>
        <a:off x="3432383" y="1681837"/>
        <a:ext cx="1364833" cy="522523"/>
      </dsp:txXfrm>
    </dsp:sp>
    <dsp:sp modelId="{0684CF30-6705-4B2D-AB9E-3426BDE435A1}">
      <dsp:nvSpPr>
        <dsp:cNvPr id="0" name=""/>
        <dsp:cNvSpPr/>
      </dsp:nvSpPr>
      <dsp:spPr>
        <a:xfrm rot="5400000">
          <a:off x="4010730" y="2234493"/>
          <a:ext cx="208138" cy="2497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 rot="-5400000">
        <a:off x="4039870" y="2255307"/>
        <a:ext cx="149860" cy="145697"/>
      </dsp:txXfrm>
    </dsp:sp>
    <dsp:sp modelId="{55713DB4-E9D5-4365-BE8B-F37F665EEE4B}">
      <dsp:nvSpPr>
        <dsp:cNvPr id="0" name=""/>
        <dsp:cNvSpPr/>
      </dsp:nvSpPr>
      <dsp:spPr>
        <a:xfrm>
          <a:off x="3416127" y="2498135"/>
          <a:ext cx="1397345" cy="5550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Assessments</a:t>
          </a:r>
        </a:p>
      </dsp:txBody>
      <dsp:txXfrm>
        <a:off x="3432383" y="2514391"/>
        <a:ext cx="1364833" cy="522523"/>
      </dsp:txXfrm>
    </dsp:sp>
    <dsp:sp modelId="{6E4FCD94-BB8E-4B4B-961A-FFC80A2964A2}">
      <dsp:nvSpPr>
        <dsp:cNvPr id="0" name=""/>
        <dsp:cNvSpPr/>
      </dsp:nvSpPr>
      <dsp:spPr>
        <a:xfrm rot="5400000">
          <a:off x="4010730" y="3067046"/>
          <a:ext cx="208138" cy="2497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 rot="-5400000">
        <a:off x="4039870" y="3087860"/>
        <a:ext cx="149860" cy="145697"/>
      </dsp:txXfrm>
    </dsp:sp>
    <dsp:sp modelId="{6B36E831-31AA-4C1F-895F-F3A7EA8FED71}">
      <dsp:nvSpPr>
        <dsp:cNvPr id="0" name=""/>
        <dsp:cNvSpPr/>
      </dsp:nvSpPr>
      <dsp:spPr>
        <a:xfrm>
          <a:off x="3416127" y="3330688"/>
          <a:ext cx="1397345" cy="5550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Data</a:t>
          </a:r>
        </a:p>
      </dsp:txBody>
      <dsp:txXfrm>
        <a:off x="3432383" y="3346944"/>
        <a:ext cx="1364833" cy="522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C0BA4-BC5C-4F50-BAC3-34CB5988A13C}">
      <dsp:nvSpPr>
        <dsp:cNvPr id="0" name=""/>
        <dsp:cNvSpPr/>
      </dsp:nvSpPr>
      <dsp:spPr>
        <a:xfrm>
          <a:off x="3416127" y="474"/>
          <a:ext cx="1397345" cy="5550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SM Program Mission</a:t>
          </a:r>
        </a:p>
      </dsp:txBody>
      <dsp:txXfrm>
        <a:off x="3432383" y="16730"/>
        <a:ext cx="1364833" cy="522523"/>
      </dsp:txXfrm>
    </dsp:sp>
    <dsp:sp modelId="{1F2F9973-5E1B-446D-9653-54D942274961}">
      <dsp:nvSpPr>
        <dsp:cNvPr id="0" name=""/>
        <dsp:cNvSpPr/>
      </dsp:nvSpPr>
      <dsp:spPr>
        <a:xfrm rot="5400000">
          <a:off x="4010730" y="569386"/>
          <a:ext cx="208138" cy="2497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 rot="-5400000">
        <a:off x="4039870" y="590200"/>
        <a:ext cx="149860" cy="145697"/>
      </dsp:txXfrm>
    </dsp:sp>
    <dsp:sp modelId="{11B23509-6F07-4276-A4CF-C2B75391608B}">
      <dsp:nvSpPr>
        <dsp:cNvPr id="0" name=""/>
        <dsp:cNvSpPr/>
      </dsp:nvSpPr>
      <dsp:spPr>
        <a:xfrm>
          <a:off x="3416127" y="833028"/>
          <a:ext cx="1397345" cy="5550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Broad-Based Goals</a:t>
          </a:r>
        </a:p>
      </dsp:txBody>
      <dsp:txXfrm>
        <a:off x="3432383" y="849284"/>
        <a:ext cx="1364833" cy="522523"/>
      </dsp:txXfrm>
    </dsp:sp>
    <dsp:sp modelId="{DA7BACEF-A539-4716-8557-3D0F1238C61C}">
      <dsp:nvSpPr>
        <dsp:cNvPr id="0" name=""/>
        <dsp:cNvSpPr/>
      </dsp:nvSpPr>
      <dsp:spPr>
        <a:xfrm rot="5400000">
          <a:off x="4010730" y="1401939"/>
          <a:ext cx="208138" cy="2497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 rot="-5400000">
        <a:off x="4039870" y="1422753"/>
        <a:ext cx="149860" cy="145697"/>
      </dsp:txXfrm>
    </dsp:sp>
    <dsp:sp modelId="{912EAE3C-4F01-4C09-A90F-F24FF46F58D2}">
      <dsp:nvSpPr>
        <dsp:cNvPr id="0" name=""/>
        <dsp:cNvSpPr/>
      </dsp:nvSpPr>
      <dsp:spPr>
        <a:xfrm>
          <a:off x="3416127" y="1665581"/>
          <a:ext cx="1397345" cy="5550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Learning Outcomes (SLOs)</a:t>
          </a:r>
        </a:p>
      </dsp:txBody>
      <dsp:txXfrm>
        <a:off x="3432383" y="1681837"/>
        <a:ext cx="1364833" cy="522523"/>
      </dsp:txXfrm>
    </dsp:sp>
    <dsp:sp modelId="{0684CF30-6705-4B2D-AB9E-3426BDE435A1}">
      <dsp:nvSpPr>
        <dsp:cNvPr id="0" name=""/>
        <dsp:cNvSpPr/>
      </dsp:nvSpPr>
      <dsp:spPr>
        <a:xfrm rot="5400000">
          <a:off x="4010730" y="2234493"/>
          <a:ext cx="208138" cy="2497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 rot="-5400000">
        <a:off x="4039870" y="2255307"/>
        <a:ext cx="149860" cy="145697"/>
      </dsp:txXfrm>
    </dsp:sp>
    <dsp:sp modelId="{55713DB4-E9D5-4365-BE8B-F37F665EEE4B}">
      <dsp:nvSpPr>
        <dsp:cNvPr id="0" name=""/>
        <dsp:cNvSpPr/>
      </dsp:nvSpPr>
      <dsp:spPr>
        <a:xfrm>
          <a:off x="3416127" y="2498135"/>
          <a:ext cx="1397345" cy="5550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Assessments</a:t>
          </a:r>
        </a:p>
      </dsp:txBody>
      <dsp:txXfrm>
        <a:off x="3432383" y="2514391"/>
        <a:ext cx="1364833" cy="522523"/>
      </dsp:txXfrm>
    </dsp:sp>
    <dsp:sp modelId="{6E4FCD94-BB8E-4B4B-961A-FFC80A2964A2}">
      <dsp:nvSpPr>
        <dsp:cNvPr id="0" name=""/>
        <dsp:cNvSpPr/>
      </dsp:nvSpPr>
      <dsp:spPr>
        <a:xfrm rot="5400000">
          <a:off x="4010730" y="3067046"/>
          <a:ext cx="208138" cy="2497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 rot="-5400000">
        <a:off x="4039870" y="3087860"/>
        <a:ext cx="149860" cy="145697"/>
      </dsp:txXfrm>
    </dsp:sp>
    <dsp:sp modelId="{6B36E831-31AA-4C1F-895F-F3A7EA8FED71}">
      <dsp:nvSpPr>
        <dsp:cNvPr id="0" name=""/>
        <dsp:cNvSpPr/>
      </dsp:nvSpPr>
      <dsp:spPr>
        <a:xfrm>
          <a:off x="3416127" y="3330688"/>
          <a:ext cx="1397345" cy="5550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Data</a:t>
          </a:r>
        </a:p>
      </dsp:txBody>
      <dsp:txXfrm>
        <a:off x="3432383" y="3346944"/>
        <a:ext cx="1364833" cy="522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CB1-B05F-491E-BB32-B156E7E6B282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FAE8-D592-49E0-8B11-830ECBFF9D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5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CB1-B05F-491E-BB32-B156E7E6B282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FAE8-D592-49E0-8B11-830ECBFF9D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2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CB1-B05F-491E-BB32-B156E7E6B282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FAE8-D592-49E0-8B11-830ECBFF9D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1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CB1-B05F-491E-BB32-B156E7E6B282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FAE8-D592-49E0-8B11-830ECBFF9D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9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CB1-B05F-491E-BB32-B156E7E6B282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FAE8-D592-49E0-8B11-830ECBFF9D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8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CB1-B05F-491E-BB32-B156E7E6B282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FAE8-D592-49E0-8B11-830ECBFF9D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2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CB1-B05F-491E-BB32-B156E7E6B282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FAE8-D592-49E0-8B11-830ECBFF9D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1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CB1-B05F-491E-BB32-B156E7E6B282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FAE8-D592-49E0-8B11-830ECBFF9D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8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CB1-B05F-491E-BB32-B156E7E6B282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FAE8-D592-49E0-8B11-830ECBFF9D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5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CB1-B05F-491E-BB32-B156E7E6B282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FAE8-D592-49E0-8B11-830ECBFF9D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CB1-B05F-491E-BB32-B156E7E6B282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FAE8-D592-49E0-8B11-830ECBFF9D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0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8CB1-B05F-491E-BB32-B156E7E6B282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8FAE8-D592-49E0-8B11-830ECBFF9D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91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09601"/>
            <a:ext cx="8077200" cy="251459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entury Schoolbook" panose="02040604050505020304" pitchFamily="18" charset="0"/>
              </a:rPr>
              <a:t>Outcomes Assessment: </a:t>
            </a:r>
            <a:br>
              <a:rPr lang="en-US" sz="2800" b="1" dirty="0">
                <a:latin typeface="Century Schoolbook" panose="02040604050505020304" pitchFamily="18" charset="0"/>
              </a:rPr>
            </a:br>
            <a:r>
              <a:rPr lang="en-US" sz="2800" b="1" dirty="0">
                <a:latin typeface="Century Schoolbook" panose="02040604050505020304" pitchFamily="18" charset="0"/>
              </a:rPr>
              <a:t>Developing a Solid Plan</a:t>
            </a:r>
            <a:br>
              <a:rPr lang="en-US" sz="2800" b="1" dirty="0">
                <a:latin typeface="Century Schoolbook" panose="02040604050505020304" pitchFamily="18" charset="0"/>
              </a:rPr>
            </a:br>
            <a:r>
              <a:rPr lang="en-US" sz="2800" b="1" dirty="0">
                <a:latin typeface="Century Schoolbook" panose="02040604050505020304" pitchFamily="18" charset="0"/>
              </a:rPr>
              <a:t/>
            </a:r>
            <a:br>
              <a:rPr lang="en-US" sz="2800" b="1" dirty="0">
                <a:latin typeface="Century Schoolbook" panose="02040604050505020304" pitchFamily="18" charset="0"/>
              </a:rPr>
            </a:br>
            <a:r>
              <a:rPr lang="en-US" sz="2000" b="1" dirty="0">
                <a:latin typeface="Century Schoolbook" panose="02040604050505020304" pitchFamily="18" charset="0"/>
              </a:rPr>
              <a:t>A Short Presentation for the Commission on Sport </a:t>
            </a:r>
            <a:br>
              <a:rPr lang="en-US" sz="2000" b="1" dirty="0">
                <a:latin typeface="Century Schoolbook" panose="02040604050505020304" pitchFamily="18" charset="0"/>
              </a:rPr>
            </a:br>
            <a:r>
              <a:rPr lang="en-US" sz="2000" b="1" dirty="0">
                <a:latin typeface="Century Schoolbook" panose="02040604050505020304" pitchFamily="18" charset="0"/>
              </a:rPr>
              <a:t>Management Accreditation’s Conference</a:t>
            </a:r>
            <a:r>
              <a:rPr lang="en-US" sz="2800" b="1" dirty="0">
                <a:latin typeface="Century Schoolbook" panose="02040604050505020304" pitchFamily="18" charset="0"/>
              </a:rPr>
              <a:t/>
            </a:r>
            <a:br>
              <a:rPr lang="en-US" sz="2800" b="1" dirty="0">
                <a:latin typeface="Century Schoolbook" panose="02040604050505020304" pitchFamily="18" charset="0"/>
              </a:rPr>
            </a:br>
            <a:r>
              <a:rPr lang="en-US" sz="2000" b="1" dirty="0">
                <a:latin typeface="Century Schoolbook" panose="02040604050505020304" pitchFamily="18" charset="0"/>
              </a:rPr>
              <a:t>February 2, 2017</a:t>
            </a:r>
            <a:endParaRPr lang="en-US" sz="2800" b="1" dirty="0">
              <a:latin typeface="Century Schoolbook" panose="02040604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581400"/>
            <a:ext cx="8153400" cy="18288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2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Curt Laird, Columbus State </a:t>
            </a: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Community College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95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entury Schoolbook" panose="02040604050505020304" pitchFamily="18" charset="0"/>
              </a:rPr>
              <a:t>Assessments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r>
              <a:rPr lang="en-US" sz="2800" b="1" dirty="0">
                <a:latin typeface="Century Schoolbook" panose="02040604050505020304" pitchFamily="18" charset="0"/>
              </a:rPr>
              <a:t>The actual assignments, reviews, evaluations, etc. used to measure performance</a:t>
            </a:r>
          </a:p>
          <a:p>
            <a:r>
              <a:rPr lang="en-US" sz="2800" b="1" dirty="0">
                <a:latin typeface="Century Schoolbook" panose="02040604050505020304" pitchFamily="18" charset="0"/>
              </a:rPr>
              <a:t>Can take on a variety of forms</a:t>
            </a:r>
          </a:p>
          <a:p>
            <a:r>
              <a:rPr lang="en-US" sz="2800" b="1" dirty="0">
                <a:latin typeface="Century Schoolbook" panose="02040604050505020304" pitchFamily="18" charset="0"/>
              </a:rPr>
              <a:t>An appropriate tool must be designed for the assessment </a:t>
            </a:r>
          </a:p>
          <a:p>
            <a:pPr lvl="1"/>
            <a:r>
              <a:rPr lang="en-US" sz="2400" b="1" dirty="0">
                <a:latin typeface="Century Schoolbook" panose="02040604050505020304" pitchFamily="18" charset="0"/>
              </a:rPr>
              <a:t>Examples: rubrics, evaluation forms, examinations </a:t>
            </a:r>
          </a:p>
          <a:p>
            <a:endParaRPr lang="en-US" sz="2800" b="1" dirty="0">
              <a:latin typeface="Century Schoolbook" panose="02040604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81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Century Schoolbook" panose="02040604050505020304" pitchFamily="18" charset="0"/>
              </a:rPr>
              <a:t>Common Mistakes in </a:t>
            </a:r>
            <a:br>
              <a:rPr lang="en-US" sz="3600" b="1" dirty="0">
                <a:latin typeface="Century Schoolbook" panose="02040604050505020304" pitchFamily="18" charset="0"/>
              </a:rPr>
            </a:br>
            <a:r>
              <a:rPr lang="en-US" sz="3600" b="1" dirty="0">
                <a:latin typeface="Century Schoolbook" panose="02040604050505020304" pitchFamily="18" charset="0"/>
              </a:rPr>
              <a:t>Using Assessments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r>
              <a:rPr lang="en-US" sz="2800" b="1" dirty="0">
                <a:latin typeface="Century Schoolbook" panose="02040604050505020304" pitchFamily="18" charset="0"/>
              </a:rPr>
              <a:t>Using existing assignments that do NOT measure the SLO</a:t>
            </a:r>
          </a:p>
          <a:p>
            <a:r>
              <a:rPr lang="en-US" sz="2800" b="1" dirty="0">
                <a:latin typeface="Century Schoolbook" panose="02040604050505020304" pitchFamily="18" charset="0"/>
              </a:rPr>
              <a:t>Using a single assessment to measure multiple SLOs</a:t>
            </a:r>
          </a:p>
          <a:p>
            <a:r>
              <a:rPr lang="en-US" sz="2800" b="1" dirty="0">
                <a:latin typeface="Century Schoolbook" panose="02040604050505020304" pitchFamily="18" charset="0"/>
              </a:rPr>
              <a:t>Poorly designed assessment tools</a:t>
            </a:r>
          </a:p>
          <a:p>
            <a:r>
              <a:rPr lang="en-US" sz="2800" b="1" dirty="0">
                <a:latin typeface="Century Schoolbook" panose="02040604050505020304" pitchFamily="18" charset="0"/>
              </a:rPr>
              <a:t>Using only summative assessments</a:t>
            </a:r>
          </a:p>
          <a:p>
            <a:pPr lvl="1"/>
            <a:endParaRPr lang="en-US" sz="2400" b="1" dirty="0">
              <a:latin typeface="Century Schoolbook" panose="02040604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16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Century Schoolbook" panose="02040604050505020304" pitchFamily="18" charset="0"/>
              </a:rPr>
              <a:t>What About the Data?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r>
              <a:rPr lang="en-US" sz="2800" b="1" dirty="0">
                <a:latin typeface="Century Schoolbook" panose="02040604050505020304" pitchFamily="18" charset="0"/>
              </a:rPr>
              <a:t>The data collected should be used to drive decisions</a:t>
            </a:r>
          </a:p>
          <a:p>
            <a:endParaRPr lang="en-US" b="1" dirty="0">
              <a:latin typeface="Century Schoolbook" panose="02040604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71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417638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entury Schoolbook" panose="02040604050505020304" pitchFamily="18" charset="0"/>
              </a:rPr>
              <a:t>The COSMA </a:t>
            </a:r>
            <a:br>
              <a:rPr lang="en-US" sz="4000" b="1" dirty="0">
                <a:latin typeface="Century Schoolbook" panose="02040604050505020304" pitchFamily="18" charset="0"/>
              </a:rPr>
            </a:br>
            <a:r>
              <a:rPr lang="en-US" sz="4000" b="1" dirty="0">
                <a:latin typeface="Century Schoolbook" panose="02040604050505020304" pitchFamily="18" charset="0"/>
              </a:rPr>
              <a:t>Assessment Process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1"/>
          <a:ext cx="8229600" cy="388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 Arrow 5"/>
          <p:cNvSpPr/>
          <p:nvPr/>
        </p:nvSpPr>
        <p:spPr>
          <a:xfrm>
            <a:off x="5486400" y="1676400"/>
            <a:ext cx="419100" cy="36195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486400" y="2514600"/>
            <a:ext cx="419100" cy="36195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486400" y="3363238"/>
            <a:ext cx="419100" cy="36195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5486400" y="4191000"/>
            <a:ext cx="419100" cy="36195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996970" y="1676400"/>
            <a:ext cx="585153" cy="287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ot="0" vert="vert" wrap="square" lIns="91440" tIns="45720" rIns="91440" bIns="45720" anchor="t" anchorCtr="0">
            <a:noAutofit/>
          </a:bodyPr>
          <a:lstStyle/>
          <a:p>
            <a:pPr algn="ctr">
              <a:defRPr/>
            </a:pPr>
            <a:r>
              <a:rPr lang="en-US" sz="1400" b="1" kern="0" dirty="0">
                <a:solidFill>
                  <a:prstClr val="black"/>
                </a:solidFill>
              </a:rPr>
              <a:t>Informs Decisions</a:t>
            </a:r>
          </a:p>
        </p:txBody>
      </p:sp>
      <p:sp>
        <p:nvSpPr>
          <p:cNvPr id="12" name="Bent-Up Arrow 11"/>
          <p:cNvSpPr/>
          <p:nvPr/>
        </p:nvSpPr>
        <p:spPr>
          <a:xfrm>
            <a:off x="5525762" y="4724400"/>
            <a:ext cx="850265" cy="731520"/>
          </a:xfrm>
          <a:prstGeom prst="bentUpArrow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36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Century Schoolbook" panose="02040604050505020304" pitchFamily="18" charset="0"/>
              </a:rPr>
              <a:t>Common Mistakes Concerning </a:t>
            </a:r>
            <a:br>
              <a:rPr lang="en-US" sz="3600" b="1" dirty="0">
                <a:latin typeface="Century Schoolbook" panose="02040604050505020304" pitchFamily="18" charset="0"/>
              </a:rPr>
            </a:br>
            <a:r>
              <a:rPr lang="en-US" sz="3600" b="1" dirty="0">
                <a:latin typeface="Century Schoolbook" panose="02040604050505020304" pitchFamily="18" charset="0"/>
              </a:rPr>
              <a:t>Data-CLOSE THE LOOP!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r>
              <a:rPr lang="en-US" sz="2800" b="1" dirty="0">
                <a:latin typeface="Century Schoolbook" panose="02040604050505020304" pitchFamily="18" charset="0"/>
              </a:rPr>
              <a:t>Failing to articulate how the data will be used</a:t>
            </a:r>
          </a:p>
          <a:p>
            <a:r>
              <a:rPr lang="en-US" sz="2800" b="1" dirty="0">
                <a:latin typeface="Century Schoolbook" panose="02040604050505020304" pitchFamily="18" charset="0"/>
              </a:rPr>
              <a:t>Not reporting from the previous year’s modifications </a:t>
            </a:r>
          </a:p>
          <a:p>
            <a:pPr lvl="1"/>
            <a:r>
              <a:rPr lang="en-US" sz="2400" b="1" dirty="0">
                <a:latin typeface="Century Schoolbook" panose="02040604050505020304" pitchFamily="18" charset="0"/>
              </a:rPr>
              <a:t>i.e. “</a:t>
            </a:r>
            <a:r>
              <a:rPr lang="en-US" sz="2400" b="1" i="1" dirty="0">
                <a:latin typeface="Century Schoolbook" panose="02040604050505020304" pitchFamily="18" charset="0"/>
              </a:rPr>
              <a:t>What happened as a result of your changes</a:t>
            </a:r>
            <a:r>
              <a:rPr lang="en-US" sz="2400" b="1" dirty="0">
                <a:latin typeface="Century Schoolbook" panose="02040604050505020304" pitchFamily="18" charset="0"/>
              </a:rPr>
              <a:t>?” </a:t>
            </a:r>
          </a:p>
          <a:p>
            <a:r>
              <a:rPr lang="en-US" sz="2800" b="1" dirty="0">
                <a:latin typeface="Century Schoolbook" panose="02040604050505020304" pitchFamily="18" charset="0"/>
              </a:rPr>
              <a:t>Making changes that are not connected to the findings</a:t>
            </a:r>
          </a:p>
          <a:p>
            <a:endParaRPr lang="en-US" b="1" dirty="0">
              <a:latin typeface="Century Schoolbook" panose="02040604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92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417638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entury Schoolbook" panose="02040604050505020304" pitchFamily="18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543800" cy="426720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entury Schoolbook" panose="02040604050505020304" pitchFamily="18" charset="0"/>
              </a:rPr>
              <a:t>Spend time developing the OA plan</a:t>
            </a:r>
          </a:p>
          <a:p>
            <a:r>
              <a:rPr lang="en-US" sz="2800" b="1" dirty="0">
                <a:latin typeface="Century Schoolbook" panose="02040604050505020304" pitchFamily="18" charset="0"/>
              </a:rPr>
              <a:t>Align and link each step in your OA plan to the previous step</a:t>
            </a:r>
          </a:p>
          <a:p>
            <a:r>
              <a:rPr lang="en-US" sz="2800" b="1" dirty="0">
                <a:latin typeface="Century Schoolbook" panose="02040604050505020304" pitchFamily="18" charset="0"/>
              </a:rPr>
              <a:t>Beware of the common mistakes identified </a:t>
            </a:r>
          </a:p>
          <a:p>
            <a:endParaRPr lang="en-US" sz="2800" b="1" dirty="0">
              <a:latin typeface="Century Schoolbook" panose="02040604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800" b="1" dirty="0">
              <a:latin typeface="Century Schoolbook" panose="02040604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8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137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417638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entury Schoolbook" panose="02040604050505020304" pitchFamily="18" charset="0"/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1"/>
            <a:ext cx="8077200" cy="3962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800" b="1" dirty="0">
              <a:latin typeface="Century Schoolbook" panose="02040604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800" b="1" dirty="0">
              <a:latin typeface="Century Schoolbook" panose="02040604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800" b="1" dirty="0">
              <a:latin typeface="Century Schoolbook" panose="020406040505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05000"/>
            <a:ext cx="3200400" cy="3102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86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9906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entury Schoolbook" panose="02040604050505020304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8077200" cy="4419601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Schoolbook" panose="02040604050505020304" pitchFamily="18" charset="0"/>
              </a:rPr>
              <a:t>This workshop will provide guidance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latin typeface="Century Schoolbook" panose="02040604050505020304" pitchFamily="18" charset="0"/>
              </a:rPr>
              <a:t>Creating/modifying an OA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latin typeface="Century Schoolbook" panose="02040604050505020304" pitchFamily="18" charset="0"/>
              </a:rPr>
              <a:t>Alignment in OA Plans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latin typeface="Century Schoolbook" panose="02040604050505020304" pitchFamily="18" charset="0"/>
              </a:rPr>
              <a:t>Common Mistakes with OA Plans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1" dirty="0">
              <a:latin typeface="Century Schoolbook" panose="020406040505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b="1" dirty="0">
              <a:latin typeface="Century Schoolbook" panose="020406040505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b="1" dirty="0">
              <a:latin typeface="Century Schoolbook" panose="02040604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800" b="1" dirty="0">
              <a:latin typeface="Century Schoolbook" panose="02040604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8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2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417638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entury Schoolbook" panose="02040604050505020304" pitchFamily="18" charset="0"/>
              </a:rPr>
              <a:t>The COSMA </a:t>
            </a:r>
            <a:br>
              <a:rPr lang="en-US" sz="4000" b="1" dirty="0">
                <a:latin typeface="Century Schoolbook" panose="02040604050505020304" pitchFamily="18" charset="0"/>
              </a:rPr>
            </a:br>
            <a:r>
              <a:rPr lang="en-US" sz="4000" b="1" dirty="0">
                <a:latin typeface="Century Schoolbook" panose="02040604050505020304" pitchFamily="18" charset="0"/>
              </a:rPr>
              <a:t>Assessment Process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1"/>
          <a:ext cx="8229600" cy="388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 Arrow 5"/>
          <p:cNvSpPr/>
          <p:nvPr/>
        </p:nvSpPr>
        <p:spPr>
          <a:xfrm>
            <a:off x="5486400" y="1676400"/>
            <a:ext cx="419100" cy="36195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486400" y="2514600"/>
            <a:ext cx="419100" cy="36195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486400" y="3363238"/>
            <a:ext cx="419100" cy="36195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5486400" y="4191000"/>
            <a:ext cx="419100" cy="36195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996970" y="1676400"/>
            <a:ext cx="585153" cy="287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ot="0" vert="vert" wrap="square" lIns="91440" tIns="45720" rIns="91440" bIns="45720" anchor="t" anchorCtr="0">
            <a:noAutofit/>
          </a:bodyPr>
          <a:lstStyle/>
          <a:p>
            <a:pPr algn="ctr">
              <a:defRPr/>
            </a:pPr>
            <a:r>
              <a:rPr lang="en-US" sz="1400" b="1" kern="0" dirty="0">
                <a:solidFill>
                  <a:prstClr val="black"/>
                </a:solidFill>
              </a:rPr>
              <a:t>Informs Decisions</a:t>
            </a:r>
          </a:p>
        </p:txBody>
      </p:sp>
      <p:sp>
        <p:nvSpPr>
          <p:cNvPr id="12" name="Bent-Up Arrow 11"/>
          <p:cNvSpPr/>
          <p:nvPr/>
        </p:nvSpPr>
        <p:spPr>
          <a:xfrm>
            <a:off x="5525762" y="4724400"/>
            <a:ext cx="850265" cy="731520"/>
          </a:xfrm>
          <a:prstGeom prst="bentUpArrow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4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2192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entury Schoolbook" panose="02040604050505020304" pitchFamily="18" charset="0"/>
              </a:rPr>
              <a:t>It All Starts with a Mission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8077200" cy="434340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entury Schoolbook" panose="02040604050505020304" pitchFamily="18" charset="0"/>
              </a:rPr>
              <a:t>Mission statements are the foundation of an OA Plan </a:t>
            </a:r>
          </a:p>
          <a:p>
            <a:pPr lvl="1"/>
            <a:r>
              <a:rPr lang="en-US" sz="2400" b="1" dirty="0">
                <a:latin typeface="Century Schoolbook" panose="02040604050505020304" pitchFamily="18" charset="0"/>
              </a:rPr>
              <a:t>The OA Plan is built on the mission </a:t>
            </a:r>
          </a:p>
          <a:p>
            <a:endParaRPr lang="en-US" sz="2800" b="1" dirty="0">
              <a:latin typeface="Century Schoolbook" panose="02040604050505020304" pitchFamily="18" charset="0"/>
            </a:endParaRPr>
          </a:p>
          <a:p>
            <a:r>
              <a:rPr lang="en-US" sz="2800" b="1" dirty="0">
                <a:latin typeface="Century Schoolbook" panose="02040604050505020304" pitchFamily="18" charset="0"/>
              </a:rPr>
              <a:t>The mission statement should provide direction. </a:t>
            </a:r>
          </a:p>
        </p:txBody>
      </p:sp>
    </p:spTree>
    <p:extLst>
      <p:ext uri="{BB962C8B-B14F-4D97-AF65-F5344CB8AC3E}">
        <p14:creationId xmlns:p14="http://schemas.microsoft.com/office/powerpoint/2010/main" val="251434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Century Schoolbook" panose="02040604050505020304" pitchFamily="18" charset="0"/>
              </a:rPr>
              <a:t>Common Mistakes in </a:t>
            </a:r>
            <a:br>
              <a:rPr lang="en-US" b="1" dirty="0">
                <a:latin typeface="Century Schoolbook" panose="02040604050505020304" pitchFamily="18" charset="0"/>
              </a:rPr>
            </a:br>
            <a:r>
              <a:rPr lang="en-US" b="1" dirty="0">
                <a:latin typeface="Century Schoolbook" panose="02040604050505020304" pitchFamily="18" charset="0"/>
              </a:rPr>
              <a:t>Writing a Mission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entury Schoolbook" panose="02040604050505020304" pitchFamily="18" charset="0"/>
              </a:rPr>
              <a:t>Failing to align the mission with the Department, College, or University’s missions</a:t>
            </a:r>
          </a:p>
          <a:p>
            <a:r>
              <a:rPr lang="en-US" sz="2400" b="1" dirty="0">
                <a:latin typeface="Century Schoolbook" panose="02040604050505020304" pitchFamily="18" charset="0"/>
              </a:rPr>
              <a:t>Writing a mission that is overly wordy- “Get to the point!”</a:t>
            </a:r>
          </a:p>
          <a:p>
            <a:pPr lvl="1"/>
            <a:r>
              <a:rPr lang="en-US" sz="2000" b="1" dirty="0">
                <a:latin typeface="Century Schoolbook" panose="02040604050505020304" pitchFamily="18" charset="0"/>
              </a:rPr>
              <a:t>Good Example: </a:t>
            </a:r>
            <a:r>
              <a:rPr lang="en-US" sz="2000" b="1" i="1" dirty="0">
                <a:latin typeface="Century Schoolbook" panose="02040604050505020304" pitchFamily="18" charset="0"/>
              </a:rPr>
              <a:t>The Sport Management Program is dedicated to preparing leaders in the sport management industry. Graduates are committed to excellence in learning, leadership, and the effective communication of ideas.</a:t>
            </a:r>
          </a:p>
          <a:p>
            <a:pPr lvl="1"/>
            <a:endParaRPr lang="en-US" sz="2000" b="1" dirty="0">
              <a:latin typeface="Century Schoolbook" panose="02040604050505020304" pitchFamily="18" charset="0"/>
            </a:endParaRPr>
          </a:p>
          <a:p>
            <a:endParaRPr lang="en-US" sz="2400" b="1" dirty="0">
              <a:latin typeface="Century Schoolbook" panose="02040604050505020304" pitchFamily="18" charset="0"/>
            </a:endParaRPr>
          </a:p>
          <a:p>
            <a:endParaRPr lang="en-US" sz="2400" b="1" dirty="0">
              <a:latin typeface="Century Schoolbook" panose="02040604050505020304" pitchFamily="18" charset="0"/>
            </a:endParaRPr>
          </a:p>
          <a:p>
            <a:endParaRPr lang="en-US" sz="24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35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entury Schoolbook" panose="02040604050505020304" pitchFamily="18" charset="0"/>
              </a:rPr>
              <a:t>Broad Based Goals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entury Schoolbook" panose="02040604050505020304" pitchFamily="18" charset="0"/>
              </a:rPr>
              <a:t>Based upon the mission of the program</a:t>
            </a:r>
          </a:p>
          <a:p>
            <a:r>
              <a:rPr lang="en-US" sz="2400" b="1" dirty="0">
                <a:latin typeface="Century Schoolbook" panose="02040604050505020304" pitchFamily="18" charset="0"/>
              </a:rPr>
              <a:t>Broad statements that articulate the mission’s finer points </a:t>
            </a:r>
          </a:p>
          <a:p>
            <a:pPr lvl="1"/>
            <a:r>
              <a:rPr lang="en-US" sz="2000" b="1" dirty="0">
                <a:latin typeface="Century Schoolbook" panose="02040604050505020304" pitchFamily="18" charset="0"/>
              </a:rPr>
              <a:t>Example: “Sport management students will be leaders </a:t>
            </a:r>
            <a:r>
              <a:rPr lang="en-US" sz="2000" b="1">
                <a:latin typeface="Century Schoolbook" panose="02040604050505020304" pitchFamily="18" charset="0"/>
              </a:rPr>
              <a:t>in the sport </a:t>
            </a:r>
            <a:r>
              <a:rPr lang="en-US" sz="2000" b="1" dirty="0">
                <a:latin typeface="Century Schoolbook" panose="02040604050505020304" pitchFamily="18" charset="0"/>
              </a:rPr>
              <a:t>management profession.”</a:t>
            </a:r>
          </a:p>
        </p:txBody>
      </p:sp>
    </p:spTree>
    <p:extLst>
      <p:ext uri="{BB962C8B-B14F-4D97-AF65-F5344CB8AC3E}">
        <p14:creationId xmlns:p14="http://schemas.microsoft.com/office/powerpoint/2010/main" val="205927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Century Schoolbook" panose="02040604050505020304" pitchFamily="18" charset="0"/>
              </a:rPr>
              <a:t>Common Mistakes with </a:t>
            </a:r>
            <a:br>
              <a:rPr lang="en-US" b="1" dirty="0">
                <a:latin typeface="Century Schoolbook" panose="02040604050505020304" pitchFamily="18" charset="0"/>
              </a:rPr>
            </a:br>
            <a:r>
              <a:rPr lang="en-US" b="1" dirty="0">
                <a:latin typeface="Century Schoolbook" panose="02040604050505020304" pitchFamily="18" charset="0"/>
              </a:rPr>
              <a:t>Broad Based Goals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7696200" cy="39624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entury Schoolbook" panose="02040604050505020304" pitchFamily="18" charset="0"/>
              </a:rPr>
              <a:t>Being overly specific</a:t>
            </a:r>
          </a:p>
          <a:p>
            <a:pPr lvl="1"/>
            <a:r>
              <a:rPr lang="en-US" sz="2000" b="1" dirty="0">
                <a:latin typeface="Century Schoolbook" panose="02040604050505020304" pitchFamily="18" charset="0"/>
              </a:rPr>
              <a:t>Goals are broad statements, outcomes are specific</a:t>
            </a:r>
          </a:p>
          <a:p>
            <a:r>
              <a:rPr lang="en-US" sz="2400" b="1" dirty="0">
                <a:latin typeface="Century Schoolbook" panose="02040604050505020304" pitchFamily="18" charset="0"/>
              </a:rPr>
              <a:t>Using too many goals </a:t>
            </a:r>
          </a:p>
          <a:p>
            <a:r>
              <a:rPr lang="en-US" sz="2400" b="1" dirty="0">
                <a:latin typeface="Century Schoolbook" panose="02040604050505020304" pitchFamily="18" charset="0"/>
              </a:rPr>
              <a:t>Failing to align goals to the mission </a:t>
            </a:r>
          </a:p>
          <a:p>
            <a:endParaRPr lang="en-US" sz="2000" b="1" dirty="0">
              <a:latin typeface="Century Schoolbook" panose="02040604050505020304" pitchFamily="18" charset="0"/>
            </a:endParaRPr>
          </a:p>
          <a:p>
            <a:endParaRPr lang="en-US" sz="24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184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2192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entury Schoolbook" panose="02040604050505020304" pitchFamily="18" charset="0"/>
              </a:rPr>
              <a:t>Student Learning </a:t>
            </a:r>
            <a:br>
              <a:rPr lang="en-US" sz="4000" b="1" dirty="0">
                <a:latin typeface="Century Schoolbook" panose="02040604050505020304" pitchFamily="18" charset="0"/>
              </a:rPr>
            </a:br>
            <a:r>
              <a:rPr lang="en-US" sz="4000" b="1" dirty="0">
                <a:latin typeface="Century Schoolbook" panose="02040604050505020304" pitchFamily="18" charset="0"/>
              </a:rPr>
              <a:t>Outcomes (SLOs)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114801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latin typeface="Century Schoolbook" panose="02040604050505020304" pitchFamily="18" charset="0"/>
              </a:rPr>
              <a:t>Statements of what students should be able to demonstrate</a:t>
            </a:r>
          </a:p>
          <a:p>
            <a:r>
              <a:rPr lang="en-US" sz="2400" b="1" dirty="0">
                <a:latin typeface="Century Schoolbook" panose="02040604050505020304" pitchFamily="18" charset="0"/>
              </a:rPr>
              <a:t>Use action verbs</a:t>
            </a:r>
          </a:p>
          <a:p>
            <a:r>
              <a:rPr lang="en-US" sz="2400" b="1" dirty="0">
                <a:latin typeface="Century Schoolbook" panose="02040604050505020304" pitchFamily="18" charset="0"/>
              </a:rPr>
              <a:t>Are born from mission and goals</a:t>
            </a:r>
          </a:p>
          <a:p>
            <a:r>
              <a:rPr lang="en-US" sz="2400" b="1" dirty="0">
                <a:latin typeface="Century Schoolbook" panose="02040604050505020304" pitchFamily="18" charset="0"/>
              </a:rPr>
              <a:t>Examples: </a:t>
            </a:r>
          </a:p>
          <a:p>
            <a:pPr lvl="1"/>
            <a:r>
              <a:rPr lang="en-US" sz="2000" b="1" i="1" dirty="0">
                <a:latin typeface="Century Schoolbook" panose="02040604050505020304" pitchFamily="18" charset="0"/>
              </a:rPr>
              <a:t>The learner will effectively express ideas related to key sport management concepts</a:t>
            </a:r>
          </a:p>
          <a:p>
            <a:pPr lvl="1"/>
            <a:r>
              <a:rPr lang="en-US" sz="2000" b="1" i="1" dirty="0">
                <a:latin typeface="Century Schoolbook" panose="02040604050505020304" pitchFamily="18" charset="0"/>
              </a:rPr>
              <a:t>The learner will employ ethical reasoning to sport management settings</a:t>
            </a:r>
          </a:p>
          <a:p>
            <a:pPr lvl="1"/>
            <a:r>
              <a:rPr lang="en-US" sz="2000" b="1" i="1" dirty="0">
                <a:latin typeface="Century Schoolbook" panose="02040604050505020304" pitchFamily="18" charset="0"/>
              </a:rPr>
              <a:t>The learner will exhibit sound critical thinking in practical, sport management contexts</a:t>
            </a:r>
            <a:endParaRPr lang="en-US" sz="2000" i="1" dirty="0"/>
          </a:p>
          <a:p>
            <a:pPr lvl="1"/>
            <a:endParaRPr lang="en-US" sz="2000" b="1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Century Schoolbook" panose="02040604050505020304" pitchFamily="18" charset="0"/>
              </a:rPr>
              <a:t> </a:t>
            </a:r>
          </a:p>
          <a:p>
            <a:pPr marL="0" indent="0">
              <a:buNone/>
            </a:pPr>
            <a:endParaRPr lang="en-US" sz="2400" b="1" dirty="0">
              <a:latin typeface="Century Schoolbook" panose="02040604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latin typeface="Century Schoolbook" panose="02040604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0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Century Schoolbook" panose="02040604050505020304" pitchFamily="18" charset="0"/>
              </a:rPr>
              <a:t>Common Mistakes </a:t>
            </a:r>
            <a:br>
              <a:rPr lang="en-US" sz="4000" b="1" dirty="0">
                <a:latin typeface="Century Schoolbook" panose="02040604050505020304" pitchFamily="18" charset="0"/>
              </a:rPr>
            </a:br>
            <a:r>
              <a:rPr lang="en-US" sz="4000" b="1" dirty="0">
                <a:latin typeface="Century Schoolbook" panose="02040604050505020304" pitchFamily="18" charset="0"/>
              </a:rPr>
              <a:t>with SLOs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1"/>
            <a:ext cx="74676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latin typeface="Century Schoolbook" panose="02040604050505020304" pitchFamily="18" charset="0"/>
              </a:rPr>
              <a:t>Using language that is unclear </a:t>
            </a:r>
          </a:p>
          <a:p>
            <a:pPr lvl="1"/>
            <a:r>
              <a:rPr lang="en-US" sz="2400" b="1" dirty="0">
                <a:latin typeface="Century Schoolbook" panose="02040604050505020304" pitchFamily="18" charset="0"/>
              </a:rPr>
              <a:t>i.e. </a:t>
            </a:r>
            <a:r>
              <a:rPr lang="en-US" sz="2400" b="1" i="1" dirty="0">
                <a:latin typeface="Century Schoolbook" panose="02040604050505020304" pitchFamily="18" charset="0"/>
              </a:rPr>
              <a:t>“Demonstrate an understanding”</a:t>
            </a:r>
          </a:p>
          <a:p>
            <a:r>
              <a:rPr lang="en-US" sz="2400" b="1" dirty="0">
                <a:latin typeface="Century Schoolbook" panose="02040604050505020304" pitchFamily="18" charset="0"/>
              </a:rPr>
              <a:t>Using language that is difficult to measure</a:t>
            </a:r>
          </a:p>
          <a:p>
            <a:pPr lvl="1"/>
            <a:r>
              <a:rPr lang="en-US" sz="2400" b="1" dirty="0">
                <a:latin typeface="Century Schoolbook" panose="02040604050505020304" pitchFamily="18" charset="0"/>
              </a:rPr>
              <a:t>i.e. </a:t>
            </a:r>
            <a:r>
              <a:rPr lang="en-US" sz="2400" b="1" i="1" dirty="0">
                <a:latin typeface="Century Schoolbook" panose="02040604050505020304" pitchFamily="18" charset="0"/>
              </a:rPr>
              <a:t>“Examine the impact of sport on society” </a:t>
            </a:r>
          </a:p>
          <a:p>
            <a:r>
              <a:rPr lang="en-US" sz="2400" b="1" dirty="0">
                <a:latin typeface="Century Schoolbook" panose="02040604050505020304" pitchFamily="18" charset="0"/>
              </a:rPr>
              <a:t>Using language that is too specific to the content</a:t>
            </a:r>
          </a:p>
          <a:p>
            <a:pPr lvl="1"/>
            <a:r>
              <a:rPr lang="en-US" sz="2400" b="1" dirty="0">
                <a:latin typeface="Century Schoolbook" panose="02040604050505020304" pitchFamily="18" charset="0"/>
              </a:rPr>
              <a:t>i.e. </a:t>
            </a:r>
            <a:r>
              <a:rPr lang="en-US" sz="2400" b="1" i="1" dirty="0">
                <a:latin typeface="Century Schoolbook" panose="02040604050505020304" pitchFamily="18" charset="0"/>
              </a:rPr>
              <a:t>“Demonstrate the communication process by articulating the principles of sport marketing pricing strategies” </a:t>
            </a:r>
          </a:p>
          <a:p>
            <a:r>
              <a:rPr lang="en-US" sz="2400" b="1" dirty="0">
                <a:latin typeface="Century Schoolbook" panose="02040604050505020304" pitchFamily="18" charset="0"/>
              </a:rPr>
              <a:t>Using too many SLOs </a:t>
            </a:r>
          </a:p>
          <a:p>
            <a:r>
              <a:rPr lang="en-US" sz="2400" b="1" dirty="0">
                <a:latin typeface="Century Schoolbook" panose="02040604050505020304" pitchFamily="18" charset="0"/>
              </a:rPr>
              <a:t>Failing to align SLOs to program goals</a:t>
            </a:r>
          </a:p>
          <a:p>
            <a:r>
              <a:rPr lang="en-US" sz="2400" b="1" dirty="0">
                <a:latin typeface="Century Schoolbook" panose="02040604050505020304" pitchFamily="18" charset="0"/>
              </a:rPr>
              <a:t>Focusing too much on CPC areas</a:t>
            </a:r>
          </a:p>
          <a:p>
            <a:endParaRPr lang="en-US" sz="28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3635</TotalTime>
  <Words>493</Words>
  <Application>Microsoft Macintosh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Outcomes Assessment:  Developing a Solid Plan  A Short Presentation for the Commission on Sport  Management Accreditation’s Conference February 2, 2017</vt:lpstr>
      <vt:lpstr>Introduction</vt:lpstr>
      <vt:lpstr>The COSMA  Assessment Process</vt:lpstr>
      <vt:lpstr>It All Starts with a Mission   </vt:lpstr>
      <vt:lpstr>Common Mistakes in  Writing a Mission </vt:lpstr>
      <vt:lpstr>Broad Based Goals </vt:lpstr>
      <vt:lpstr>Common Mistakes with  Broad Based Goals </vt:lpstr>
      <vt:lpstr>Student Learning  Outcomes (SLOs)</vt:lpstr>
      <vt:lpstr>Common Mistakes  with SLOs</vt:lpstr>
      <vt:lpstr>Assessments</vt:lpstr>
      <vt:lpstr>Common Mistakes in  Using Assessments</vt:lpstr>
      <vt:lpstr>What About the Data? </vt:lpstr>
      <vt:lpstr>The COSMA  Assessment Process</vt:lpstr>
      <vt:lpstr>Common Mistakes Concerning  Data-CLOSE THE LOOP!</vt:lpstr>
      <vt:lpstr>Summary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laird</dc:creator>
  <cp:lastModifiedBy>Heather Alderman</cp:lastModifiedBy>
  <cp:revision>117</cp:revision>
  <dcterms:created xsi:type="dcterms:W3CDTF">2014-05-14T13:43:21Z</dcterms:created>
  <dcterms:modified xsi:type="dcterms:W3CDTF">2017-02-06T16:36:43Z</dcterms:modified>
</cp:coreProperties>
</file>