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67" r:id="rId3"/>
    <p:sldId id="257" r:id="rId4"/>
    <p:sldId id="258" r:id="rId5"/>
    <p:sldId id="259" r:id="rId6"/>
    <p:sldId id="260" r:id="rId7"/>
    <p:sldId id="261" r:id="rId8"/>
    <p:sldId id="262" r:id="rId9"/>
    <p:sldId id="263" r:id="rId10"/>
    <p:sldId id="264" r:id="rId11"/>
    <p:sldId id="26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41753-DCA5-4A08-9FB9-AD3F19D09D71}"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91406286-0A47-4542-A70F-34188D62590F}">
      <dgm:prSet/>
      <dgm:spPr/>
      <dgm:t>
        <a:bodyPr/>
        <a:lstStyle/>
        <a:p>
          <a:r>
            <a:rPr lang="en-US"/>
            <a:t>Conducted over four separate courses and are course specific*</a:t>
          </a:r>
        </a:p>
      </dgm:t>
    </dgm:pt>
    <dgm:pt modelId="{91C4A041-991F-4C59-A934-448762D389AF}" type="parTrans" cxnId="{DFCA2B21-AE76-44A6-A7B9-6B2F36C95ED3}">
      <dgm:prSet/>
      <dgm:spPr/>
      <dgm:t>
        <a:bodyPr/>
        <a:lstStyle/>
        <a:p>
          <a:endParaRPr lang="en-US"/>
        </a:p>
      </dgm:t>
    </dgm:pt>
    <dgm:pt modelId="{5B88144C-1E46-4872-8704-E79E0E3B502B}" type="sibTrans" cxnId="{DFCA2B21-AE76-44A6-A7B9-6B2F36C95ED3}">
      <dgm:prSet/>
      <dgm:spPr/>
      <dgm:t>
        <a:bodyPr/>
        <a:lstStyle/>
        <a:p>
          <a:endParaRPr lang="en-US"/>
        </a:p>
      </dgm:t>
    </dgm:pt>
    <dgm:pt modelId="{3A060F06-604A-42BC-ABA2-41746588DF83}">
      <dgm:prSet/>
      <dgm:spPr/>
      <dgm:t>
        <a:bodyPr/>
        <a:lstStyle/>
        <a:p>
          <a:r>
            <a:rPr lang="en-US"/>
            <a:t>SPM 1500* - Intro to Sport Management </a:t>
          </a:r>
        </a:p>
      </dgm:t>
    </dgm:pt>
    <dgm:pt modelId="{B1D999A8-0919-424A-8B99-5C88AA4176E8}" type="parTrans" cxnId="{123403C7-09A0-4054-8D47-944112A21182}">
      <dgm:prSet/>
      <dgm:spPr/>
      <dgm:t>
        <a:bodyPr/>
        <a:lstStyle/>
        <a:p>
          <a:endParaRPr lang="en-US"/>
        </a:p>
      </dgm:t>
    </dgm:pt>
    <dgm:pt modelId="{CDD1EFBD-6A2F-4388-A874-EEB9CAECF6FA}" type="sibTrans" cxnId="{123403C7-09A0-4054-8D47-944112A21182}">
      <dgm:prSet/>
      <dgm:spPr/>
      <dgm:t>
        <a:bodyPr/>
        <a:lstStyle/>
        <a:p>
          <a:endParaRPr lang="en-US"/>
        </a:p>
      </dgm:t>
    </dgm:pt>
    <dgm:pt modelId="{6F3477B8-E1E7-4256-9F49-96209FD61387}">
      <dgm:prSet/>
      <dgm:spPr/>
      <dgm:t>
        <a:bodyPr/>
        <a:lstStyle/>
        <a:p>
          <a:r>
            <a:rPr lang="en-US"/>
            <a:t>SPM 3500 – Sport Coaching</a:t>
          </a:r>
        </a:p>
      </dgm:t>
    </dgm:pt>
    <dgm:pt modelId="{5D3B115B-22EC-4DD3-9F3F-DB59C6441D0A}" type="parTrans" cxnId="{8B5280C4-00EB-4AE9-BECD-3B581378000F}">
      <dgm:prSet/>
      <dgm:spPr/>
      <dgm:t>
        <a:bodyPr/>
        <a:lstStyle/>
        <a:p>
          <a:endParaRPr lang="en-US"/>
        </a:p>
      </dgm:t>
    </dgm:pt>
    <dgm:pt modelId="{69DDC4F9-B942-4F88-A4DE-FAE54254C30D}" type="sibTrans" cxnId="{8B5280C4-00EB-4AE9-BECD-3B581378000F}">
      <dgm:prSet/>
      <dgm:spPr/>
      <dgm:t>
        <a:bodyPr/>
        <a:lstStyle/>
        <a:p>
          <a:endParaRPr lang="en-US"/>
        </a:p>
      </dgm:t>
    </dgm:pt>
    <dgm:pt modelId="{C35DC0DE-BCC2-4F03-BA0C-6E84A3CDD353}">
      <dgm:prSet/>
      <dgm:spPr/>
      <dgm:t>
        <a:bodyPr/>
        <a:lstStyle/>
        <a:p>
          <a:r>
            <a:rPr lang="en-US"/>
            <a:t>SPM 3700 – Sport Administration</a:t>
          </a:r>
        </a:p>
      </dgm:t>
    </dgm:pt>
    <dgm:pt modelId="{CD9F2A55-D310-4359-8542-0F7BC5AEA2B0}" type="parTrans" cxnId="{E9830362-F552-4A7C-814C-C293DC18AAF5}">
      <dgm:prSet/>
      <dgm:spPr/>
      <dgm:t>
        <a:bodyPr/>
        <a:lstStyle/>
        <a:p>
          <a:endParaRPr lang="en-US"/>
        </a:p>
      </dgm:t>
    </dgm:pt>
    <dgm:pt modelId="{B6588A14-7E22-4EA2-AA87-37FDCD4465A6}" type="sibTrans" cxnId="{E9830362-F552-4A7C-814C-C293DC18AAF5}">
      <dgm:prSet/>
      <dgm:spPr/>
      <dgm:t>
        <a:bodyPr/>
        <a:lstStyle/>
        <a:p>
          <a:endParaRPr lang="en-US"/>
        </a:p>
      </dgm:t>
    </dgm:pt>
    <dgm:pt modelId="{46433B6E-F808-4440-94FA-727BAEDB896F}">
      <dgm:prSet/>
      <dgm:spPr/>
      <dgm:t>
        <a:bodyPr/>
        <a:lstStyle/>
        <a:p>
          <a:r>
            <a:rPr lang="en-US"/>
            <a:t>SPM 3800 – Sport Governance </a:t>
          </a:r>
        </a:p>
      </dgm:t>
    </dgm:pt>
    <dgm:pt modelId="{C37E9BA6-9948-4312-82C4-0C1EB92566B1}" type="parTrans" cxnId="{4DF089B5-EE3F-4C1A-9F3A-85665641F2DB}">
      <dgm:prSet/>
      <dgm:spPr/>
      <dgm:t>
        <a:bodyPr/>
        <a:lstStyle/>
        <a:p>
          <a:endParaRPr lang="en-US"/>
        </a:p>
      </dgm:t>
    </dgm:pt>
    <dgm:pt modelId="{154BB187-D06A-4D0D-8708-18388989B9AD}" type="sibTrans" cxnId="{4DF089B5-EE3F-4C1A-9F3A-85665641F2DB}">
      <dgm:prSet/>
      <dgm:spPr/>
      <dgm:t>
        <a:bodyPr/>
        <a:lstStyle/>
        <a:p>
          <a:endParaRPr lang="en-US"/>
        </a:p>
      </dgm:t>
    </dgm:pt>
    <dgm:pt modelId="{B2DE236D-32C7-4062-8432-C86200AF05DC}">
      <dgm:prSet/>
      <dgm:spPr/>
      <dgm:t>
        <a:bodyPr/>
        <a:lstStyle/>
        <a:p>
          <a:r>
            <a:rPr lang="en-US"/>
            <a:t>Focus:</a:t>
          </a:r>
        </a:p>
      </dgm:t>
    </dgm:pt>
    <dgm:pt modelId="{3B96F3BA-39F6-4784-AB58-30DEAD482F67}" type="parTrans" cxnId="{B968013B-C28B-43FA-A56B-3BC92C399B69}">
      <dgm:prSet/>
      <dgm:spPr/>
      <dgm:t>
        <a:bodyPr/>
        <a:lstStyle/>
        <a:p>
          <a:endParaRPr lang="en-US"/>
        </a:p>
      </dgm:t>
    </dgm:pt>
    <dgm:pt modelId="{3F5FDAE7-D768-4D0C-9825-92660E614BA0}" type="sibTrans" cxnId="{B968013B-C28B-43FA-A56B-3BC92C399B69}">
      <dgm:prSet/>
      <dgm:spPr/>
      <dgm:t>
        <a:bodyPr/>
        <a:lstStyle/>
        <a:p>
          <a:endParaRPr lang="en-US"/>
        </a:p>
      </dgm:t>
    </dgm:pt>
    <dgm:pt modelId="{03735D73-8D2A-4114-8E5B-2DCF00495EE1}">
      <dgm:prSet/>
      <dgm:spPr/>
      <dgm:t>
        <a:bodyPr/>
        <a:lstStyle/>
        <a:p>
          <a:r>
            <a:rPr lang="en-US" dirty="0"/>
            <a:t>Networking</a:t>
          </a:r>
        </a:p>
      </dgm:t>
    </dgm:pt>
    <dgm:pt modelId="{750EF760-C109-417A-A7BE-75350E597758}" type="parTrans" cxnId="{243C224D-B635-49D4-8F94-F3E125828B2E}">
      <dgm:prSet/>
      <dgm:spPr/>
      <dgm:t>
        <a:bodyPr/>
        <a:lstStyle/>
        <a:p>
          <a:endParaRPr lang="en-US"/>
        </a:p>
      </dgm:t>
    </dgm:pt>
    <dgm:pt modelId="{73436D15-1250-43AA-9C79-BB7EF062AD1F}" type="sibTrans" cxnId="{243C224D-B635-49D4-8F94-F3E125828B2E}">
      <dgm:prSet/>
      <dgm:spPr/>
      <dgm:t>
        <a:bodyPr/>
        <a:lstStyle/>
        <a:p>
          <a:endParaRPr lang="en-US"/>
        </a:p>
      </dgm:t>
    </dgm:pt>
    <dgm:pt modelId="{55ACFBE3-C3CB-4436-B2CA-7C69D3170820}">
      <dgm:prSet/>
      <dgm:spPr/>
      <dgm:t>
        <a:bodyPr/>
        <a:lstStyle/>
        <a:p>
          <a:r>
            <a:rPr lang="en-US"/>
            <a:t>Communication</a:t>
          </a:r>
        </a:p>
      </dgm:t>
    </dgm:pt>
    <dgm:pt modelId="{B7EBA5B9-044D-4C62-A2BE-CE108CB425B4}" type="parTrans" cxnId="{DE4D42A9-8C73-4CCC-9C9F-B9BF8227524A}">
      <dgm:prSet/>
      <dgm:spPr/>
      <dgm:t>
        <a:bodyPr/>
        <a:lstStyle/>
        <a:p>
          <a:endParaRPr lang="en-US"/>
        </a:p>
      </dgm:t>
    </dgm:pt>
    <dgm:pt modelId="{F75E2AB0-DF48-4C91-83E1-671E5453362C}" type="sibTrans" cxnId="{DE4D42A9-8C73-4CCC-9C9F-B9BF8227524A}">
      <dgm:prSet/>
      <dgm:spPr/>
      <dgm:t>
        <a:bodyPr/>
        <a:lstStyle/>
        <a:p>
          <a:endParaRPr lang="en-US"/>
        </a:p>
      </dgm:t>
    </dgm:pt>
    <dgm:pt modelId="{4F9D4DD5-2BC4-4159-8FC0-9260B0F4ACF6}">
      <dgm:prSet/>
      <dgm:spPr/>
      <dgm:t>
        <a:bodyPr/>
        <a:lstStyle/>
        <a:p>
          <a:r>
            <a:rPr lang="en-US"/>
            <a:t>Question formation </a:t>
          </a:r>
        </a:p>
      </dgm:t>
    </dgm:pt>
    <dgm:pt modelId="{1DA917D2-0BB5-4D4E-8446-A422728BD7B5}" type="parTrans" cxnId="{8FCC70E5-8CE8-48B9-932B-FE6742552BA1}">
      <dgm:prSet/>
      <dgm:spPr/>
      <dgm:t>
        <a:bodyPr/>
        <a:lstStyle/>
        <a:p>
          <a:endParaRPr lang="en-US"/>
        </a:p>
      </dgm:t>
    </dgm:pt>
    <dgm:pt modelId="{23C215BC-DCB3-4A09-9FB8-06BEA114544A}" type="sibTrans" cxnId="{8FCC70E5-8CE8-48B9-932B-FE6742552BA1}">
      <dgm:prSet/>
      <dgm:spPr/>
      <dgm:t>
        <a:bodyPr/>
        <a:lstStyle/>
        <a:p>
          <a:endParaRPr lang="en-US"/>
        </a:p>
      </dgm:t>
    </dgm:pt>
    <dgm:pt modelId="{7E071231-E5A8-4040-9CAE-1E0D9D20A2BE}">
      <dgm:prSet/>
      <dgm:spPr/>
      <dgm:t>
        <a:bodyPr/>
        <a:lstStyle/>
        <a:p>
          <a:r>
            <a:rPr lang="en-US"/>
            <a:t>Knowledge sought/intentionality </a:t>
          </a:r>
        </a:p>
      </dgm:t>
    </dgm:pt>
    <dgm:pt modelId="{38358A0E-F563-40D5-BFE9-DB3644D2E4AF}" type="parTrans" cxnId="{9AFCE0A1-3EB2-48E0-B0CB-8A239053D984}">
      <dgm:prSet/>
      <dgm:spPr/>
      <dgm:t>
        <a:bodyPr/>
        <a:lstStyle/>
        <a:p>
          <a:endParaRPr lang="en-US"/>
        </a:p>
      </dgm:t>
    </dgm:pt>
    <dgm:pt modelId="{DE44C3E9-0519-4270-9E02-DE3E3F05F984}" type="sibTrans" cxnId="{9AFCE0A1-3EB2-48E0-B0CB-8A239053D984}">
      <dgm:prSet/>
      <dgm:spPr/>
      <dgm:t>
        <a:bodyPr/>
        <a:lstStyle/>
        <a:p>
          <a:endParaRPr lang="en-US"/>
        </a:p>
      </dgm:t>
    </dgm:pt>
    <dgm:pt modelId="{4331F7DE-BF99-4F5F-8E9D-6378B92577BC}" type="pres">
      <dgm:prSet presAssocID="{5BE41753-DCA5-4A08-9FB9-AD3F19D09D71}" presName="Name0" presStyleCnt="0">
        <dgm:presLayoutVars>
          <dgm:dir/>
          <dgm:animLvl val="lvl"/>
          <dgm:resizeHandles val="exact"/>
        </dgm:presLayoutVars>
      </dgm:prSet>
      <dgm:spPr/>
    </dgm:pt>
    <dgm:pt modelId="{8C280DA6-5BC6-4622-B626-98DE77A5BF07}" type="pres">
      <dgm:prSet presAssocID="{91406286-0A47-4542-A70F-34188D62590F}" presName="linNode" presStyleCnt="0"/>
      <dgm:spPr/>
    </dgm:pt>
    <dgm:pt modelId="{BF83DD36-C217-467B-91C2-74F4E79D9F42}" type="pres">
      <dgm:prSet presAssocID="{91406286-0A47-4542-A70F-34188D62590F}" presName="parentText" presStyleLbl="node1" presStyleIdx="0" presStyleCnt="2">
        <dgm:presLayoutVars>
          <dgm:chMax val="1"/>
          <dgm:bulletEnabled val="1"/>
        </dgm:presLayoutVars>
      </dgm:prSet>
      <dgm:spPr/>
    </dgm:pt>
    <dgm:pt modelId="{072DEF00-AAF7-4568-B231-E7A6D5828744}" type="pres">
      <dgm:prSet presAssocID="{91406286-0A47-4542-A70F-34188D62590F}" presName="descendantText" presStyleLbl="alignAccFollowNode1" presStyleIdx="0" presStyleCnt="2">
        <dgm:presLayoutVars>
          <dgm:bulletEnabled val="1"/>
        </dgm:presLayoutVars>
      </dgm:prSet>
      <dgm:spPr/>
    </dgm:pt>
    <dgm:pt modelId="{E24CBB65-9ADC-4534-9A3D-F2EBD0A9C92B}" type="pres">
      <dgm:prSet presAssocID="{5B88144C-1E46-4872-8704-E79E0E3B502B}" presName="sp" presStyleCnt="0"/>
      <dgm:spPr/>
    </dgm:pt>
    <dgm:pt modelId="{2DA71886-4A2E-4A87-8D71-806261295B55}" type="pres">
      <dgm:prSet presAssocID="{B2DE236D-32C7-4062-8432-C86200AF05DC}" presName="linNode" presStyleCnt="0"/>
      <dgm:spPr/>
    </dgm:pt>
    <dgm:pt modelId="{926E690A-17A6-4006-AAD5-00C3EB96D3A9}" type="pres">
      <dgm:prSet presAssocID="{B2DE236D-32C7-4062-8432-C86200AF05DC}" presName="parentText" presStyleLbl="node1" presStyleIdx="1" presStyleCnt="2">
        <dgm:presLayoutVars>
          <dgm:chMax val="1"/>
          <dgm:bulletEnabled val="1"/>
        </dgm:presLayoutVars>
      </dgm:prSet>
      <dgm:spPr/>
    </dgm:pt>
    <dgm:pt modelId="{0820B453-6189-4C78-A8C9-913EC84EA7AC}" type="pres">
      <dgm:prSet presAssocID="{B2DE236D-32C7-4062-8432-C86200AF05DC}" presName="descendantText" presStyleLbl="alignAccFollowNode1" presStyleIdx="1" presStyleCnt="2">
        <dgm:presLayoutVars>
          <dgm:bulletEnabled val="1"/>
        </dgm:presLayoutVars>
      </dgm:prSet>
      <dgm:spPr/>
    </dgm:pt>
  </dgm:ptLst>
  <dgm:cxnLst>
    <dgm:cxn modelId="{E5AEA114-6AF6-49D1-AF29-89552DC878BF}" type="presOf" srcId="{91406286-0A47-4542-A70F-34188D62590F}" destId="{BF83DD36-C217-467B-91C2-74F4E79D9F42}" srcOrd="0" destOrd="0" presId="urn:microsoft.com/office/officeart/2005/8/layout/vList5"/>
    <dgm:cxn modelId="{028D021A-87DC-43C7-ACD2-4CBE8F04ABB2}" type="presOf" srcId="{7E071231-E5A8-4040-9CAE-1E0D9D20A2BE}" destId="{0820B453-6189-4C78-A8C9-913EC84EA7AC}" srcOrd="0" destOrd="3" presId="urn:microsoft.com/office/officeart/2005/8/layout/vList5"/>
    <dgm:cxn modelId="{DFCA2B21-AE76-44A6-A7B9-6B2F36C95ED3}" srcId="{5BE41753-DCA5-4A08-9FB9-AD3F19D09D71}" destId="{91406286-0A47-4542-A70F-34188D62590F}" srcOrd="0" destOrd="0" parTransId="{91C4A041-991F-4C59-A934-448762D389AF}" sibTransId="{5B88144C-1E46-4872-8704-E79E0E3B502B}"/>
    <dgm:cxn modelId="{B968013B-C28B-43FA-A56B-3BC92C399B69}" srcId="{5BE41753-DCA5-4A08-9FB9-AD3F19D09D71}" destId="{B2DE236D-32C7-4062-8432-C86200AF05DC}" srcOrd="1" destOrd="0" parTransId="{3B96F3BA-39F6-4784-AB58-30DEAD482F67}" sibTransId="{3F5FDAE7-D768-4D0C-9825-92660E614BA0}"/>
    <dgm:cxn modelId="{465AD45F-D240-4CBA-9977-C21D2E032868}" type="presOf" srcId="{46433B6E-F808-4440-94FA-727BAEDB896F}" destId="{072DEF00-AAF7-4568-B231-E7A6D5828744}" srcOrd="0" destOrd="3" presId="urn:microsoft.com/office/officeart/2005/8/layout/vList5"/>
    <dgm:cxn modelId="{E9830362-F552-4A7C-814C-C293DC18AAF5}" srcId="{91406286-0A47-4542-A70F-34188D62590F}" destId="{C35DC0DE-BCC2-4F03-BA0C-6E84A3CDD353}" srcOrd="2" destOrd="0" parTransId="{CD9F2A55-D310-4359-8542-0F7BC5AEA2B0}" sibTransId="{B6588A14-7E22-4EA2-AA87-37FDCD4465A6}"/>
    <dgm:cxn modelId="{243C224D-B635-49D4-8F94-F3E125828B2E}" srcId="{B2DE236D-32C7-4062-8432-C86200AF05DC}" destId="{03735D73-8D2A-4114-8E5B-2DCF00495EE1}" srcOrd="0" destOrd="0" parTransId="{750EF760-C109-417A-A7BE-75350E597758}" sibTransId="{73436D15-1250-43AA-9C79-BB7EF062AD1F}"/>
    <dgm:cxn modelId="{21EA4588-1A41-4704-AFFD-6F433ED11C42}" type="presOf" srcId="{B2DE236D-32C7-4062-8432-C86200AF05DC}" destId="{926E690A-17A6-4006-AAD5-00C3EB96D3A9}" srcOrd="0" destOrd="0" presId="urn:microsoft.com/office/officeart/2005/8/layout/vList5"/>
    <dgm:cxn modelId="{28394096-B8D3-4529-8989-274668B90C21}" type="presOf" srcId="{55ACFBE3-C3CB-4436-B2CA-7C69D3170820}" destId="{0820B453-6189-4C78-A8C9-913EC84EA7AC}" srcOrd="0" destOrd="1" presId="urn:microsoft.com/office/officeart/2005/8/layout/vList5"/>
    <dgm:cxn modelId="{D69BC196-22BA-43EC-BFE0-91E0B28FA966}" type="presOf" srcId="{03735D73-8D2A-4114-8E5B-2DCF00495EE1}" destId="{0820B453-6189-4C78-A8C9-913EC84EA7AC}" srcOrd="0" destOrd="0" presId="urn:microsoft.com/office/officeart/2005/8/layout/vList5"/>
    <dgm:cxn modelId="{9AFCE0A1-3EB2-48E0-B0CB-8A239053D984}" srcId="{B2DE236D-32C7-4062-8432-C86200AF05DC}" destId="{7E071231-E5A8-4040-9CAE-1E0D9D20A2BE}" srcOrd="3" destOrd="0" parTransId="{38358A0E-F563-40D5-BFE9-DB3644D2E4AF}" sibTransId="{DE44C3E9-0519-4270-9E02-DE3E3F05F984}"/>
    <dgm:cxn modelId="{DE4D42A9-8C73-4CCC-9C9F-B9BF8227524A}" srcId="{B2DE236D-32C7-4062-8432-C86200AF05DC}" destId="{55ACFBE3-C3CB-4436-B2CA-7C69D3170820}" srcOrd="1" destOrd="0" parTransId="{B7EBA5B9-044D-4C62-A2BE-CE108CB425B4}" sibTransId="{F75E2AB0-DF48-4C91-83E1-671E5453362C}"/>
    <dgm:cxn modelId="{EF2D3BAA-FA18-405E-ACC5-2454FADB7117}" type="presOf" srcId="{4F9D4DD5-2BC4-4159-8FC0-9260B0F4ACF6}" destId="{0820B453-6189-4C78-A8C9-913EC84EA7AC}" srcOrd="0" destOrd="2" presId="urn:microsoft.com/office/officeart/2005/8/layout/vList5"/>
    <dgm:cxn modelId="{A37255AC-40A6-471E-A200-42446DE0C3BE}" type="presOf" srcId="{3A060F06-604A-42BC-ABA2-41746588DF83}" destId="{072DEF00-AAF7-4568-B231-E7A6D5828744}" srcOrd="0" destOrd="0" presId="urn:microsoft.com/office/officeart/2005/8/layout/vList5"/>
    <dgm:cxn modelId="{4DF089B5-EE3F-4C1A-9F3A-85665641F2DB}" srcId="{91406286-0A47-4542-A70F-34188D62590F}" destId="{46433B6E-F808-4440-94FA-727BAEDB896F}" srcOrd="3" destOrd="0" parTransId="{C37E9BA6-9948-4312-82C4-0C1EB92566B1}" sibTransId="{154BB187-D06A-4D0D-8708-18388989B9AD}"/>
    <dgm:cxn modelId="{8B5280C4-00EB-4AE9-BECD-3B581378000F}" srcId="{91406286-0A47-4542-A70F-34188D62590F}" destId="{6F3477B8-E1E7-4256-9F49-96209FD61387}" srcOrd="1" destOrd="0" parTransId="{5D3B115B-22EC-4DD3-9F3F-DB59C6441D0A}" sibTransId="{69DDC4F9-B942-4F88-A4DE-FAE54254C30D}"/>
    <dgm:cxn modelId="{123403C7-09A0-4054-8D47-944112A21182}" srcId="{91406286-0A47-4542-A70F-34188D62590F}" destId="{3A060F06-604A-42BC-ABA2-41746588DF83}" srcOrd="0" destOrd="0" parTransId="{B1D999A8-0919-424A-8B99-5C88AA4176E8}" sibTransId="{CDD1EFBD-6A2F-4388-A874-EEB9CAECF6FA}"/>
    <dgm:cxn modelId="{A99939D6-4CBA-47FA-B804-E168D95246BC}" type="presOf" srcId="{6F3477B8-E1E7-4256-9F49-96209FD61387}" destId="{072DEF00-AAF7-4568-B231-E7A6D5828744}" srcOrd="0" destOrd="1" presId="urn:microsoft.com/office/officeart/2005/8/layout/vList5"/>
    <dgm:cxn modelId="{8FCC70E5-8CE8-48B9-932B-FE6742552BA1}" srcId="{B2DE236D-32C7-4062-8432-C86200AF05DC}" destId="{4F9D4DD5-2BC4-4159-8FC0-9260B0F4ACF6}" srcOrd="2" destOrd="0" parTransId="{1DA917D2-0BB5-4D4E-8446-A422728BD7B5}" sibTransId="{23C215BC-DCB3-4A09-9FB8-06BEA114544A}"/>
    <dgm:cxn modelId="{70AF5AE6-7B93-48E2-A174-EAB9F10F2551}" type="presOf" srcId="{C35DC0DE-BCC2-4F03-BA0C-6E84A3CDD353}" destId="{072DEF00-AAF7-4568-B231-E7A6D5828744}" srcOrd="0" destOrd="2" presId="urn:microsoft.com/office/officeart/2005/8/layout/vList5"/>
    <dgm:cxn modelId="{6BF95EF5-CA61-4170-958E-61FDB2860527}" type="presOf" srcId="{5BE41753-DCA5-4A08-9FB9-AD3F19D09D71}" destId="{4331F7DE-BF99-4F5F-8E9D-6378B92577BC}" srcOrd="0" destOrd="0" presId="urn:microsoft.com/office/officeart/2005/8/layout/vList5"/>
    <dgm:cxn modelId="{68EB15E8-BAA8-4EEC-B1EE-3343341C210B}" type="presParOf" srcId="{4331F7DE-BF99-4F5F-8E9D-6378B92577BC}" destId="{8C280DA6-5BC6-4622-B626-98DE77A5BF07}" srcOrd="0" destOrd="0" presId="urn:microsoft.com/office/officeart/2005/8/layout/vList5"/>
    <dgm:cxn modelId="{1E73070B-8E7E-410D-9402-641645E1FD29}" type="presParOf" srcId="{8C280DA6-5BC6-4622-B626-98DE77A5BF07}" destId="{BF83DD36-C217-467B-91C2-74F4E79D9F42}" srcOrd="0" destOrd="0" presId="urn:microsoft.com/office/officeart/2005/8/layout/vList5"/>
    <dgm:cxn modelId="{1739DFBD-1CE9-4A8B-9740-468E051B7505}" type="presParOf" srcId="{8C280DA6-5BC6-4622-B626-98DE77A5BF07}" destId="{072DEF00-AAF7-4568-B231-E7A6D5828744}" srcOrd="1" destOrd="0" presId="urn:microsoft.com/office/officeart/2005/8/layout/vList5"/>
    <dgm:cxn modelId="{CD7809C3-4C7B-49F2-BBA6-90F341F9C6B0}" type="presParOf" srcId="{4331F7DE-BF99-4F5F-8E9D-6378B92577BC}" destId="{E24CBB65-9ADC-4534-9A3D-F2EBD0A9C92B}" srcOrd="1" destOrd="0" presId="urn:microsoft.com/office/officeart/2005/8/layout/vList5"/>
    <dgm:cxn modelId="{FF6C281A-2377-4209-98CE-E2F86B21D1C9}" type="presParOf" srcId="{4331F7DE-BF99-4F5F-8E9D-6378B92577BC}" destId="{2DA71886-4A2E-4A87-8D71-806261295B55}" srcOrd="2" destOrd="0" presId="urn:microsoft.com/office/officeart/2005/8/layout/vList5"/>
    <dgm:cxn modelId="{FC570BC1-3972-4520-8CC6-16B0914DB155}" type="presParOf" srcId="{2DA71886-4A2E-4A87-8D71-806261295B55}" destId="{926E690A-17A6-4006-AAD5-00C3EB96D3A9}" srcOrd="0" destOrd="0" presId="urn:microsoft.com/office/officeart/2005/8/layout/vList5"/>
    <dgm:cxn modelId="{46518FF0-0C70-4589-918D-F02DAE6EA0E9}" type="presParOf" srcId="{2DA71886-4A2E-4A87-8D71-806261295B55}" destId="{0820B453-6189-4C78-A8C9-913EC84EA7A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DEF00-AAF7-4568-B231-E7A6D5828744}">
      <dsp:nvSpPr>
        <dsp:cNvPr id="0" name=""/>
        <dsp:cNvSpPr/>
      </dsp:nvSpPr>
      <dsp:spPr>
        <a:xfrm rot="5400000">
          <a:off x="3620826" y="-891227"/>
          <a:ext cx="2085227" cy="4389120"/>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SPM 1500* - Intro to Sport Management </a:t>
          </a:r>
        </a:p>
        <a:p>
          <a:pPr marL="171450" lvl="1" indent="-171450" algn="l" defTabSz="844550">
            <a:lnSpc>
              <a:spcPct val="90000"/>
            </a:lnSpc>
            <a:spcBef>
              <a:spcPct val="0"/>
            </a:spcBef>
            <a:spcAft>
              <a:spcPct val="15000"/>
            </a:spcAft>
            <a:buChar char="•"/>
          </a:pPr>
          <a:r>
            <a:rPr lang="en-US" sz="1900" kern="1200"/>
            <a:t>SPM 3500 – Sport Coaching</a:t>
          </a:r>
        </a:p>
        <a:p>
          <a:pPr marL="171450" lvl="1" indent="-171450" algn="l" defTabSz="844550">
            <a:lnSpc>
              <a:spcPct val="90000"/>
            </a:lnSpc>
            <a:spcBef>
              <a:spcPct val="0"/>
            </a:spcBef>
            <a:spcAft>
              <a:spcPct val="15000"/>
            </a:spcAft>
            <a:buChar char="•"/>
          </a:pPr>
          <a:r>
            <a:rPr lang="en-US" sz="1900" kern="1200"/>
            <a:t>SPM 3700 – Sport Administration</a:t>
          </a:r>
        </a:p>
        <a:p>
          <a:pPr marL="171450" lvl="1" indent="-171450" algn="l" defTabSz="844550">
            <a:lnSpc>
              <a:spcPct val="90000"/>
            </a:lnSpc>
            <a:spcBef>
              <a:spcPct val="0"/>
            </a:spcBef>
            <a:spcAft>
              <a:spcPct val="15000"/>
            </a:spcAft>
            <a:buChar char="•"/>
          </a:pPr>
          <a:r>
            <a:rPr lang="en-US" sz="1900" kern="1200"/>
            <a:t>SPM 3800 – Sport Governance </a:t>
          </a:r>
        </a:p>
      </dsp:txBody>
      <dsp:txXfrm rot="-5400000">
        <a:off x="2468880" y="362511"/>
        <a:ext cx="4287328" cy="1881643"/>
      </dsp:txXfrm>
    </dsp:sp>
    <dsp:sp modelId="{BF83DD36-C217-467B-91C2-74F4E79D9F42}">
      <dsp:nvSpPr>
        <dsp:cNvPr id="0" name=""/>
        <dsp:cNvSpPr/>
      </dsp:nvSpPr>
      <dsp:spPr>
        <a:xfrm>
          <a:off x="0" y="65"/>
          <a:ext cx="2468880" cy="26065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Conducted over four separate courses and are course specific*</a:t>
          </a:r>
        </a:p>
      </dsp:txBody>
      <dsp:txXfrm>
        <a:off x="120521" y="120586"/>
        <a:ext cx="2227838" cy="2365492"/>
      </dsp:txXfrm>
    </dsp:sp>
    <dsp:sp modelId="{0820B453-6189-4C78-A8C9-913EC84EA7AC}">
      <dsp:nvSpPr>
        <dsp:cNvPr id="0" name=""/>
        <dsp:cNvSpPr/>
      </dsp:nvSpPr>
      <dsp:spPr>
        <a:xfrm rot="5400000">
          <a:off x="3620826" y="1845633"/>
          <a:ext cx="2085227" cy="4389120"/>
        </a:xfrm>
        <a:prstGeom prst="round2SameRect">
          <a:avLst/>
        </a:prstGeom>
        <a:solidFill>
          <a:schemeClr val="accent5">
            <a:tint val="40000"/>
            <a:alpha val="90000"/>
            <a:hueOff val="-1353478"/>
            <a:satOff val="-8325"/>
            <a:lumOff val="-1417"/>
            <a:alphaOff val="0"/>
          </a:schemeClr>
        </a:solidFill>
        <a:ln w="12700" cap="flat" cmpd="sng" algn="ctr">
          <a:solidFill>
            <a:schemeClr val="accent5">
              <a:tint val="40000"/>
              <a:alpha val="90000"/>
              <a:hueOff val="-1353478"/>
              <a:satOff val="-8325"/>
              <a:lumOff val="-14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Networking</a:t>
          </a:r>
        </a:p>
        <a:p>
          <a:pPr marL="171450" lvl="1" indent="-171450" algn="l" defTabSz="844550">
            <a:lnSpc>
              <a:spcPct val="90000"/>
            </a:lnSpc>
            <a:spcBef>
              <a:spcPct val="0"/>
            </a:spcBef>
            <a:spcAft>
              <a:spcPct val="15000"/>
            </a:spcAft>
            <a:buChar char="•"/>
          </a:pPr>
          <a:r>
            <a:rPr lang="en-US" sz="1900" kern="1200"/>
            <a:t>Communication</a:t>
          </a:r>
        </a:p>
        <a:p>
          <a:pPr marL="171450" lvl="1" indent="-171450" algn="l" defTabSz="844550">
            <a:lnSpc>
              <a:spcPct val="90000"/>
            </a:lnSpc>
            <a:spcBef>
              <a:spcPct val="0"/>
            </a:spcBef>
            <a:spcAft>
              <a:spcPct val="15000"/>
            </a:spcAft>
            <a:buChar char="•"/>
          </a:pPr>
          <a:r>
            <a:rPr lang="en-US" sz="1900" kern="1200"/>
            <a:t>Question formation </a:t>
          </a:r>
        </a:p>
        <a:p>
          <a:pPr marL="171450" lvl="1" indent="-171450" algn="l" defTabSz="844550">
            <a:lnSpc>
              <a:spcPct val="90000"/>
            </a:lnSpc>
            <a:spcBef>
              <a:spcPct val="0"/>
            </a:spcBef>
            <a:spcAft>
              <a:spcPct val="15000"/>
            </a:spcAft>
            <a:buChar char="•"/>
          </a:pPr>
          <a:r>
            <a:rPr lang="en-US" sz="1900" kern="1200"/>
            <a:t>Knowledge sought/intentionality </a:t>
          </a:r>
        </a:p>
      </dsp:txBody>
      <dsp:txXfrm rot="-5400000">
        <a:off x="2468880" y="3099371"/>
        <a:ext cx="4287328" cy="1881643"/>
      </dsp:txXfrm>
    </dsp:sp>
    <dsp:sp modelId="{926E690A-17A6-4006-AAD5-00C3EB96D3A9}">
      <dsp:nvSpPr>
        <dsp:cNvPr id="0" name=""/>
        <dsp:cNvSpPr/>
      </dsp:nvSpPr>
      <dsp:spPr>
        <a:xfrm>
          <a:off x="0" y="2736926"/>
          <a:ext cx="2468880" cy="2606534"/>
        </a:xfrm>
        <a:prstGeom prst="roundRect">
          <a:avLst/>
        </a:prstGeom>
        <a:solidFill>
          <a:schemeClr val="accent5">
            <a:hueOff val="-1494846"/>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Focus:</a:t>
          </a:r>
        </a:p>
      </dsp:txBody>
      <dsp:txXfrm>
        <a:off x="120521" y="2857447"/>
        <a:ext cx="2227838" cy="23654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2/1/2023</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417486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4404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43682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2215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697257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0763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8735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93751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5752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7225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2/1/2023</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7475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2/1/2023</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139651815"/>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16" r:id="rId6"/>
    <p:sldLayoutId id="2147483721"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A9A83D-0D07-A1F6-77E3-F2C394D4910B}"/>
              </a:ext>
            </a:extLst>
          </p:cNvPr>
          <p:cNvSpPr>
            <a:spLocks noGrp="1"/>
          </p:cNvSpPr>
          <p:nvPr>
            <p:ph type="ctrTitle"/>
          </p:nvPr>
        </p:nvSpPr>
        <p:spPr>
          <a:xfrm>
            <a:off x="761999" y="1163595"/>
            <a:ext cx="6029325" cy="2855956"/>
          </a:xfrm>
        </p:spPr>
        <p:txBody>
          <a:bodyPr>
            <a:normAutofit/>
          </a:bodyPr>
          <a:lstStyle/>
          <a:p>
            <a:pPr algn="l"/>
            <a:r>
              <a:rPr lang="en-US" sz="4400"/>
              <a:t>Fostering Best Practices and Intentional Experiential Learning Opportunities</a:t>
            </a:r>
          </a:p>
        </p:txBody>
      </p:sp>
      <p:sp>
        <p:nvSpPr>
          <p:cNvPr id="3" name="Subtitle 2">
            <a:extLst>
              <a:ext uri="{FF2B5EF4-FFF2-40B4-BE49-F238E27FC236}">
                <a16:creationId xmlns:a16="http://schemas.microsoft.com/office/drawing/2014/main" id="{55395541-F8DF-C7C7-7C30-DBB007CD083D}"/>
              </a:ext>
            </a:extLst>
          </p:cNvPr>
          <p:cNvSpPr>
            <a:spLocks noGrp="1"/>
          </p:cNvSpPr>
          <p:nvPr>
            <p:ph type="subTitle" idx="1"/>
          </p:nvPr>
        </p:nvSpPr>
        <p:spPr>
          <a:xfrm>
            <a:off x="762000" y="4200525"/>
            <a:ext cx="6029324" cy="1595437"/>
          </a:xfrm>
        </p:spPr>
        <p:txBody>
          <a:bodyPr>
            <a:normAutofit/>
          </a:bodyPr>
          <a:lstStyle/>
          <a:p>
            <a:pPr algn="l"/>
            <a:r>
              <a:rPr lang="en-US" sz="1500"/>
              <a:t>Michael Ross, Sport Management Department Chair – Shorter University</a:t>
            </a:r>
          </a:p>
          <a:p>
            <a:pPr algn="l"/>
            <a:r>
              <a:rPr lang="en-US" sz="1500"/>
              <a:t>Heath Hooper, Dean of the College of Business – Shorter University</a:t>
            </a:r>
          </a:p>
          <a:p>
            <a:pPr algn="l"/>
            <a:r>
              <a:rPr lang="en-US" sz="1500"/>
              <a:t>Kyle Conkle, Assistant Professor of Sport Management – Shorter University</a:t>
            </a:r>
          </a:p>
        </p:txBody>
      </p:sp>
      <p:pic>
        <p:nvPicPr>
          <p:cNvPr id="4" name="Picture 3">
            <a:extLst>
              <a:ext uri="{FF2B5EF4-FFF2-40B4-BE49-F238E27FC236}">
                <a16:creationId xmlns:a16="http://schemas.microsoft.com/office/drawing/2014/main" id="{260AC8F7-5400-0CF1-6E79-FCCF0A1FBFBF}"/>
              </a:ext>
            </a:extLst>
          </p:cNvPr>
          <p:cNvPicPr>
            <a:picLocks noChangeAspect="1"/>
          </p:cNvPicPr>
          <p:nvPr/>
        </p:nvPicPr>
        <p:blipFill rotWithShape="1">
          <a:blip r:embed="rId2"/>
          <a:srcRect l="11337" r="46093" b="1"/>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1" name="Group 10">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2" name="Freeform: Shape 11">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898995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5493-4359-9F46-49FD-FF688549C045}"/>
              </a:ext>
            </a:extLst>
          </p:cNvPr>
          <p:cNvSpPr>
            <a:spLocks noGrp="1"/>
          </p:cNvSpPr>
          <p:nvPr>
            <p:ph type="title"/>
          </p:nvPr>
        </p:nvSpPr>
        <p:spPr>
          <a:xfrm>
            <a:off x="762000" y="381000"/>
            <a:ext cx="9144000" cy="1263649"/>
          </a:xfrm>
        </p:spPr>
        <p:txBody>
          <a:bodyPr>
            <a:normAutofit fontScale="90000"/>
          </a:bodyPr>
          <a:lstStyle/>
          <a:p>
            <a:r>
              <a:rPr lang="en-US" dirty="0"/>
              <a:t>Experiential Learning Opportunities: Large- and Small-Scale Events</a:t>
            </a:r>
          </a:p>
        </p:txBody>
      </p:sp>
      <p:pic>
        <p:nvPicPr>
          <p:cNvPr id="4" name="Content Placeholder 3">
            <a:extLst>
              <a:ext uri="{FF2B5EF4-FFF2-40B4-BE49-F238E27FC236}">
                <a16:creationId xmlns:a16="http://schemas.microsoft.com/office/drawing/2014/main" id="{5DD20D00-8A5B-F4B9-116F-878F22116DF5}"/>
              </a:ext>
            </a:extLst>
          </p:cNvPr>
          <p:cNvPicPr>
            <a:picLocks noGrp="1" noChangeAspect="1"/>
          </p:cNvPicPr>
          <p:nvPr>
            <p:ph idx="1"/>
          </p:nvPr>
        </p:nvPicPr>
        <p:blipFill>
          <a:blip r:embed="rId2"/>
          <a:stretch>
            <a:fillRect/>
          </a:stretch>
        </p:blipFill>
        <p:spPr>
          <a:xfrm>
            <a:off x="315038" y="1642224"/>
            <a:ext cx="3237602" cy="1887453"/>
          </a:xfrm>
          <a:prstGeom prst="rect">
            <a:avLst/>
          </a:prstGeom>
        </p:spPr>
      </p:pic>
      <p:pic>
        <p:nvPicPr>
          <p:cNvPr id="5" name="Picture 4">
            <a:extLst>
              <a:ext uri="{FF2B5EF4-FFF2-40B4-BE49-F238E27FC236}">
                <a16:creationId xmlns:a16="http://schemas.microsoft.com/office/drawing/2014/main" id="{AFC766A6-15DF-FBD6-42CB-465861559BCA}"/>
              </a:ext>
            </a:extLst>
          </p:cNvPr>
          <p:cNvPicPr>
            <a:picLocks noChangeAspect="1"/>
          </p:cNvPicPr>
          <p:nvPr/>
        </p:nvPicPr>
        <p:blipFill>
          <a:blip r:embed="rId3"/>
          <a:stretch>
            <a:fillRect/>
          </a:stretch>
        </p:blipFill>
        <p:spPr>
          <a:xfrm>
            <a:off x="3672110" y="1624027"/>
            <a:ext cx="4160521" cy="2340293"/>
          </a:xfrm>
          <a:prstGeom prst="rect">
            <a:avLst/>
          </a:prstGeom>
        </p:spPr>
      </p:pic>
      <p:pic>
        <p:nvPicPr>
          <p:cNvPr id="6" name="Picture 5">
            <a:extLst>
              <a:ext uri="{FF2B5EF4-FFF2-40B4-BE49-F238E27FC236}">
                <a16:creationId xmlns:a16="http://schemas.microsoft.com/office/drawing/2014/main" id="{A0BBC676-95EE-9C01-7D08-2C99B2B96FC3}"/>
              </a:ext>
            </a:extLst>
          </p:cNvPr>
          <p:cNvPicPr>
            <a:picLocks noChangeAspect="1"/>
          </p:cNvPicPr>
          <p:nvPr/>
        </p:nvPicPr>
        <p:blipFill>
          <a:blip r:embed="rId4"/>
          <a:stretch>
            <a:fillRect/>
          </a:stretch>
        </p:blipFill>
        <p:spPr>
          <a:xfrm>
            <a:off x="173267" y="3964320"/>
            <a:ext cx="2619375" cy="2311733"/>
          </a:xfrm>
          <a:prstGeom prst="rect">
            <a:avLst/>
          </a:prstGeom>
        </p:spPr>
      </p:pic>
      <p:pic>
        <p:nvPicPr>
          <p:cNvPr id="7" name="Picture 6">
            <a:extLst>
              <a:ext uri="{FF2B5EF4-FFF2-40B4-BE49-F238E27FC236}">
                <a16:creationId xmlns:a16="http://schemas.microsoft.com/office/drawing/2014/main" id="{7614C7BB-AB9D-37CB-214B-39AB0B9307AC}"/>
              </a:ext>
            </a:extLst>
          </p:cNvPr>
          <p:cNvPicPr>
            <a:picLocks noChangeAspect="1"/>
          </p:cNvPicPr>
          <p:nvPr/>
        </p:nvPicPr>
        <p:blipFill>
          <a:blip r:embed="rId5"/>
          <a:stretch>
            <a:fillRect/>
          </a:stretch>
        </p:blipFill>
        <p:spPr>
          <a:xfrm>
            <a:off x="2972864" y="4305891"/>
            <a:ext cx="3387296" cy="1970162"/>
          </a:xfrm>
          <a:prstGeom prst="rect">
            <a:avLst/>
          </a:prstGeom>
        </p:spPr>
      </p:pic>
      <p:pic>
        <p:nvPicPr>
          <p:cNvPr id="8" name="Picture 7">
            <a:extLst>
              <a:ext uri="{FF2B5EF4-FFF2-40B4-BE49-F238E27FC236}">
                <a16:creationId xmlns:a16="http://schemas.microsoft.com/office/drawing/2014/main" id="{BACD333D-8160-080C-964C-7A1285476764}"/>
              </a:ext>
            </a:extLst>
          </p:cNvPr>
          <p:cNvPicPr>
            <a:picLocks noChangeAspect="1"/>
          </p:cNvPicPr>
          <p:nvPr/>
        </p:nvPicPr>
        <p:blipFill>
          <a:blip r:embed="rId6"/>
          <a:stretch>
            <a:fillRect/>
          </a:stretch>
        </p:blipFill>
        <p:spPr>
          <a:xfrm>
            <a:off x="6624608" y="4380217"/>
            <a:ext cx="2626882" cy="1898333"/>
          </a:xfrm>
          <a:prstGeom prst="rect">
            <a:avLst/>
          </a:prstGeom>
        </p:spPr>
      </p:pic>
      <p:pic>
        <p:nvPicPr>
          <p:cNvPr id="9" name="Picture 8">
            <a:extLst>
              <a:ext uri="{FF2B5EF4-FFF2-40B4-BE49-F238E27FC236}">
                <a16:creationId xmlns:a16="http://schemas.microsoft.com/office/drawing/2014/main" id="{37B5725F-F75A-7FA8-B171-52B9559937DC}"/>
              </a:ext>
            </a:extLst>
          </p:cNvPr>
          <p:cNvPicPr>
            <a:picLocks noChangeAspect="1"/>
          </p:cNvPicPr>
          <p:nvPr/>
        </p:nvPicPr>
        <p:blipFill>
          <a:blip r:embed="rId7"/>
          <a:stretch>
            <a:fillRect/>
          </a:stretch>
        </p:blipFill>
        <p:spPr>
          <a:xfrm>
            <a:off x="10352961" y="1201432"/>
            <a:ext cx="1705633" cy="2743200"/>
          </a:xfrm>
          <a:prstGeom prst="rect">
            <a:avLst/>
          </a:prstGeom>
        </p:spPr>
      </p:pic>
      <p:pic>
        <p:nvPicPr>
          <p:cNvPr id="10" name="Picture 9">
            <a:extLst>
              <a:ext uri="{FF2B5EF4-FFF2-40B4-BE49-F238E27FC236}">
                <a16:creationId xmlns:a16="http://schemas.microsoft.com/office/drawing/2014/main" id="{0CE22B27-AFB4-94A1-1481-C8DC69277782}"/>
              </a:ext>
            </a:extLst>
          </p:cNvPr>
          <p:cNvPicPr>
            <a:picLocks noChangeAspect="1"/>
          </p:cNvPicPr>
          <p:nvPr/>
        </p:nvPicPr>
        <p:blipFill>
          <a:blip r:embed="rId8"/>
          <a:stretch>
            <a:fillRect/>
          </a:stretch>
        </p:blipFill>
        <p:spPr>
          <a:xfrm>
            <a:off x="9431712" y="4308388"/>
            <a:ext cx="2626882" cy="1970162"/>
          </a:xfrm>
          <a:prstGeom prst="rect">
            <a:avLst/>
          </a:prstGeom>
        </p:spPr>
      </p:pic>
      <p:pic>
        <p:nvPicPr>
          <p:cNvPr id="11" name="Picture 10">
            <a:extLst>
              <a:ext uri="{FF2B5EF4-FFF2-40B4-BE49-F238E27FC236}">
                <a16:creationId xmlns:a16="http://schemas.microsoft.com/office/drawing/2014/main" id="{3C3FCD59-D4C3-6C61-1D2B-6120D55EEDF7}"/>
              </a:ext>
            </a:extLst>
          </p:cNvPr>
          <p:cNvPicPr>
            <a:picLocks noChangeAspect="1"/>
          </p:cNvPicPr>
          <p:nvPr/>
        </p:nvPicPr>
        <p:blipFill>
          <a:blip r:embed="rId9"/>
          <a:stretch>
            <a:fillRect/>
          </a:stretch>
        </p:blipFill>
        <p:spPr>
          <a:xfrm flipH="1">
            <a:off x="7952101" y="1092618"/>
            <a:ext cx="2239483" cy="2989091"/>
          </a:xfrm>
          <a:prstGeom prst="rect">
            <a:avLst/>
          </a:prstGeom>
        </p:spPr>
      </p:pic>
    </p:spTree>
    <p:extLst>
      <p:ext uri="{BB962C8B-B14F-4D97-AF65-F5344CB8AC3E}">
        <p14:creationId xmlns:p14="http://schemas.microsoft.com/office/powerpoint/2010/main" val="3086553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D932F-7252-4723-8179-3BA1CD692C05}"/>
              </a:ext>
            </a:extLst>
          </p:cNvPr>
          <p:cNvSpPr>
            <a:spLocks noGrp="1"/>
          </p:cNvSpPr>
          <p:nvPr>
            <p:ph type="title"/>
          </p:nvPr>
        </p:nvSpPr>
        <p:spPr>
          <a:xfrm>
            <a:off x="719328" y="375920"/>
            <a:ext cx="6095998" cy="1148080"/>
          </a:xfrm>
        </p:spPr>
        <p:txBody>
          <a:bodyPr anchor="b">
            <a:normAutofit fontScale="90000"/>
          </a:bodyPr>
          <a:lstStyle/>
          <a:p>
            <a:r>
              <a:rPr lang="en-US" dirty="0"/>
              <a:t>Results Observed Thus Far:</a:t>
            </a:r>
          </a:p>
        </p:txBody>
      </p:sp>
      <p:sp>
        <p:nvSpPr>
          <p:cNvPr id="3" name="Content Placeholder 2">
            <a:extLst>
              <a:ext uri="{FF2B5EF4-FFF2-40B4-BE49-F238E27FC236}">
                <a16:creationId xmlns:a16="http://schemas.microsoft.com/office/drawing/2014/main" id="{B2266365-0655-22F2-1973-1E1DEFCABA5F}"/>
              </a:ext>
            </a:extLst>
          </p:cNvPr>
          <p:cNvSpPr>
            <a:spLocks noGrp="1"/>
          </p:cNvSpPr>
          <p:nvPr>
            <p:ph idx="1"/>
          </p:nvPr>
        </p:nvSpPr>
        <p:spPr>
          <a:xfrm>
            <a:off x="762000" y="1757680"/>
            <a:ext cx="6095997" cy="4561839"/>
          </a:xfrm>
        </p:spPr>
        <p:txBody>
          <a:bodyPr>
            <a:normAutofit/>
          </a:bodyPr>
          <a:lstStyle/>
          <a:p>
            <a:r>
              <a:rPr lang="en-US" sz="1400" dirty="0"/>
              <a:t>Students/Alumni</a:t>
            </a:r>
          </a:p>
          <a:p>
            <a:pPr lvl="1"/>
            <a:r>
              <a:rPr lang="en-US" sz="1400" dirty="0"/>
              <a:t>Our students are more frequently being hired for the jobs they desire.</a:t>
            </a:r>
          </a:p>
          <a:p>
            <a:pPr lvl="1"/>
            <a:r>
              <a:rPr lang="en-US" sz="1400" dirty="0"/>
              <a:t>Our graduates are being promoted and actively pursuing improved opportunities at a successful rate.</a:t>
            </a:r>
          </a:p>
          <a:p>
            <a:pPr lvl="1"/>
            <a:r>
              <a:rPr lang="en-US" sz="1400" dirty="0"/>
              <a:t>Feedback from Internship supervisors has increased and display praise for professionalism, maturity, and skillsets of interns.</a:t>
            </a:r>
          </a:p>
          <a:p>
            <a:pPr lvl="1"/>
            <a:r>
              <a:rPr lang="en-US" sz="1400" dirty="0"/>
              <a:t>Our alumni seek to serve current students when given the opportunity (our goal is to improve this even more).</a:t>
            </a:r>
          </a:p>
          <a:p>
            <a:pPr lvl="1"/>
            <a:r>
              <a:rPr lang="en-US" sz="1400" dirty="0"/>
              <a:t>More BBA graduates are seeking their MBA within our program.</a:t>
            </a:r>
          </a:p>
          <a:p>
            <a:r>
              <a:rPr lang="en-US" sz="1400" dirty="0"/>
              <a:t>Program</a:t>
            </a:r>
          </a:p>
          <a:p>
            <a:pPr lvl="1"/>
            <a:r>
              <a:rPr lang="en-US" sz="1400" dirty="0"/>
              <a:t>Voted #1 Online BBA for 2022 and 2023.</a:t>
            </a:r>
          </a:p>
          <a:p>
            <a:pPr lvl="1"/>
            <a:r>
              <a:rPr lang="en-US" sz="1400" dirty="0"/>
              <a:t>Candidate application pool quality has improved.</a:t>
            </a:r>
          </a:p>
          <a:p>
            <a:pPr lvl="1"/>
            <a:r>
              <a:rPr lang="en-US" sz="1400" dirty="0"/>
              <a:t>Growth of major has increased over the last two years (largest in the university).</a:t>
            </a:r>
          </a:p>
          <a:p>
            <a:pPr lvl="1"/>
            <a:r>
              <a:rPr lang="en-US" sz="1400" dirty="0"/>
              <a:t>Retention has increased significantly. </a:t>
            </a:r>
          </a:p>
          <a:p>
            <a:endParaRPr lang="en-US" sz="900" dirty="0"/>
          </a:p>
        </p:txBody>
      </p:sp>
      <p:pic>
        <p:nvPicPr>
          <p:cNvPr id="4" name="Picture 3">
            <a:extLst>
              <a:ext uri="{FF2B5EF4-FFF2-40B4-BE49-F238E27FC236}">
                <a16:creationId xmlns:a16="http://schemas.microsoft.com/office/drawing/2014/main" id="{E2140A79-B157-3D58-9444-04BD9F6C124A}"/>
              </a:ext>
            </a:extLst>
          </p:cNvPr>
          <p:cNvPicPr>
            <a:picLocks noChangeAspect="1"/>
          </p:cNvPicPr>
          <p:nvPr/>
        </p:nvPicPr>
        <p:blipFill>
          <a:blip r:embed="rId2"/>
          <a:stretch>
            <a:fillRect/>
          </a:stretch>
        </p:blipFill>
        <p:spPr>
          <a:xfrm>
            <a:off x="7534654" y="1481327"/>
            <a:ext cx="3895345" cy="3895345"/>
          </a:xfrm>
          <a:prstGeom prst="rect">
            <a:avLst/>
          </a:prstGeom>
        </p:spPr>
      </p:pic>
    </p:spTree>
    <p:extLst>
      <p:ext uri="{BB962C8B-B14F-4D97-AF65-F5344CB8AC3E}">
        <p14:creationId xmlns:p14="http://schemas.microsoft.com/office/powerpoint/2010/main" val="293976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012F-6176-8A0F-D8C5-0878BA309AF0}"/>
              </a:ext>
            </a:extLst>
          </p:cNvPr>
          <p:cNvSpPr>
            <a:spLocks noGrp="1"/>
          </p:cNvSpPr>
          <p:nvPr>
            <p:ph type="title"/>
          </p:nvPr>
        </p:nvSpPr>
        <p:spPr>
          <a:xfrm>
            <a:off x="762000" y="609601"/>
            <a:ext cx="9144000" cy="881270"/>
          </a:xfrm>
        </p:spPr>
        <p:txBody>
          <a:bodyPr>
            <a:normAutofit/>
          </a:bodyPr>
          <a:lstStyle/>
          <a:p>
            <a:r>
              <a:rPr lang="en-US" dirty="0"/>
              <a:t>Correlation to COSMA Principles:</a:t>
            </a:r>
          </a:p>
        </p:txBody>
      </p:sp>
      <p:sp>
        <p:nvSpPr>
          <p:cNvPr id="3" name="Content Placeholder 2">
            <a:extLst>
              <a:ext uri="{FF2B5EF4-FFF2-40B4-BE49-F238E27FC236}">
                <a16:creationId xmlns:a16="http://schemas.microsoft.com/office/drawing/2014/main" id="{72663FF1-46A5-EE51-232F-80CE781828D6}"/>
              </a:ext>
            </a:extLst>
          </p:cNvPr>
          <p:cNvSpPr>
            <a:spLocks noGrp="1"/>
          </p:cNvSpPr>
          <p:nvPr>
            <p:ph idx="1"/>
          </p:nvPr>
        </p:nvSpPr>
        <p:spPr>
          <a:xfrm>
            <a:off x="762000" y="1490871"/>
            <a:ext cx="10668000" cy="4605129"/>
          </a:xfrm>
        </p:spPr>
        <p:txBody>
          <a:bodyPr>
            <a:normAutofit fontScale="92500"/>
          </a:bodyPr>
          <a:lstStyle/>
          <a:p>
            <a:pPr marL="0" indent="0">
              <a:buNone/>
            </a:pPr>
            <a:endParaRPr lang="en-US" dirty="0"/>
          </a:p>
          <a:p>
            <a:r>
              <a:rPr lang="en-US" sz="2400" dirty="0"/>
              <a:t>COSMA Principles addressed</a:t>
            </a:r>
          </a:p>
          <a:p>
            <a:pPr marL="342900" indent="-342900">
              <a:buFont typeface="Symbol" panose="05050102010706020507" pitchFamily="18" charset="2"/>
              <a:buChar char=""/>
            </a:pPr>
            <a:r>
              <a:rPr lang="en-US" sz="2400" i="1" dirty="0">
                <a:solidFill>
                  <a:schemeClr val="tx1">
                    <a:lumMod val="95000"/>
                  </a:schemeClr>
                </a:solidFill>
                <a:effectLst/>
                <a:latin typeface="Times New Roman" panose="02020603050405020304" pitchFamily="18" charset="0"/>
                <a:ea typeface="Times New Roman" panose="02020603050405020304" pitchFamily="18" charset="0"/>
              </a:rPr>
              <a:t>COSMA Principle 7.6: Diversity in Sport Management</a:t>
            </a:r>
            <a:r>
              <a:rPr lang="en-US" sz="2400" dirty="0">
                <a:solidFill>
                  <a:schemeClr val="tx1">
                    <a:lumMod val="95000"/>
                  </a:schemeClr>
                </a:solidFill>
                <a:effectLst/>
                <a:latin typeface="Times New Roman" panose="02020603050405020304" pitchFamily="18" charset="0"/>
                <a:ea typeface="Times New Roman" panose="02020603050405020304" pitchFamily="18" charset="0"/>
              </a:rPr>
              <a:t>: These best practices will display the opportunity students have to network and learn from a wide array of sport management industry professionals while earning invaluable experience simultaneously. Industry professionals, academics, and students are all subjected to various forms of diversity while engaging through a unified medium that exists as sport.  </a:t>
            </a:r>
          </a:p>
          <a:p>
            <a:pPr marL="0" marR="0" lvl="0" indent="0">
              <a:buNone/>
            </a:pPr>
            <a:r>
              <a:rPr lang="en-US" sz="2400" dirty="0">
                <a:solidFill>
                  <a:schemeClr val="tx1">
                    <a:lumMod val="95000"/>
                  </a:schemeClr>
                </a:solidFill>
                <a:effectLst/>
                <a:latin typeface="Times New Roman" panose="02020603050405020304" pitchFamily="18" charset="0"/>
                <a:ea typeface="Times New Roman" panose="02020603050405020304" pitchFamily="18" charset="0"/>
              </a:rPr>
              <a:t>  </a:t>
            </a:r>
          </a:p>
          <a:p>
            <a:pPr marL="342900" marR="0" lvl="0" indent="-342900">
              <a:buFont typeface="Symbol" panose="05050102010706020507" pitchFamily="18" charset="2"/>
              <a:buChar char=""/>
            </a:pPr>
            <a:r>
              <a:rPr lang="en-US" sz="2400" i="1" dirty="0">
                <a:solidFill>
                  <a:schemeClr val="tx1">
                    <a:lumMod val="95000"/>
                  </a:schemeClr>
                </a:solidFill>
                <a:effectLst/>
                <a:latin typeface="Times New Roman" panose="02020603050405020304" pitchFamily="18" charset="0"/>
                <a:ea typeface="Times New Roman" panose="02020603050405020304" pitchFamily="18" charset="0"/>
              </a:rPr>
              <a:t>COSMA Principle 8.0: Educational Innovation</a:t>
            </a:r>
            <a:r>
              <a:rPr lang="en-US" sz="2400" dirty="0">
                <a:solidFill>
                  <a:schemeClr val="tx1">
                    <a:lumMod val="95000"/>
                  </a:schemeClr>
                </a:solidFill>
                <a:effectLst/>
                <a:latin typeface="Times New Roman" panose="02020603050405020304" pitchFamily="18" charset="0"/>
                <a:ea typeface="Times New Roman" panose="02020603050405020304" pitchFamily="18" charset="0"/>
              </a:rPr>
              <a:t>: These best practices will display the continued adaptation and evolution of higher education and efficient and effective experiential learning tactics that benefit all stakeholders within this realm. As sport continues to evolve, we must also evolve with it for the continued benefit of our institutions, organizations, and overall student well-being.   </a:t>
            </a:r>
          </a:p>
          <a:p>
            <a:pPr lvl="1"/>
            <a:endParaRPr lang="en-US" dirty="0"/>
          </a:p>
        </p:txBody>
      </p:sp>
    </p:spTree>
    <p:extLst>
      <p:ext uri="{BB962C8B-B14F-4D97-AF65-F5344CB8AC3E}">
        <p14:creationId xmlns:p14="http://schemas.microsoft.com/office/powerpoint/2010/main" val="84115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15C55-25A2-A000-BB1E-A2F8B80E7EC1}"/>
              </a:ext>
            </a:extLst>
          </p:cNvPr>
          <p:cNvSpPr>
            <a:spLocks noGrp="1"/>
          </p:cNvSpPr>
          <p:nvPr>
            <p:ph type="title"/>
          </p:nvPr>
        </p:nvSpPr>
        <p:spPr>
          <a:xfrm>
            <a:off x="5334001" y="465231"/>
            <a:ext cx="6095999" cy="705846"/>
          </a:xfrm>
        </p:spPr>
        <p:txBody>
          <a:bodyPr anchor="b">
            <a:normAutofit/>
          </a:bodyPr>
          <a:lstStyle/>
          <a:p>
            <a:r>
              <a:rPr lang="en-US" dirty="0"/>
              <a:t>The Standard:</a:t>
            </a:r>
          </a:p>
        </p:txBody>
      </p:sp>
      <p:pic>
        <p:nvPicPr>
          <p:cNvPr id="5" name="Picture 4" descr="Football ball in goal">
            <a:extLst>
              <a:ext uri="{FF2B5EF4-FFF2-40B4-BE49-F238E27FC236}">
                <a16:creationId xmlns:a16="http://schemas.microsoft.com/office/drawing/2014/main" id="{982C127F-8F4F-8A99-C5D4-DB8D0350DDF8}"/>
              </a:ext>
            </a:extLst>
          </p:cNvPr>
          <p:cNvPicPr>
            <a:picLocks noChangeAspect="1"/>
          </p:cNvPicPr>
          <p:nvPr/>
        </p:nvPicPr>
        <p:blipFill rotWithShape="1">
          <a:blip r:embed="rId2"/>
          <a:srcRect l="19893" r="35606"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1" name="Freeform: Shape 10">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5CF0850-4DA4-0888-2E19-CDAA4A980294}"/>
              </a:ext>
            </a:extLst>
          </p:cNvPr>
          <p:cNvSpPr>
            <a:spLocks noGrp="1"/>
          </p:cNvSpPr>
          <p:nvPr>
            <p:ph idx="1"/>
          </p:nvPr>
        </p:nvSpPr>
        <p:spPr>
          <a:xfrm>
            <a:off x="5334001" y="1564641"/>
            <a:ext cx="6095999" cy="4531360"/>
          </a:xfrm>
        </p:spPr>
        <p:txBody>
          <a:bodyPr>
            <a:normAutofit/>
          </a:bodyPr>
          <a:lstStyle/>
          <a:p>
            <a:r>
              <a:rPr lang="en-US" sz="2400" dirty="0"/>
              <a:t>#1 – Continually improve our programs to be the best version possible.</a:t>
            </a:r>
          </a:p>
          <a:p>
            <a:pPr lvl="1"/>
            <a:r>
              <a:rPr lang="en-US" dirty="0"/>
              <a:t>2017 - #29 Online BBA Sport Management Program</a:t>
            </a:r>
          </a:p>
          <a:p>
            <a:pPr lvl="1"/>
            <a:r>
              <a:rPr lang="en-US" dirty="0"/>
              <a:t>2022 &amp; 2023 - #1 Online BBA Sport Management Program</a:t>
            </a:r>
          </a:p>
          <a:p>
            <a:r>
              <a:rPr lang="en-US" sz="2400" dirty="0"/>
              <a:t>#2 – Serve our students to the greatest level possible.</a:t>
            </a:r>
          </a:p>
          <a:p>
            <a:pPr lvl="1"/>
            <a:r>
              <a:rPr lang="en-US" dirty="0"/>
              <a:t>Educate and prepare them for their goals.</a:t>
            </a:r>
          </a:p>
          <a:p>
            <a:pPr lvl="1"/>
            <a:endParaRPr lang="en-US" sz="1400" dirty="0"/>
          </a:p>
        </p:txBody>
      </p:sp>
    </p:spTree>
    <p:extLst>
      <p:ext uri="{BB962C8B-B14F-4D97-AF65-F5344CB8AC3E}">
        <p14:creationId xmlns:p14="http://schemas.microsoft.com/office/powerpoint/2010/main" val="139198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3FA4D-1E84-1720-8EC7-312DFBC8A36B}"/>
              </a:ext>
            </a:extLst>
          </p:cNvPr>
          <p:cNvSpPr>
            <a:spLocks noGrp="1"/>
          </p:cNvSpPr>
          <p:nvPr>
            <p:ph type="title"/>
          </p:nvPr>
        </p:nvSpPr>
        <p:spPr>
          <a:xfrm>
            <a:off x="457200" y="288290"/>
            <a:ext cx="4400549" cy="1857375"/>
          </a:xfrm>
        </p:spPr>
        <p:txBody>
          <a:bodyPr anchor="b">
            <a:normAutofit/>
          </a:bodyPr>
          <a:lstStyle/>
          <a:p>
            <a:r>
              <a:rPr lang="en-US" sz="4100" dirty="0"/>
              <a:t>Background and Intention of Program Design</a:t>
            </a:r>
          </a:p>
        </p:txBody>
      </p:sp>
      <p:pic>
        <p:nvPicPr>
          <p:cNvPr id="5" name="Picture 4" descr="White puzzle with one red piece">
            <a:extLst>
              <a:ext uri="{FF2B5EF4-FFF2-40B4-BE49-F238E27FC236}">
                <a16:creationId xmlns:a16="http://schemas.microsoft.com/office/drawing/2014/main" id="{227BBA64-84B3-64E9-FF01-A87E53813738}"/>
              </a:ext>
            </a:extLst>
          </p:cNvPr>
          <p:cNvPicPr>
            <a:picLocks noChangeAspect="1"/>
          </p:cNvPicPr>
          <p:nvPr/>
        </p:nvPicPr>
        <p:blipFill rotWithShape="1">
          <a:blip r:embed="rId2"/>
          <a:srcRect l="24392" r="22788"/>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0299D9C0-78ED-E25F-4B1A-531A93740A55}"/>
              </a:ext>
            </a:extLst>
          </p:cNvPr>
          <p:cNvSpPr>
            <a:spLocks noGrp="1"/>
          </p:cNvSpPr>
          <p:nvPr>
            <p:ph idx="1"/>
          </p:nvPr>
        </p:nvSpPr>
        <p:spPr>
          <a:xfrm>
            <a:off x="762000" y="2433956"/>
            <a:ext cx="4400549" cy="3843020"/>
          </a:xfrm>
        </p:spPr>
        <p:txBody>
          <a:bodyPr anchor="t">
            <a:normAutofit fontScale="92500"/>
          </a:bodyPr>
          <a:lstStyle/>
          <a:p>
            <a:r>
              <a:rPr lang="en-US" sz="2400" dirty="0"/>
              <a:t>Origin of restructuring and design: “Don’t get us fired”</a:t>
            </a:r>
          </a:p>
          <a:p>
            <a:r>
              <a:rPr lang="en-US" sz="2400" dirty="0"/>
              <a:t>Poll Industry Professionals: What do you need?</a:t>
            </a:r>
          </a:p>
          <a:p>
            <a:pPr lvl="1"/>
            <a:r>
              <a:rPr lang="en-US" dirty="0"/>
              <a:t>Experience</a:t>
            </a:r>
          </a:p>
          <a:p>
            <a:pPr lvl="1"/>
            <a:r>
              <a:rPr lang="en-US" dirty="0"/>
              <a:t>Skills</a:t>
            </a:r>
          </a:p>
          <a:p>
            <a:pPr lvl="1"/>
            <a:r>
              <a:rPr lang="en-US" dirty="0"/>
              <a:t>Communication</a:t>
            </a:r>
          </a:p>
          <a:p>
            <a:pPr lvl="1"/>
            <a:r>
              <a:rPr lang="en-US" dirty="0"/>
              <a:t>Professionalism</a:t>
            </a:r>
          </a:p>
          <a:p>
            <a:pPr lvl="1"/>
            <a:r>
              <a:rPr lang="en-US" dirty="0"/>
              <a:t>Maturity</a:t>
            </a:r>
          </a:p>
          <a:p>
            <a:pPr lvl="1"/>
            <a:r>
              <a:rPr lang="en-US" dirty="0"/>
              <a:t>Passion</a:t>
            </a:r>
            <a:endParaRPr lang="en-US" sz="1300" dirty="0"/>
          </a:p>
        </p:txBody>
      </p:sp>
    </p:spTree>
    <p:extLst>
      <p:ext uri="{BB962C8B-B14F-4D97-AF65-F5344CB8AC3E}">
        <p14:creationId xmlns:p14="http://schemas.microsoft.com/office/powerpoint/2010/main" val="3929070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B70C-CD6A-4203-D59E-55E6074102B1}"/>
              </a:ext>
            </a:extLst>
          </p:cNvPr>
          <p:cNvSpPr>
            <a:spLocks noGrp="1"/>
          </p:cNvSpPr>
          <p:nvPr>
            <p:ph type="title"/>
          </p:nvPr>
        </p:nvSpPr>
        <p:spPr>
          <a:xfrm>
            <a:off x="762000" y="390940"/>
            <a:ext cx="9144000" cy="722243"/>
          </a:xfrm>
        </p:spPr>
        <p:txBody>
          <a:bodyPr/>
          <a:lstStyle/>
          <a:p>
            <a:r>
              <a:rPr lang="en-US" dirty="0"/>
              <a:t>Intentional Hiring of Faculty</a:t>
            </a:r>
          </a:p>
        </p:txBody>
      </p:sp>
      <p:pic>
        <p:nvPicPr>
          <p:cNvPr id="4" name="Picture 3">
            <a:extLst>
              <a:ext uri="{FF2B5EF4-FFF2-40B4-BE49-F238E27FC236}">
                <a16:creationId xmlns:a16="http://schemas.microsoft.com/office/drawing/2014/main" id="{D22C8AFA-8CB2-9B72-5702-AFA6945AC84D}"/>
              </a:ext>
            </a:extLst>
          </p:cNvPr>
          <p:cNvPicPr>
            <a:picLocks noChangeAspect="1"/>
          </p:cNvPicPr>
          <p:nvPr/>
        </p:nvPicPr>
        <p:blipFill>
          <a:blip r:embed="rId2"/>
          <a:stretch>
            <a:fillRect/>
          </a:stretch>
        </p:blipFill>
        <p:spPr>
          <a:xfrm>
            <a:off x="4654193" y="1170607"/>
            <a:ext cx="2883614" cy="2334866"/>
          </a:xfrm>
          <a:prstGeom prst="rect">
            <a:avLst/>
          </a:prstGeom>
        </p:spPr>
      </p:pic>
      <p:pic>
        <p:nvPicPr>
          <p:cNvPr id="6" name="Picture 5">
            <a:extLst>
              <a:ext uri="{FF2B5EF4-FFF2-40B4-BE49-F238E27FC236}">
                <a16:creationId xmlns:a16="http://schemas.microsoft.com/office/drawing/2014/main" id="{65E99660-3425-2EF8-3386-DC5A0D390BD9}"/>
              </a:ext>
            </a:extLst>
          </p:cNvPr>
          <p:cNvPicPr>
            <a:picLocks noChangeAspect="1"/>
          </p:cNvPicPr>
          <p:nvPr/>
        </p:nvPicPr>
        <p:blipFill>
          <a:blip r:embed="rId3"/>
          <a:stretch>
            <a:fillRect/>
          </a:stretch>
        </p:blipFill>
        <p:spPr>
          <a:xfrm>
            <a:off x="709422" y="1221739"/>
            <a:ext cx="2540938" cy="2358993"/>
          </a:xfrm>
          <a:prstGeom prst="rect">
            <a:avLst/>
          </a:prstGeom>
        </p:spPr>
      </p:pic>
      <p:pic>
        <p:nvPicPr>
          <p:cNvPr id="7" name="Picture 6">
            <a:extLst>
              <a:ext uri="{FF2B5EF4-FFF2-40B4-BE49-F238E27FC236}">
                <a16:creationId xmlns:a16="http://schemas.microsoft.com/office/drawing/2014/main" id="{2628E223-EECC-B534-168D-C1F45462862F}"/>
              </a:ext>
            </a:extLst>
          </p:cNvPr>
          <p:cNvPicPr>
            <a:picLocks noChangeAspect="1"/>
          </p:cNvPicPr>
          <p:nvPr/>
        </p:nvPicPr>
        <p:blipFill>
          <a:blip r:embed="rId4"/>
          <a:stretch>
            <a:fillRect/>
          </a:stretch>
        </p:blipFill>
        <p:spPr>
          <a:xfrm>
            <a:off x="8865523" y="1153415"/>
            <a:ext cx="2427317" cy="2427317"/>
          </a:xfrm>
          <a:prstGeom prst="rect">
            <a:avLst/>
          </a:prstGeom>
        </p:spPr>
      </p:pic>
      <p:pic>
        <p:nvPicPr>
          <p:cNvPr id="8" name="Picture 7">
            <a:extLst>
              <a:ext uri="{FF2B5EF4-FFF2-40B4-BE49-F238E27FC236}">
                <a16:creationId xmlns:a16="http://schemas.microsoft.com/office/drawing/2014/main" id="{77325B7C-2CBA-20CB-2E73-E2C4C1DC7701}"/>
              </a:ext>
            </a:extLst>
          </p:cNvPr>
          <p:cNvPicPr>
            <a:picLocks noChangeAspect="1"/>
          </p:cNvPicPr>
          <p:nvPr/>
        </p:nvPicPr>
        <p:blipFill>
          <a:blip r:embed="rId5"/>
          <a:stretch>
            <a:fillRect/>
          </a:stretch>
        </p:blipFill>
        <p:spPr>
          <a:xfrm>
            <a:off x="1031558" y="3816952"/>
            <a:ext cx="2143125" cy="2358993"/>
          </a:xfrm>
          <a:prstGeom prst="rect">
            <a:avLst/>
          </a:prstGeom>
        </p:spPr>
      </p:pic>
      <p:pic>
        <p:nvPicPr>
          <p:cNvPr id="9" name="Picture 8">
            <a:extLst>
              <a:ext uri="{FF2B5EF4-FFF2-40B4-BE49-F238E27FC236}">
                <a16:creationId xmlns:a16="http://schemas.microsoft.com/office/drawing/2014/main" id="{F2505F51-4EAB-B139-2DE8-31AB98438E7F}"/>
              </a:ext>
            </a:extLst>
          </p:cNvPr>
          <p:cNvPicPr>
            <a:picLocks noChangeAspect="1"/>
          </p:cNvPicPr>
          <p:nvPr/>
        </p:nvPicPr>
        <p:blipFill>
          <a:blip r:embed="rId6"/>
          <a:stretch>
            <a:fillRect/>
          </a:stretch>
        </p:blipFill>
        <p:spPr>
          <a:xfrm>
            <a:off x="9017317" y="3816951"/>
            <a:ext cx="2427317" cy="2358993"/>
          </a:xfrm>
          <a:prstGeom prst="rect">
            <a:avLst/>
          </a:prstGeom>
        </p:spPr>
      </p:pic>
      <p:sp>
        <p:nvSpPr>
          <p:cNvPr id="10" name="TextBox 9">
            <a:extLst>
              <a:ext uri="{FF2B5EF4-FFF2-40B4-BE49-F238E27FC236}">
                <a16:creationId xmlns:a16="http://schemas.microsoft.com/office/drawing/2014/main" id="{E325E8F7-48FD-9E34-C485-48767AE2CA55}"/>
              </a:ext>
            </a:extLst>
          </p:cNvPr>
          <p:cNvSpPr txBox="1"/>
          <p:nvPr/>
        </p:nvSpPr>
        <p:spPr>
          <a:xfrm>
            <a:off x="3650021" y="3562897"/>
            <a:ext cx="481584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Dr. Hooper – Dean</a:t>
            </a:r>
          </a:p>
          <a:p>
            <a:pPr marL="742950" lvl="1" indent="-285750">
              <a:buFont typeface="Arial" panose="020B0604020202020204" pitchFamily="34" charset="0"/>
              <a:buChar char="•"/>
            </a:pPr>
            <a:r>
              <a:rPr lang="en-US" sz="1600" dirty="0"/>
              <a:t>Intercollegiate coaching</a:t>
            </a:r>
          </a:p>
          <a:p>
            <a:pPr marL="285750" indent="-285750">
              <a:buFont typeface="Arial" panose="020B0604020202020204" pitchFamily="34" charset="0"/>
              <a:buChar char="•"/>
            </a:pPr>
            <a:r>
              <a:rPr lang="en-US" sz="1600" dirty="0"/>
              <a:t>Professor Ross – Department Chair</a:t>
            </a:r>
          </a:p>
          <a:p>
            <a:pPr marL="742950" lvl="1" indent="-285750">
              <a:buFont typeface="Arial" panose="020B0604020202020204" pitchFamily="34" charset="0"/>
              <a:buChar char="•"/>
            </a:pPr>
            <a:r>
              <a:rPr lang="en-US" sz="1600" dirty="0"/>
              <a:t>Athletic Administration/Youth Development Company</a:t>
            </a:r>
          </a:p>
          <a:p>
            <a:pPr marL="285750" indent="-285750">
              <a:buFont typeface="Arial" panose="020B0604020202020204" pitchFamily="34" charset="0"/>
              <a:buChar char="•"/>
            </a:pPr>
            <a:r>
              <a:rPr lang="en-US" sz="1600" dirty="0"/>
              <a:t>Professor Conkle – Assistant Professor</a:t>
            </a:r>
          </a:p>
          <a:p>
            <a:pPr marL="742950" lvl="1" indent="-285750">
              <a:buFont typeface="Arial" panose="020B0604020202020204" pitchFamily="34" charset="0"/>
              <a:buChar char="•"/>
            </a:pPr>
            <a:r>
              <a:rPr lang="en-US" sz="1600" dirty="0"/>
              <a:t>Intercollegiate E&amp;F Operations </a:t>
            </a:r>
          </a:p>
          <a:p>
            <a:pPr marL="285750" indent="-285750">
              <a:buFont typeface="Arial" panose="020B0604020202020204" pitchFamily="34" charset="0"/>
              <a:buChar char="•"/>
            </a:pPr>
            <a:r>
              <a:rPr lang="en-US" sz="1600" dirty="0"/>
              <a:t>Professor Romano – Assistant Professor</a:t>
            </a:r>
          </a:p>
          <a:p>
            <a:pPr marL="742950" lvl="1" indent="-285750">
              <a:buFont typeface="Arial" panose="020B0604020202020204" pitchFamily="34" charset="0"/>
              <a:buChar char="•"/>
            </a:pPr>
            <a:r>
              <a:rPr lang="en-US" sz="1600" dirty="0"/>
              <a:t>Intercollegiate Recreation/Sales</a:t>
            </a:r>
          </a:p>
          <a:p>
            <a:pPr marL="285750" indent="-285750">
              <a:buFont typeface="Arial" panose="020B0604020202020204" pitchFamily="34" charset="0"/>
              <a:buChar char="•"/>
            </a:pPr>
            <a:r>
              <a:rPr lang="en-US" sz="1600" dirty="0"/>
              <a:t>Dr. Hart – Assistant Professor</a:t>
            </a:r>
          </a:p>
          <a:p>
            <a:pPr marL="742950" lvl="1" indent="-285750">
              <a:buFont typeface="Arial" panose="020B0604020202020204" pitchFamily="34" charset="0"/>
              <a:buChar char="•"/>
            </a:pPr>
            <a:r>
              <a:rPr lang="en-US" sz="1600" dirty="0"/>
              <a:t>Commissioner of USA South Conference</a:t>
            </a:r>
          </a:p>
        </p:txBody>
      </p:sp>
    </p:spTree>
    <p:extLst>
      <p:ext uri="{BB962C8B-B14F-4D97-AF65-F5344CB8AC3E}">
        <p14:creationId xmlns:p14="http://schemas.microsoft.com/office/powerpoint/2010/main" val="1058475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5C0F-4833-F5A9-998F-0D44C71B7A6C}"/>
              </a:ext>
            </a:extLst>
          </p:cNvPr>
          <p:cNvSpPr>
            <a:spLocks noGrp="1"/>
          </p:cNvSpPr>
          <p:nvPr>
            <p:ph type="title"/>
          </p:nvPr>
        </p:nvSpPr>
        <p:spPr>
          <a:xfrm>
            <a:off x="762000" y="470453"/>
            <a:ext cx="9144000" cy="762000"/>
          </a:xfrm>
        </p:spPr>
        <p:txBody>
          <a:bodyPr/>
          <a:lstStyle/>
          <a:p>
            <a:r>
              <a:rPr lang="en-US" dirty="0"/>
              <a:t>Required 12 Credit Hour Internship</a:t>
            </a:r>
          </a:p>
        </p:txBody>
      </p:sp>
      <p:sp>
        <p:nvSpPr>
          <p:cNvPr id="3" name="Content Placeholder 2">
            <a:extLst>
              <a:ext uri="{FF2B5EF4-FFF2-40B4-BE49-F238E27FC236}">
                <a16:creationId xmlns:a16="http://schemas.microsoft.com/office/drawing/2014/main" id="{6099F374-FBDE-B833-DC4B-3ECD0FD8B9D3}"/>
              </a:ext>
            </a:extLst>
          </p:cNvPr>
          <p:cNvSpPr>
            <a:spLocks noGrp="1"/>
          </p:cNvSpPr>
          <p:nvPr>
            <p:ph idx="1"/>
          </p:nvPr>
        </p:nvSpPr>
        <p:spPr>
          <a:xfrm>
            <a:off x="762000" y="1351280"/>
            <a:ext cx="10668000" cy="4927599"/>
          </a:xfrm>
        </p:spPr>
        <p:txBody>
          <a:bodyPr>
            <a:normAutofit lnSpcReduction="10000"/>
          </a:bodyPr>
          <a:lstStyle/>
          <a:p>
            <a:r>
              <a:rPr lang="en-US" dirty="0"/>
              <a:t>Required 12 Credit Hours (500 total on ground hours)</a:t>
            </a:r>
          </a:p>
          <a:p>
            <a:r>
              <a:rPr lang="en-US" dirty="0"/>
              <a:t>Optional Routes to complete</a:t>
            </a:r>
          </a:p>
          <a:p>
            <a:pPr marL="914400" lvl="1" indent="-457200">
              <a:buFont typeface="+mj-lt"/>
              <a:buAutoNum type="arabicPeriod"/>
            </a:pPr>
            <a:r>
              <a:rPr lang="en-US" dirty="0"/>
              <a:t>All 500 hours during a singular 16-week semester.</a:t>
            </a:r>
          </a:p>
          <a:p>
            <a:pPr marL="914400" lvl="1" indent="-457200">
              <a:buFont typeface="+mj-lt"/>
              <a:buAutoNum type="arabicPeriod"/>
            </a:pPr>
            <a:r>
              <a:rPr lang="en-US" dirty="0"/>
              <a:t>Divide internship in half and complete two separate 6 credit hours (250 on ground hours) over two independent 16-week semesters.</a:t>
            </a:r>
          </a:p>
          <a:p>
            <a:pPr marL="914400" lvl="1" indent="-457200">
              <a:buFont typeface="+mj-lt"/>
              <a:buAutoNum type="arabicPeriod"/>
            </a:pPr>
            <a:endParaRPr lang="en-US" dirty="0"/>
          </a:p>
          <a:p>
            <a:r>
              <a:rPr lang="en-US" dirty="0"/>
              <a:t>Talking Points:</a:t>
            </a:r>
          </a:p>
          <a:p>
            <a:pPr lvl="1"/>
            <a:r>
              <a:rPr lang="en-US" dirty="0"/>
              <a:t>Application and approval process</a:t>
            </a:r>
          </a:p>
          <a:p>
            <a:pPr lvl="1"/>
            <a:r>
              <a:rPr lang="en-US" dirty="0"/>
              <a:t>Student situation</a:t>
            </a:r>
          </a:p>
          <a:p>
            <a:pPr lvl="1"/>
            <a:r>
              <a:rPr lang="en-US" dirty="0"/>
              <a:t>Intentionality and reasoning for desired internship</a:t>
            </a:r>
          </a:p>
          <a:p>
            <a:pPr lvl="1"/>
            <a:r>
              <a:rPr lang="en-US" dirty="0"/>
              <a:t>Goal setting before start date</a:t>
            </a:r>
          </a:p>
          <a:p>
            <a:pPr lvl="1"/>
            <a:r>
              <a:rPr lang="en-US" dirty="0"/>
              <a:t>Realistic expectations </a:t>
            </a:r>
          </a:p>
          <a:p>
            <a:pPr marL="457200" lvl="1" indent="0">
              <a:buNone/>
            </a:pPr>
            <a:endParaRPr lang="en-US" dirty="0"/>
          </a:p>
        </p:txBody>
      </p:sp>
    </p:spTree>
    <p:extLst>
      <p:ext uri="{BB962C8B-B14F-4D97-AF65-F5344CB8AC3E}">
        <p14:creationId xmlns:p14="http://schemas.microsoft.com/office/powerpoint/2010/main" val="3620642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6B0479F5-59EA-43F3-BAFC-2606376EB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601D1E-EA0C-AEE2-922C-F7ED7F7E0B27}"/>
              </a:ext>
            </a:extLst>
          </p:cNvPr>
          <p:cNvSpPr>
            <a:spLocks noGrp="1"/>
          </p:cNvSpPr>
          <p:nvPr>
            <p:ph type="title"/>
          </p:nvPr>
        </p:nvSpPr>
        <p:spPr>
          <a:xfrm>
            <a:off x="477520" y="1193438"/>
            <a:ext cx="3810000" cy="3805282"/>
          </a:xfrm>
        </p:spPr>
        <p:txBody>
          <a:bodyPr>
            <a:normAutofit/>
          </a:bodyPr>
          <a:lstStyle/>
          <a:p>
            <a:r>
              <a:rPr lang="en-US" dirty="0"/>
              <a:t>Focused Interview Assignments </a:t>
            </a:r>
          </a:p>
        </p:txBody>
      </p:sp>
      <p:graphicFrame>
        <p:nvGraphicFramePr>
          <p:cNvPr id="5" name="Content Placeholder 2">
            <a:extLst>
              <a:ext uri="{FF2B5EF4-FFF2-40B4-BE49-F238E27FC236}">
                <a16:creationId xmlns:a16="http://schemas.microsoft.com/office/drawing/2014/main" id="{859287A7-F3DD-9567-5E38-EFEEBF792CDF}"/>
              </a:ext>
            </a:extLst>
          </p:cNvPr>
          <p:cNvGraphicFramePr>
            <a:graphicFrameLocks noGrp="1"/>
          </p:cNvGraphicFramePr>
          <p:nvPr>
            <p:ph idx="1"/>
            <p:extLst>
              <p:ext uri="{D42A27DB-BD31-4B8C-83A1-F6EECF244321}">
                <p14:modId xmlns:p14="http://schemas.microsoft.com/office/powerpoint/2010/main" val="1867612759"/>
              </p:ext>
            </p:extLst>
          </p:nvPr>
        </p:nvGraphicFramePr>
        <p:xfrm>
          <a:off x="4582160" y="670559"/>
          <a:ext cx="6858000" cy="534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499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9C33-02A6-D045-CC61-BC8ECC7EB9E7}"/>
              </a:ext>
            </a:extLst>
          </p:cNvPr>
          <p:cNvSpPr>
            <a:spLocks noGrp="1"/>
          </p:cNvSpPr>
          <p:nvPr>
            <p:ph type="title"/>
          </p:nvPr>
        </p:nvSpPr>
        <p:spPr>
          <a:xfrm>
            <a:off x="762000" y="440634"/>
            <a:ext cx="9144000" cy="1263649"/>
          </a:xfrm>
        </p:spPr>
        <p:txBody>
          <a:bodyPr>
            <a:normAutofit fontScale="90000"/>
          </a:bodyPr>
          <a:lstStyle/>
          <a:p>
            <a:r>
              <a:rPr lang="en-US" dirty="0"/>
              <a:t>Integrating Volunteer Experience/Service</a:t>
            </a:r>
          </a:p>
        </p:txBody>
      </p:sp>
      <p:sp>
        <p:nvSpPr>
          <p:cNvPr id="3" name="Content Placeholder 2">
            <a:extLst>
              <a:ext uri="{FF2B5EF4-FFF2-40B4-BE49-F238E27FC236}">
                <a16:creationId xmlns:a16="http://schemas.microsoft.com/office/drawing/2014/main" id="{5A1830A7-0456-DE00-AD3D-43A5A48D56CF}"/>
              </a:ext>
            </a:extLst>
          </p:cNvPr>
          <p:cNvSpPr>
            <a:spLocks noGrp="1"/>
          </p:cNvSpPr>
          <p:nvPr>
            <p:ph idx="1"/>
          </p:nvPr>
        </p:nvSpPr>
        <p:spPr>
          <a:xfrm>
            <a:off x="762000" y="1704282"/>
            <a:ext cx="11206480" cy="4713083"/>
          </a:xfrm>
        </p:spPr>
        <p:txBody>
          <a:bodyPr>
            <a:normAutofit/>
          </a:bodyPr>
          <a:lstStyle/>
          <a:p>
            <a:r>
              <a:rPr lang="en-US" dirty="0"/>
              <a:t>Built in as an assignment in a few 3000 level courses aimed at 1) gaining volunteer experience to better understand passion and 2) additional networking. </a:t>
            </a:r>
          </a:p>
          <a:p>
            <a:pPr lvl="1"/>
            <a:r>
              <a:rPr lang="en-US" dirty="0"/>
              <a:t>Students are allowed and encouraged to find an opportunity of their choosing with considerations:</a:t>
            </a:r>
          </a:p>
          <a:p>
            <a:pPr marL="1371600" lvl="2" indent="-457200">
              <a:buFont typeface="+mj-lt"/>
              <a:buAutoNum type="arabicPeriod"/>
            </a:pPr>
            <a:r>
              <a:rPr lang="en-US" dirty="0"/>
              <a:t>Event must be intentional, and they must provide rationale as to why they believe said event to be beneficial.</a:t>
            </a:r>
          </a:p>
          <a:p>
            <a:pPr marL="1371600" lvl="2" indent="-457200">
              <a:buFont typeface="+mj-lt"/>
              <a:buAutoNum type="arabicPeriod"/>
            </a:pPr>
            <a:r>
              <a:rPr lang="en-US" dirty="0"/>
              <a:t>Networking, skill development, or community service must be evident.</a:t>
            </a:r>
          </a:p>
          <a:p>
            <a:pPr marL="1371600" lvl="2" indent="-457200">
              <a:buFont typeface="+mj-lt"/>
              <a:buAutoNum type="arabicPeriod"/>
            </a:pPr>
            <a:r>
              <a:rPr lang="en-US" dirty="0"/>
              <a:t>Guidelines for recap and accompanied presentation must be met.</a:t>
            </a:r>
          </a:p>
          <a:p>
            <a:r>
              <a:rPr lang="en-US" dirty="0"/>
              <a:t>Result: Many students have acquired internships, part-time and full-time job opportunities from this singular assignment and how they conducted themselves.</a:t>
            </a:r>
          </a:p>
        </p:txBody>
      </p:sp>
    </p:spTree>
    <p:extLst>
      <p:ext uri="{BB962C8B-B14F-4D97-AF65-F5344CB8AC3E}">
        <p14:creationId xmlns:p14="http://schemas.microsoft.com/office/powerpoint/2010/main" val="543276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36A0-BF83-7EA4-C718-D117FF0A6940}"/>
              </a:ext>
            </a:extLst>
          </p:cNvPr>
          <p:cNvSpPr>
            <a:spLocks noGrp="1"/>
          </p:cNvSpPr>
          <p:nvPr>
            <p:ph type="title"/>
          </p:nvPr>
        </p:nvSpPr>
        <p:spPr>
          <a:xfrm>
            <a:off x="762000" y="410817"/>
            <a:ext cx="9144000" cy="1263649"/>
          </a:xfrm>
        </p:spPr>
        <p:txBody>
          <a:bodyPr>
            <a:normAutofit fontScale="90000"/>
          </a:bodyPr>
          <a:lstStyle/>
          <a:p>
            <a:r>
              <a:rPr lang="en-US" dirty="0"/>
              <a:t>NCAA DII – Athletic Department Experience </a:t>
            </a:r>
          </a:p>
        </p:txBody>
      </p:sp>
      <p:sp>
        <p:nvSpPr>
          <p:cNvPr id="3" name="Content Placeholder 2">
            <a:extLst>
              <a:ext uri="{FF2B5EF4-FFF2-40B4-BE49-F238E27FC236}">
                <a16:creationId xmlns:a16="http://schemas.microsoft.com/office/drawing/2014/main" id="{211873BB-DD95-D78A-62C0-4367715B5BB7}"/>
              </a:ext>
            </a:extLst>
          </p:cNvPr>
          <p:cNvSpPr>
            <a:spLocks noGrp="1"/>
          </p:cNvSpPr>
          <p:nvPr>
            <p:ph idx="1"/>
          </p:nvPr>
        </p:nvSpPr>
        <p:spPr>
          <a:xfrm>
            <a:off x="762000" y="1808923"/>
            <a:ext cx="10668000" cy="4287078"/>
          </a:xfrm>
        </p:spPr>
        <p:txBody>
          <a:bodyPr>
            <a:normAutofit fontScale="92500" lnSpcReduction="10000"/>
          </a:bodyPr>
          <a:lstStyle/>
          <a:p>
            <a:r>
              <a:rPr lang="en-US" dirty="0"/>
              <a:t>Opportunity: DII athletic department desired/needed additional human resources and help to facilitate games and other athletic specific events.</a:t>
            </a:r>
          </a:p>
          <a:p>
            <a:pPr lvl="1"/>
            <a:r>
              <a:rPr lang="en-US" dirty="0"/>
              <a:t>We integrated Volunteer/Experiential learning assignments in our Event &amp; Facility and Senior Capstone courses to assist.</a:t>
            </a:r>
          </a:p>
          <a:p>
            <a:pPr lvl="1"/>
            <a:r>
              <a:rPr lang="en-US" dirty="0"/>
              <a:t>Benefits:</a:t>
            </a:r>
          </a:p>
          <a:p>
            <a:pPr lvl="2"/>
            <a:r>
              <a:rPr lang="en-US" dirty="0"/>
              <a:t>Required number of events can fluctuate based on athletic needs prior to semester, number of students enrolled in course, etc.</a:t>
            </a:r>
          </a:p>
          <a:p>
            <a:pPr lvl="2"/>
            <a:r>
              <a:rPr lang="en-US" dirty="0"/>
              <a:t>Athletics receives needed help, students receive hands on NCAA DII game day and event management operations and management experience.</a:t>
            </a:r>
          </a:p>
          <a:p>
            <a:pPr lvl="1"/>
            <a:r>
              <a:rPr lang="en-US" dirty="0"/>
              <a:t>Outcomes:</a:t>
            </a:r>
          </a:p>
          <a:p>
            <a:pPr lvl="2"/>
            <a:r>
              <a:rPr lang="en-US" dirty="0"/>
              <a:t>Our current SID and Assistant Compliance Officer have transitioned from our program, taking part in these assignments and ultimately into their new roles. </a:t>
            </a:r>
          </a:p>
        </p:txBody>
      </p:sp>
    </p:spTree>
    <p:extLst>
      <p:ext uri="{BB962C8B-B14F-4D97-AF65-F5344CB8AC3E}">
        <p14:creationId xmlns:p14="http://schemas.microsoft.com/office/powerpoint/2010/main" val="344745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557D-F541-B586-2E46-0C6A8C624E70}"/>
              </a:ext>
            </a:extLst>
          </p:cNvPr>
          <p:cNvSpPr>
            <a:spLocks noGrp="1"/>
          </p:cNvSpPr>
          <p:nvPr>
            <p:ph type="title"/>
          </p:nvPr>
        </p:nvSpPr>
        <p:spPr>
          <a:xfrm>
            <a:off x="762000" y="410817"/>
            <a:ext cx="9144000" cy="752061"/>
          </a:xfrm>
        </p:spPr>
        <p:txBody>
          <a:bodyPr>
            <a:normAutofit fontScale="90000"/>
          </a:bodyPr>
          <a:lstStyle/>
          <a:p>
            <a:r>
              <a:rPr lang="en-US" dirty="0"/>
              <a:t>Guest Speakers: Industry Professionals</a:t>
            </a:r>
          </a:p>
        </p:txBody>
      </p:sp>
      <p:sp>
        <p:nvSpPr>
          <p:cNvPr id="3" name="Content Placeholder 2">
            <a:extLst>
              <a:ext uri="{FF2B5EF4-FFF2-40B4-BE49-F238E27FC236}">
                <a16:creationId xmlns:a16="http://schemas.microsoft.com/office/drawing/2014/main" id="{626B7712-775E-0374-01BE-D71E494400E5}"/>
              </a:ext>
            </a:extLst>
          </p:cNvPr>
          <p:cNvSpPr>
            <a:spLocks noGrp="1"/>
          </p:cNvSpPr>
          <p:nvPr>
            <p:ph idx="1"/>
          </p:nvPr>
        </p:nvSpPr>
        <p:spPr>
          <a:xfrm>
            <a:off x="899700" y="1202097"/>
            <a:ext cx="10668000" cy="516835"/>
          </a:xfrm>
        </p:spPr>
        <p:txBody>
          <a:bodyPr/>
          <a:lstStyle/>
          <a:p>
            <a:r>
              <a:rPr lang="en-US" dirty="0"/>
              <a:t>Purpose: “Be blunt and help us prepare them.”</a:t>
            </a:r>
          </a:p>
        </p:txBody>
      </p:sp>
      <p:pic>
        <p:nvPicPr>
          <p:cNvPr id="4" name="Picture 3">
            <a:extLst>
              <a:ext uri="{FF2B5EF4-FFF2-40B4-BE49-F238E27FC236}">
                <a16:creationId xmlns:a16="http://schemas.microsoft.com/office/drawing/2014/main" id="{0D80B203-543B-EBA8-B0F5-85C1A4472B0A}"/>
              </a:ext>
            </a:extLst>
          </p:cNvPr>
          <p:cNvPicPr>
            <a:picLocks noChangeAspect="1"/>
          </p:cNvPicPr>
          <p:nvPr/>
        </p:nvPicPr>
        <p:blipFill>
          <a:blip r:embed="rId2"/>
          <a:stretch>
            <a:fillRect/>
          </a:stretch>
        </p:blipFill>
        <p:spPr>
          <a:xfrm>
            <a:off x="254635" y="2034030"/>
            <a:ext cx="1847850" cy="2466975"/>
          </a:xfrm>
          <a:prstGeom prst="rect">
            <a:avLst/>
          </a:prstGeom>
        </p:spPr>
      </p:pic>
      <p:pic>
        <p:nvPicPr>
          <p:cNvPr id="5" name="Picture 4">
            <a:extLst>
              <a:ext uri="{FF2B5EF4-FFF2-40B4-BE49-F238E27FC236}">
                <a16:creationId xmlns:a16="http://schemas.microsoft.com/office/drawing/2014/main" id="{9AB986CA-585F-2153-6609-CFCD49E69072}"/>
              </a:ext>
            </a:extLst>
          </p:cNvPr>
          <p:cNvPicPr>
            <a:picLocks noChangeAspect="1"/>
          </p:cNvPicPr>
          <p:nvPr/>
        </p:nvPicPr>
        <p:blipFill>
          <a:blip r:embed="rId3"/>
          <a:stretch>
            <a:fillRect/>
          </a:stretch>
        </p:blipFill>
        <p:spPr>
          <a:xfrm>
            <a:off x="5798820" y="2034030"/>
            <a:ext cx="2430780" cy="2430780"/>
          </a:xfrm>
          <a:prstGeom prst="rect">
            <a:avLst/>
          </a:prstGeom>
        </p:spPr>
      </p:pic>
      <p:pic>
        <p:nvPicPr>
          <p:cNvPr id="6" name="Picture 5">
            <a:extLst>
              <a:ext uri="{FF2B5EF4-FFF2-40B4-BE49-F238E27FC236}">
                <a16:creationId xmlns:a16="http://schemas.microsoft.com/office/drawing/2014/main" id="{388E2EA4-1C2F-8A2A-9E8F-77A00FA78109}"/>
              </a:ext>
            </a:extLst>
          </p:cNvPr>
          <p:cNvPicPr>
            <a:picLocks noChangeAspect="1"/>
          </p:cNvPicPr>
          <p:nvPr/>
        </p:nvPicPr>
        <p:blipFill>
          <a:blip r:embed="rId4"/>
          <a:stretch>
            <a:fillRect/>
          </a:stretch>
        </p:blipFill>
        <p:spPr>
          <a:xfrm>
            <a:off x="8477249" y="2034030"/>
            <a:ext cx="3224213" cy="1837883"/>
          </a:xfrm>
          <a:prstGeom prst="rect">
            <a:avLst/>
          </a:prstGeom>
        </p:spPr>
      </p:pic>
      <p:pic>
        <p:nvPicPr>
          <p:cNvPr id="7" name="Picture 6">
            <a:extLst>
              <a:ext uri="{FF2B5EF4-FFF2-40B4-BE49-F238E27FC236}">
                <a16:creationId xmlns:a16="http://schemas.microsoft.com/office/drawing/2014/main" id="{3E38A9F6-C57A-40E6-F0FB-C84B418A84A4}"/>
              </a:ext>
            </a:extLst>
          </p:cNvPr>
          <p:cNvPicPr>
            <a:picLocks noChangeAspect="1"/>
          </p:cNvPicPr>
          <p:nvPr/>
        </p:nvPicPr>
        <p:blipFill>
          <a:blip r:embed="rId5"/>
          <a:stretch>
            <a:fillRect/>
          </a:stretch>
        </p:blipFill>
        <p:spPr>
          <a:xfrm>
            <a:off x="2225687" y="2034030"/>
            <a:ext cx="3430881" cy="2466975"/>
          </a:xfrm>
          <a:prstGeom prst="rect">
            <a:avLst/>
          </a:prstGeom>
        </p:spPr>
      </p:pic>
      <p:pic>
        <p:nvPicPr>
          <p:cNvPr id="8" name="Picture 7">
            <a:extLst>
              <a:ext uri="{FF2B5EF4-FFF2-40B4-BE49-F238E27FC236}">
                <a16:creationId xmlns:a16="http://schemas.microsoft.com/office/drawing/2014/main" id="{E2D6421A-1A48-D101-0ED5-AB420774E9A6}"/>
              </a:ext>
            </a:extLst>
          </p:cNvPr>
          <p:cNvPicPr>
            <a:picLocks noChangeAspect="1"/>
          </p:cNvPicPr>
          <p:nvPr/>
        </p:nvPicPr>
        <p:blipFill>
          <a:blip r:embed="rId6"/>
          <a:stretch>
            <a:fillRect/>
          </a:stretch>
        </p:blipFill>
        <p:spPr>
          <a:xfrm>
            <a:off x="135550" y="4567088"/>
            <a:ext cx="4358640" cy="2014063"/>
          </a:xfrm>
          <a:prstGeom prst="rect">
            <a:avLst/>
          </a:prstGeom>
        </p:spPr>
      </p:pic>
      <p:pic>
        <p:nvPicPr>
          <p:cNvPr id="9" name="Picture 8">
            <a:extLst>
              <a:ext uri="{FF2B5EF4-FFF2-40B4-BE49-F238E27FC236}">
                <a16:creationId xmlns:a16="http://schemas.microsoft.com/office/drawing/2014/main" id="{3564633D-0DD5-F726-85E8-D969D134A3E2}"/>
              </a:ext>
            </a:extLst>
          </p:cNvPr>
          <p:cNvPicPr>
            <a:picLocks noChangeAspect="1"/>
          </p:cNvPicPr>
          <p:nvPr/>
        </p:nvPicPr>
        <p:blipFill rotWithShape="1">
          <a:blip r:embed="rId7"/>
          <a:srcRect l="11774" t="15234" r="3432" b="22249"/>
          <a:stretch/>
        </p:blipFill>
        <p:spPr>
          <a:xfrm>
            <a:off x="6233700" y="4567087"/>
            <a:ext cx="1753698" cy="2014064"/>
          </a:xfrm>
          <a:prstGeom prst="rect">
            <a:avLst/>
          </a:prstGeom>
        </p:spPr>
      </p:pic>
      <p:pic>
        <p:nvPicPr>
          <p:cNvPr id="10" name="Picture 9">
            <a:extLst>
              <a:ext uri="{FF2B5EF4-FFF2-40B4-BE49-F238E27FC236}">
                <a16:creationId xmlns:a16="http://schemas.microsoft.com/office/drawing/2014/main" id="{54D9FE28-21FE-6CBF-E4E5-436903B2B3E9}"/>
              </a:ext>
            </a:extLst>
          </p:cNvPr>
          <p:cNvPicPr>
            <a:picLocks noChangeAspect="1"/>
          </p:cNvPicPr>
          <p:nvPr/>
        </p:nvPicPr>
        <p:blipFill>
          <a:blip r:embed="rId8"/>
          <a:stretch>
            <a:fillRect/>
          </a:stretch>
        </p:blipFill>
        <p:spPr>
          <a:xfrm>
            <a:off x="4665368" y="4601340"/>
            <a:ext cx="1257300" cy="1915754"/>
          </a:xfrm>
          <a:prstGeom prst="rect">
            <a:avLst/>
          </a:prstGeom>
        </p:spPr>
      </p:pic>
      <p:pic>
        <p:nvPicPr>
          <p:cNvPr id="11" name="Picture 10">
            <a:extLst>
              <a:ext uri="{FF2B5EF4-FFF2-40B4-BE49-F238E27FC236}">
                <a16:creationId xmlns:a16="http://schemas.microsoft.com/office/drawing/2014/main" id="{D6ABD576-B8A1-F97D-BDAE-5A1A34249A38}"/>
              </a:ext>
            </a:extLst>
          </p:cNvPr>
          <p:cNvPicPr>
            <a:picLocks noChangeAspect="1"/>
          </p:cNvPicPr>
          <p:nvPr/>
        </p:nvPicPr>
        <p:blipFill>
          <a:blip r:embed="rId9"/>
          <a:stretch>
            <a:fillRect/>
          </a:stretch>
        </p:blipFill>
        <p:spPr>
          <a:xfrm>
            <a:off x="8371852" y="4148429"/>
            <a:ext cx="3536124" cy="2432722"/>
          </a:xfrm>
          <a:prstGeom prst="rect">
            <a:avLst/>
          </a:prstGeom>
        </p:spPr>
      </p:pic>
    </p:spTree>
    <p:extLst>
      <p:ext uri="{BB962C8B-B14F-4D97-AF65-F5344CB8AC3E}">
        <p14:creationId xmlns:p14="http://schemas.microsoft.com/office/powerpoint/2010/main" val="283571076"/>
      </p:ext>
    </p:extLst>
  </p:cSld>
  <p:clrMapOvr>
    <a:masterClrMapping/>
  </p:clrMapOvr>
</p:sld>
</file>

<file path=ppt/theme/theme1.xml><?xml version="1.0" encoding="utf-8"?>
<a:theme xmlns:a="http://schemas.openxmlformats.org/drawingml/2006/main" name="TornVTI">
  <a:themeElements>
    <a:clrScheme name="AnalogousFromRegularSeedLeftStep">
      <a:dk1>
        <a:srgbClr val="000000"/>
      </a:dk1>
      <a:lt1>
        <a:srgbClr val="FFFFFF"/>
      </a:lt1>
      <a:dk2>
        <a:srgbClr val="1C2131"/>
      </a:dk2>
      <a:lt2>
        <a:srgbClr val="F0F3F2"/>
      </a:lt2>
      <a:accent1>
        <a:srgbClr val="C34D90"/>
      </a:accent1>
      <a:accent2>
        <a:srgbClr val="B13BB0"/>
      </a:accent2>
      <a:accent3>
        <a:srgbClr val="934DC3"/>
      </a:accent3>
      <a:accent4>
        <a:srgbClr val="523CB2"/>
      </a:accent4>
      <a:accent5>
        <a:srgbClr val="4D69C3"/>
      </a:accent5>
      <a:accent6>
        <a:srgbClr val="3B88B1"/>
      </a:accent6>
      <a:hlink>
        <a:srgbClr val="349C60"/>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254</TotalTime>
  <Words>821</Words>
  <Application>Microsoft Office PowerPoint</Application>
  <PresentationFormat>Widescreen</PresentationFormat>
  <Paragraphs>89</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Symbol</vt:lpstr>
      <vt:lpstr>Times New Roman</vt:lpstr>
      <vt:lpstr>Verdana Pro</vt:lpstr>
      <vt:lpstr>Verdana Pro Cond SemiBold</vt:lpstr>
      <vt:lpstr>TornVTI</vt:lpstr>
      <vt:lpstr>Fostering Best Practices and Intentional Experiential Learning Opportunities</vt:lpstr>
      <vt:lpstr>The Standard:</vt:lpstr>
      <vt:lpstr>Background and Intention of Program Design</vt:lpstr>
      <vt:lpstr>Intentional Hiring of Faculty</vt:lpstr>
      <vt:lpstr>Required 12 Credit Hour Internship</vt:lpstr>
      <vt:lpstr>Focused Interview Assignments </vt:lpstr>
      <vt:lpstr>Integrating Volunteer Experience/Service</vt:lpstr>
      <vt:lpstr>NCAA DII – Athletic Department Experience </vt:lpstr>
      <vt:lpstr>Guest Speakers: Industry Professionals</vt:lpstr>
      <vt:lpstr>Experiential Learning Opportunities: Large- and Small-Scale Events</vt:lpstr>
      <vt:lpstr>Results Observed Thus Far:</vt:lpstr>
      <vt:lpstr>Correlation to COSMA Principles: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Fostering Best Practices and Intentional Experiential Learning Opportunities</dc:title>
  <dc:creator>Michael Ross</dc:creator>
  <cp:lastModifiedBy>Michael Ross</cp:lastModifiedBy>
  <cp:revision>9</cp:revision>
  <dcterms:created xsi:type="dcterms:W3CDTF">2023-01-31T02:42:27Z</dcterms:created>
  <dcterms:modified xsi:type="dcterms:W3CDTF">2023-02-02T02:59:30Z</dcterms:modified>
</cp:coreProperties>
</file>