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sldIdLst>
    <p:sldId id="256" r:id="rId2"/>
    <p:sldId id="261" r:id="rId3"/>
    <p:sldId id="257" r:id="rId4"/>
    <p:sldId id="266" r:id="rId5"/>
    <p:sldId id="262" r:id="rId6"/>
    <p:sldId id="263" r:id="rId7"/>
    <p:sldId id="264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546" autoAdjust="0"/>
  </p:normalViewPr>
  <p:slideViewPr>
    <p:cSldViewPr snapToGrid="0">
      <p:cViewPr varScale="1">
        <p:scale>
          <a:sx n="70" d="100"/>
          <a:sy n="70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90E9A-28FD-458F-8013-CF416A48A54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05EBF1C-1D30-40E3-905A-1206A01A6818}">
      <dgm:prSet phldrT="[Teks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dirty="0" smtClean="0">
              <a:solidFill>
                <a:schemeClr val="tx1"/>
              </a:solidFill>
            </a:rPr>
            <a:t>Week 1</a:t>
          </a:r>
          <a:endParaRPr lang="nl-NL" dirty="0">
            <a:solidFill>
              <a:schemeClr val="tx1"/>
            </a:solidFill>
          </a:endParaRPr>
        </a:p>
      </dgm:t>
    </dgm:pt>
    <dgm:pt modelId="{7C60496A-32B6-435A-9B8E-A6C268C792E4}" type="parTrans" cxnId="{8A915B28-80C0-4971-A8E0-A3A4D8059F36}">
      <dgm:prSet/>
      <dgm:spPr/>
      <dgm:t>
        <a:bodyPr/>
        <a:lstStyle/>
        <a:p>
          <a:endParaRPr lang="nl-NL"/>
        </a:p>
      </dgm:t>
    </dgm:pt>
    <dgm:pt modelId="{5C784FEF-0606-4359-BBDE-6AD49CCA39A2}" type="sibTrans" cxnId="{8A915B28-80C0-4971-A8E0-A3A4D8059F36}">
      <dgm:prSet/>
      <dgm:spPr/>
      <dgm:t>
        <a:bodyPr/>
        <a:lstStyle/>
        <a:p>
          <a:endParaRPr lang="nl-NL"/>
        </a:p>
      </dgm:t>
    </dgm:pt>
    <dgm:pt modelId="{CCBA1531-D376-4F15-BF41-B17B523780DB}">
      <dgm:prSet phldrT="[Teks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dirty="0" smtClean="0">
              <a:solidFill>
                <a:schemeClr val="tx1"/>
              </a:solidFill>
            </a:rPr>
            <a:t>Week 2</a:t>
          </a:r>
          <a:endParaRPr lang="nl-NL" dirty="0">
            <a:solidFill>
              <a:schemeClr val="tx1"/>
            </a:solidFill>
          </a:endParaRPr>
        </a:p>
      </dgm:t>
    </dgm:pt>
    <dgm:pt modelId="{E82ACC22-1E3C-4D4A-9F64-6F25A75110BA}" type="parTrans" cxnId="{2ABE2AB3-7939-4EC0-B98E-48DDB8355E49}">
      <dgm:prSet/>
      <dgm:spPr/>
      <dgm:t>
        <a:bodyPr/>
        <a:lstStyle/>
        <a:p>
          <a:endParaRPr lang="nl-NL"/>
        </a:p>
      </dgm:t>
    </dgm:pt>
    <dgm:pt modelId="{8F08968D-7FAE-458A-AB65-4F92C17784DF}" type="sibTrans" cxnId="{2ABE2AB3-7939-4EC0-B98E-48DDB8355E49}">
      <dgm:prSet/>
      <dgm:spPr/>
      <dgm:t>
        <a:bodyPr/>
        <a:lstStyle/>
        <a:p>
          <a:endParaRPr lang="nl-NL"/>
        </a:p>
      </dgm:t>
    </dgm:pt>
    <dgm:pt modelId="{842A65AC-F1B7-4B6B-9839-6BF6E0EEBF08}">
      <dgm:prSet phldrT="[Teks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dirty="0" smtClean="0">
              <a:solidFill>
                <a:schemeClr val="tx1"/>
              </a:solidFill>
            </a:rPr>
            <a:t>Week 3</a:t>
          </a:r>
          <a:endParaRPr lang="nl-NL" dirty="0">
            <a:solidFill>
              <a:schemeClr val="tx1"/>
            </a:solidFill>
          </a:endParaRPr>
        </a:p>
      </dgm:t>
    </dgm:pt>
    <dgm:pt modelId="{1E9D984D-6491-4164-A97D-709FFC7CCF9E}" type="parTrans" cxnId="{76CE3D39-6580-4AE8-94E1-E7207A9AD983}">
      <dgm:prSet/>
      <dgm:spPr/>
      <dgm:t>
        <a:bodyPr/>
        <a:lstStyle/>
        <a:p>
          <a:endParaRPr lang="nl-NL"/>
        </a:p>
      </dgm:t>
    </dgm:pt>
    <dgm:pt modelId="{C1FA96BB-5B20-48B8-8202-B92831FF1D5C}" type="sibTrans" cxnId="{76CE3D39-6580-4AE8-94E1-E7207A9AD983}">
      <dgm:prSet/>
      <dgm:spPr/>
      <dgm:t>
        <a:bodyPr/>
        <a:lstStyle/>
        <a:p>
          <a:endParaRPr lang="nl-NL"/>
        </a:p>
      </dgm:t>
    </dgm:pt>
    <dgm:pt modelId="{3B085BC8-AA33-431C-B6F9-793D2AF880B8}" type="pres">
      <dgm:prSet presAssocID="{6E690E9A-28FD-458F-8013-CF416A48A542}" presName="Name0" presStyleCnt="0">
        <dgm:presLayoutVars>
          <dgm:dir/>
          <dgm:animLvl val="lvl"/>
          <dgm:resizeHandles val="exact"/>
        </dgm:presLayoutVars>
      </dgm:prSet>
      <dgm:spPr/>
    </dgm:pt>
    <dgm:pt modelId="{3BC16DC9-462B-4FE0-863D-01C99EACC241}" type="pres">
      <dgm:prSet presAssocID="{905EBF1C-1D30-40E3-905A-1206A01A6818}" presName="parTxOnly" presStyleLbl="node1" presStyleIdx="0" presStyleCnt="3" custLinFactNeighborX="-13903" custLinFactNeighborY="-195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990BC8B-3C7C-48AC-9A05-EC3DE4B646D2}" type="pres">
      <dgm:prSet presAssocID="{5C784FEF-0606-4359-BBDE-6AD49CCA39A2}" presName="parTxOnlySpace" presStyleCnt="0"/>
      <dgm:spPr/>
    </dgm:pt>
    <dgm:pt modelId="{FCCE3564-993D-41D2-94D9-4B494E174D8D}" type="pres">
      <dgm:prSet presAssocID="{CCBA1531-D376-4F15-BF41-B17B523780D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7ECC4D-5E18-4876-9776-40DD43F37347}" type="pres">
      <dgm:prSet presAssocID="{8F08968D-7FAE-458A-AB65-4F92C17784DF}" presName="parTxOnlySpace" presStyleCnt="0"/>
      <dgm:spPr/>
    </dgm:pt>
    <dgm:pt modelId="{CD972F91-0399-43AB-BB45-624F1E0DA59D}" type="pres">
      <dgm:prSet presAssocID="{842A65AC-F1B7-4B6B-9839-6BF6E0EEBF0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30278C4-6C6B-4394-842F-2D979D0FE6ED}" type="presOf" srcId="{6E690E9A-28FD-458F-8013-CF416A48A542}" destId="{3B085BC8-AA33-431C-B6F9-793D2AF880B8}" srcOrd="0" destOrd="0" presId="urn:microsoft.com/office/officeart/2005/8/layout/chevron1"/>
    <dgm:cxn modelId="{76CE3D39-6580-4AE8-94E1-E7207A9AD983}" srcId="{6E690E9A-28FD-458F-8013-CF416A48A542}" destId="{842A65AC-F1B7-4B6B-9839-6BF6E0EEBF08}" srcOrd="2" destOrd="0" parTransId="{1E9D984D-6491-4164-A97D-709FFC7CCF9E}" sibTransId="{C1FA96BB-5B20-48B8-8202-B92831FF1D5C}"/>
    <dgm:cxn modelId="{761F8E1C-428A-431E-90BC-F7A3DAD48F92}" type="presOf" srcId="{905EBF1C-1D30-40E3-905A-1206A01A6818}" destId="{3BC16DC9-462B-4FE0-863D-01C99EACC241}" srcOrd="0" destOrd="0" presId="urn:microsoft.com/office/officeart/2005/8/layout/chevron1"/>
    <dgm:cxn modelId="{3CC74308-9666-44A7-B7C7-44F7147AAD57}" type="presOf" srcId="{CCBA1531-D376-4F15-BF41-B17B523780DB}" destId="{FCCE3564-993D-41D2-94D9-4B494E174D8D}" srcOrd="0" destOrd="0" presId="urn:microsoft.com/office/officeart/2005/8/layout/chevron1"/>
    <dgm:cxn modelId="{1890525B-BA53-4933-8B03-655CB1E62219}" type="presOf" srcId="{842A65AC-F1B7-4B6B-9839-6BF6E0EEBF08}" destId="{CD972F91-0399-43AB-BB45-624F1E0DA59D}" srcOrd="0" destOrd="0" presId="urn:microsoft.com/office/officeart/2005/8/layout/chevron1"/>
    <dgm:cxn modelId="{2ABE2AB3-7939-4EC0-B98E-48DDB8355E49}" srcId="{6E690E9A-28FD-458F-8013-CF416A48A542}" destId="{CCBA1531-D376-4F15-BF41-B17B523780DB}" srcOrd="1" destOrd="0" parTransId="{E82ACC22-1E3C-4D4A-9F64-6F25A75110BA}" sibTransId="{8F08968D-7FAE-458A-AB65-4F92C17784DF}"/>
    <dgm:cxn modelId="{8A915B28-80C0-4971-A8E0-A3A4D8059F36}" srcId="{6E690E9A-28FD-458F-8013-CF416A48A542}" destId="{905EBF1C-1D30-40E3-905A-1206A01A6818}" srcOrd="0" destOrd="0" parTransId="{7C60496A-32B6-435A-9B8E-A6C268C792E4}" sibTransId="{5C784FEF-0606-4359-BBDE-6AD49CCA39A2}"/>
    <dgm:cxn modelId="{09629A22-65A9-4DAB-811F-A888FFA5109E}" type="presParOf" srcId="{3B085BC8-AA33-431C-B6F9-793D2AF880B8}" destId="{3BC16DC9-462B-4FE0-863D-01C99EACC241}" srcOrd="0" destOrd="0" presId="urn:microsoft.com/office/officeart/2005/8/layout/chevron1"/>
    <dgm:cxn modelId="{9C54ADAA-4670-43C7-B8EE-CB88803BE364}" type="presParOf" srcId="{3B085BC8-AA33-431C-B6F9-793D2AF880B8}" destId="{A990BC8B-3C7C-48AC-9A05-EC3DE4B646D2}" srcOrd="1" destOrd="0" presId="urn:microsoft.com/office/officeart/2005/8/layout/chevron1"/>
    <dgm:cxn modelId="{8B5E6D8A-8181-438B-BF4D-DAF4AD1DFC97}" type="presParOf" srcId="{3B085BC8-AA33-431C-B6F9-793D2AF880B8}" destId="{FCCE3564-993D-41D2-94D9-4B494E174D8D}" srcOrd="2" destOrd="0" presId="urn:microsoft.com/office/officeart/2005/8/layout/chevron1"/>
    <dgm:cxn modelId="{901AD71E-3611-4BFE-B431-5EB80CA50A5B}" type="presParOf" srcId="{3B085BC8-AA33-431C-B6F9-793D2AF880B8}" destId="{857ECC4D-5E18-4876-9776-40DD43F37347}" srcOrd="3" destOrd="0" presId="urn:microsoft.com/office/officeart/2005/8/layout/chevron1"/>
    <dgm:cxn modelId="{757E967D-E303-42EF-B73F-EBC1BD1D353A}" type="presParOf" srcId="{3B085BC8-AA33-431C-B6F9-793D2AF880B8}" destId="{CD972F91-0399-43AB-BB45-624F1E0DA59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16DC9-462B-4FE0-863D-01C99EACC241}">
      <dsp:nvSpPr>
        <dsp:cNvPr id="0" name=""/>
        <dsp:cNvSpPr/>
      </dsp:nvSpPr>
      <dsp:spPr>
        <a:xfrm>
          <a:off x="0" y="0"/>
          <a:ext cx="4007766" cy="369951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>
              <a:solidFill>
                <a:schemeClr val="tx1"/>
              </a:solidFill>
            </a:rPr>
            <a:t>Week 1</a:t>
          </a:r>
          <a:endParaRPr lang="nl-NL" sz="2200" kern="1200" dirty="0">
            <a:solidFill>
              <a:schemeClr val="tx1"/>
            </a:solidFill>
          </a:endParaRPr>
        </a:p>
      </dsp:txBody>
      <dsp:txXfrm>
        <a:off x="184976" y="0"/>
        <a:ext cx="3637815" cy="369951"/>
      </dsp:txXfrm>
    </dsp:sp>
    <dsp:sp modelId="{FCCE3564-993D-41D2-94D9-4B494E174D8D}">
      <dsp:nvSpPr>
        <dsp:cNvPr id="0" name=""/>
        <dsp:cNvSpPr/>
      </dsp:nvSpPr>
      <dsp:spPr>
        <a:xfrm>
          <a:off x="3610279" y="0"/>
          <a:ext cx="4007766" cy="369951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>
              <a:solidFill>
                <a:schemeClr val="tx1"/>
              </a:solidFill>
            </a:rPr>
            <a:t>Week 2</a:t>
          </a:r>
          <a:endParaRPr lang="nl-NL" sz="2200" kern="1200" dirty="0">
            <a:solidFill>
              <a:schemeClr val="tx1"/>
            </a:solidFill>
          </a:endParaRPr>
        </a:p>
      </dsp:txBody>
      <dsp:txXfrm>
        <a:off x="3795255" y="0"/>
        <a:ext cx="3637815" cy="369951"/>
      </dsp:txXfrm>
    </dsp:sp>
    <dsp:sp modelId="{CD972F91-0399-43AB-BB45-624F1E0DA59D}">
      <dsp:nvSpPr>
        <dsp:cNvPr id="0" name=""/>
        <dsp:cNvSpPr/>
      </dsp:nvSpPr>
      <dsp:spPr>
        <a:xfrm>
          <a:off x="7217269" y="0"/>
          <a:ext cx="4007766" cy="369951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>
              <a:solidFill>
                <a:schemeClr val="tx1"/>
              </a:solidFill>
            </a:rPr>
            <a:t>Week 3</a:t>
          </a:r>
          <a:endParaRPr lang="nl-NL" sz="2200" kern="1200" dirty="0">
            <a:solidFill>
              <a:schemeClr val="tx1"/>
            </a:solidFill>
          </a:endParaRPr>
        </a:p>
      </dsp:txBody>
      <dsp:txXfrm>
        <a:off x="7402245" y="0"/>
        <a:ext cx="3637815" cy="369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3D978-5217-496C-B2A0-440907A071AB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16586-5289-48C8-B5EA-40974DF1B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9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Joint development of the curriculum using the expertise from both universities, as well as the sport organization is key, resulting in a higher level of expertise for all partners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MSU students working together in a joint class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come here one year and then we go there.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16586-5289-48C8-B5EA-40974DF1BB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2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Ensure students are prepared and can effectively function in a dynamic global industry </a:t>
            </a:r>
          </a:p>
          <a:p>
            <a:r>
              <a:rPr lang="en-US" sz="1200" dirty="0" smtClean="0"/>
              <a:t>The focus on global education and internationalization of our teaching, research, and service opportunities</a:t>
            </a:r>
          </a:p>
          <a:p>
            <a:endParaRPr lang="en-U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Students beyond exchange opportunities only</a:t>
            </a:r>
          </a:p>
          <a:p>
            <a:r>
              <a:rPr lang="en-US" sz="12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16586-5289-48C8-B5EA-40974DF1BB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6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16586-5289-48C8-B5EA-40974DF1BB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2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“ironed out all the kinks” in study abroad</a:t>
            </a:r>
            <a:r>
              <a:rPr lang="en-US" sz="1200" baseline="0" dirty="0" smtClean="0"/>
              <a:t> opportunities for HAN and MSU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Building trust</a:t>
            </a:r>
            <a:endParaRPr lang="en-US" sz="9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Following the path of interest in partnering - led to conversations with another sport organization (a CVB sports commission for economic impact analysis)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16586-5289-48C8-B5EA-40974DF1BB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4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“ironed out all the kinks” in study abroad</a:t>
            </a:r>
            <a:r>
              <a:rPr lang="en-US" sz="1200" baseline="0" dirty="0" smtClean="0"/>
              <a:t> opportunities for HAN and MSU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Building trust</a:t>
            </a:r>
            <a:endParaRPr lang="en-US" sz="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16586-5289-48C8-B5EA-40974DF1BB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29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“ironed out all the kinks” in study abroad</a:t>
            </a:r>
            <a:r>
              <a:rPr lang="en-US" sz="1200" baseline="0" dirty="0" smtClean="0"/>
              <a:t> opportunities for HAN and MSU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Building trust</a:t>
            </a:r>
            <a:endParaRPr lang="en-US" sz="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16586-5289-48C8-B5EA-40974DF1BB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59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Complimentary in terms of teaching (maybe they have different focus e.g. sport economics</a:t>
            </a:r>
            <a:r>
              <a:rPr lang="en-US" baseline="0" dirty="0" smtClean="0"/>
              <a:t> and event/</a:t>
            </a:r>
            <a:r>
              <a:rPr lang="en-US" baseline="0" dirty="0" err="1" smtClean="0"/>
              <a:t>facilty</a:t>
            </a:r>
            <a:r>
              <a:rPr lang="en-US" baseline="0" dirty="0" smtClean="0"/>
              <a:t>/marketing) or maybe the faculty have similar research interests. </a:t>
            </a:r>
          </a:p>
          <a:p>
            <a:r>
              <a:rPr lang="en-US" baseline="0" dirty="0" smtClean="0"/>
              <a:t>The similar vision is important for the sport organization and universities as you don’t want to partner with an organization that just wants to use your students as free labor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16586-5289-48C8-B5EA-40974DF1BB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06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Barriers:</a:t>
            </a:r>
            <a:r>
              <a:rPr lang="en-US" baseline="0" dirty="0" smtClean="0"/>
              <a:t> e.g. university semesters differ</a:t>
            </a:r>
          </a:p>
          <a:p>
            <a:r>
              <a:rPr lang="en-US" baseline="0" dirty="0" smtClean="0"/>
              <a:t>Time of year: determine when your students are interested in studying abroad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16586-5289-48C8-B5EA-40974DF1BB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3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9DC-3F5F-40FB-A99E-B9BD61A4D6D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D035-E03D-42FA-910D-872480CB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9DC-3F5F-40FB-A99E-B9BD61A4D6D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D035-E03D-42FA-910D-872480CB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9DC-3F5F-40FB-A99E-B9BD61A4D6D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D035-E03D-42FA-910D-872480CB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0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9DC-3F5F-40FB-A99E-B9BD61A4D6D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D035-E03D-42FA-910D-872480CB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6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9DC-3F5F-40FB-A99E-B9BD61A4D6D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D035-E03D-42FA-910D-872480CB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9DC-3F5F-40FB-A99E-B9BD61A4D6D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D035-E03D-42FA-910D-872480CB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1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9DC-3F5F-40FB-A99E-B9BD61A4D6D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D035-E03D-42FA-910D-872480CB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0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9DC-3F5F-40FB-A99E-B9BD61A4D6D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D035-E03D-42FA-910D-872480CB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4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9DC-3F5F-40FB-A99E-B9BD61A4D6D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D035-E03D-42FA-910D-872480CB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6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9DC-3F5F-40FB-A99E-B9BD61A4D6D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D035-E03D-42FA-910D-872480CB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9DC-3F5F-40FB-A99E-B9BD61A4D6D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D035-E03D-42FA-910D-872480CB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7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699DC-3F5F-40FB-A99E-B9BD61A4D6D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D035-E03D-42FA-910D-872480CBB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7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1476393"/>
            <a:ext cx="11391900" cy="35117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Developing International Professional Learning Communities with Global Partnerships to Connect Expertise in Teaching, Research, and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719" y="4988119"/>
            <a:ext cx="9144000" cy="1655762"/>
          </a:xfrm>
        </p:spPr>
        <p:txBody>
          <a:bodyPr/>
          <a:lstStyle/>
          <a:p>
            <a:r>
              <a:rPr lang="en-US" dirty="0" smtClean="0"/>
              <a:t> Dr. Suzannah Armentrout, Minnesota State University, Mankato</a:t>
            </a:r>
          </a:p>
          <a:p>
            <a:r>
              <a:rPr lang="en-US" dirty="0" smtClean="0"/>
              <a:t>Mr. Martijn Kamper, HAN University of Applied Sciences</a:t>
            </a:r>
          </a:p>
          <a:p>
            <a:r>
              <a:rPr lang="en-US" dirty="0" smtClean="0"/>
              <a:t>Dr. Vicki Schull, Minnesota State University, Mankato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87" y="-118506"/>
            <a:ext cx="2615025" cy="1637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71" y="343795"/>
            <a:ext cx="4071442" cy="9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4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513" y="-118506"/>
            <a:ext cx="2615025" cy="1637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71" y="343795"/>
            <a:ext cx="4071442" cy="912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5165" y="314465"/>
            <a:ext cx="5678906" cy="94930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What does an </a:t>
            </a:r>
            <a:r>
              <a:rPr lang="en-US" sz="4000" b="1" dirty="0" err="1" smtClean="0">
                <a:solidFill>
                  <a:srgbClr val="7030A0"/>
                </a:solidFill>
              </a:rPr>
              <a:t>iPLC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Look Like?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6" name="Tekstvak 3"/>
          <p:cNvSpPr txBox="1"/>
          <p:nvPr/>
        </p:nvSpPr>
        <p:spPr>
          <a:xfrm>
            <a:off x="94829" y="1634081"/>
            <a:ext cx="7064710" cy="47705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   </a:t>
            </a:r>
            <a:r>
              <a:rPr lang="en-US" sz="2600" b="1" dirty="0" smtClean="0"/>
              <a:t>Connecting Expertise</a:t>
            </a:r>
          </a:p>
          <a:p>
            <a:pPr algn="ctr"/>
            <a:r>
              <a:rPr lang="en-US" sz="2800" b="1" dirty="0" smtClean="0"/>
              <a:t> </a:t>
            </a:r>
          </a:p>
          <a:p>
            <a:r>
              <a:rPr lang="nl-NL" sz="2400" b="1" dirty="0" smtClean="0"/>
              <a:t> </a:t>
            </a:r>
          </a:p>
          <a:p>
            <a:endParaRPr lang="nl-NL" sz="2400" b="1" dirty="0"/>
          </a:p>
          <a:p>
            <a:endParaRPr lang="nl-NL" sz="2400" b="1" dirty="0" smtClean="0"/>
          </a:p>
          <a:p>
            <a:endParaRPr lang="nl-NL" sz="2400" b="1" dirty="0"/>
          </a:p>
          <a:p>
            <a:endParaRPr lang="nl-NL" sz="2400" b="1" dirty="0" smtClean="0"/>
          </a:p>
          <a:p>
            <a:endParaRPr lang="nl-NL" sz="2400" b="1" dirty="0"/>
          </a:p>
          <a:p>
            <a:endParaRPr lang="nl-NL" sz="2400" b="1" dirty="0" smtClean="0"/>
          </a:p>
          <a:p>
            <a:endParaRPr lang="nl-NL" sz="2400" dirty="0"/>
          </a:p>
          <a:p>
            <a:r>
              <a:rPr lang="nl-NL" sz="2800" dirty="0" smtClean="0">
                <a:solidFill>
                  <a:srgbClr val="FF0000"/>
                </a:solidFill>
              </a:rPr>
              <a:t>      </a:t>
            </a:r>
          </a:p>
          <a:p>
            <a:endParaRPr lang="nl-NL" sz="2800" dirty="0" smtClean="0">
              <a:solidFill>
                <a:srgbClr val="FF0000"/>
              </a:solidFill>
            </a:endParaRPr>
          </a:p>
        </p:txBody>
      </p:sp>
      <p:sp>
        <p:nvSpPr>
          <p:cNvPr id="34" name="Tekstvak 28"/>
          <p:cNvSpPr txBox="1"/>
          <p:nvPr/>
        </p:nvSpPr>
        <p:spPr>
          <a:xfrm>
            <a:off x="7904071" y="1725272"/>
            <a:ext cx="3830729" cy="47397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&amp; innovation takes place at the intersection of expertise and in the triangle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of teaching, research, and service.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1208436" y="2418987"/>
            <a:ext cx="5079740" cy="2689970"/>
            <a:chOff x="2682043" y="4057327"/>
            <a:chExt cx="4211962" cy="2087916"/>
          </a:xfrm>
        </p:grpSpPr>
        <p:sp>
          <p:nvSpPr>
            <p:cNvPr id="14" name="Gelijkbenige driehoek 13"/>
            <p:cNvSpPr/>
            <p:nvPr/>
          </p:nvSpPr>
          <p:spPr>
            <a:xfrm>
              <a:off x="3851920" y="4365104"/>
              <a:ext cx="1872208" cy="1152128"/>
            </a:xfrm>
            <a:prstGeom prst="triangle">
              <a:avLst/>
            </a:prstGeom>
            <a:solidFill>
              <a:schemeClr val="accent1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4122204" y="4057327"/>
              <a:ext cx="1331640" cy="3105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  <a:latin typeface="Arial Black" pitchFamily="34" charset="0"/>
                </a:rPr>
                <a:t>Education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732197" y="5556805"/>
              <a:ext cx="1816931" cy="3105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chemeClr val="accent2"/>
                  </a:solidFill>
                  <a:latin typeface="Arial Black" pitchFamily="34" charset="0"/>
                </a:rPr>
                <a:t>Services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3045731" y="5569495"/>
              <a:ext cx="1331640" cy="3105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  <a:latin typeface="Arial Black" pitchFamily="34" charset="0"/>
                </a:rPr>
                <a:t>Research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4355976" y="4941168"/>
              <a:ext cx="864096" cy="35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Arial Black" pitchFamily="34" charset="0"/>
                </a:rPr>
                <a:t>iPLC</a:t>
              </a:r>
            </a:p>
          </p:txBody>
        </p:sp>
        <p:sp>
          <p:nvSpPr>
            <p:cNvPr id="21" name="Ovaal 20"/>
            <p:cNvSpPr/>
            <p:nvPr/>
          </p:nvSpPr>
          <p:spPr>
            <a:xfrm>
              <a:off x="4355976" y="4653136"/>
              <a:ext cx="864096" cy="8640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2682043" y="4546996"/>
              <a:ext cx="1331640" cy="7883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1"/>
                  </a:solidFill>
                  <a:latin typeface="Arial Black" pitchFamily="34" charset="0"/>
                </a:rPr>
                <a:t>MSU </a:t>
              </a:r>
            </a:p>
            <a:p>
              <a:pPr algn="ctr"/>
              <a:r>
                <a:rPr lang="en-US" sz="2000" dirty="0" smtClean="0">
                  <a:solidFill>
                    <a:schemeClr val="accent1"/>
                  </a:solidFill>
                  <a:latin typeface="Arial Black" pitchFamily="34" charset="0"/>
                </a:rPr>
                <a:t>Faculty &amp; Students</a:t>
              </a: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5562365" y="4512592"/>
              <a:ext cx="1331640" cy="7883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1"/>
                  </a:solidFill>
                  <a:latin typeface="Arial Black" pitchFamily="34" charset="0"/>
                </a:rPr>
                <a:t>HAN Faculty &amp;</a:t>
              </a:r>
            </a:p>
            <a:p>
              <a:pPr algn="ctr"/>
              <a:r>
                <a:rPr lang="en-US" sz="2000" dirty="0" smtClean="0">
                  <a:solidFill>
                    <a:schemeClr val="accent1"/>
                  </a:solidFill>
                  <a:latin typeface="Arial Black" pitchFamily="34" charset="0"/>
                </a:rPr>
                <a:t>Students</a:t>
              </a: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4122204" y="5858573"/>
              <a:ext cx="1331640" cy="2866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  <a:latin typeface="Arial Black" pitchFamily="34" charset="0"/>
                </a:rPr>
                <a:t>Sport Org.</a:t>
              </a:r>
            </a:p>
          </p:txBody>
        </p:sp>
      </p:grpSp>
      <p:pic>
        <p:nvPicPr>
          <p:cNvPr id="25" name="Picture 2" descr="historic hazeltine national golf course a premier destination in minneso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49" y="5179339"/>
            <a:ext cx="1836681" cy="117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412" y="5179339"/>
            <a:ext cx="1813544" cy="11845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156" y="5179339"/>
            <a:ext cx="1830075" cy="118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5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4413" y="365321"/>
            <a:ext cx="11619913" cy="9493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Why Develop an </a:t>
            </a:r>
            <a:r>
              <a:rPr lang="en-US" sz="4000" b="1" dirty="0" err="1" smtClean="0">
                <a:solidFill>
                  <a:srgbClr val="7030A0"/>
                </a:solidFill>
              </a:rPr>
              <a:t>iPLC</a:t>
            </a:r>
            <a:r>
              <a:rPr lang="en-US" sz="4000" b="1" dirty="0" smtClean="0">
                <a:solidFill>
                  <a:srgbClr val="7030A0"/>
                </a:solidFill>
              </a:rPr>
              <a:t>?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487" y="1540068"/>
            <a:ext cx="11848513" cy="490346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Provides </a:t>
            </a:r>
            <a:r>
              <a:rPr lang="en-US" sz="2800" dirty="0"/>
              <a:t>a lever </a:t>
            </a:r>
            <a:r>
              <a:rPr lang="en-US" sz="2800" dirty="0" smtClean="0"/>
              <a:t>to </a:t>
            </a:r>
            <a:r>
              <a:rPr lang="en-US" sz="2800" dirty="0"/>
              <a:t>bring both students and industry to a higher level of competency and leadership </a:t>
            </a:r>
            <a:r>
              <a:rPr lang="en-US" sz="1600" dirty="0"/>
              <a:t>(</a:t>
            </a:r>
            <a:r>
              <a:rPr lang="en-US" sz="1600" dirty="0" err="1"/>
              <a:t>Danylchuk</a:t>
            </a:r>
            <a:r>
              <a:rPr lang="en-US" sz="1600" dirty="0"/>
              <a:t>, 2011</a:t>
            </a:r>
            <a:r>
              <a:rPr lang="en-US" sz="1600" dirty="0" smtClean="0"/>
              <a:t>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Internationalize our teaching, research, and service opportunities</a:t>
            </a:r>
            <a:endParaRPr lang="en-US" sz="2800" dirty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Need to further develop: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Students’ cultural awareness and immersion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Students’ networking opportunities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Students’ professional development through experiential learning opportunities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Faculty exchange of knowledge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Faculty teaching, research, and service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Program exposure and marketing within and outside of the university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University exposure and marketing		</a:t>
            </a:r>
            <a:r>
              <a:rPr lang="en-US" sz="1600" dirty="0" smtClean="0"/>
              <a:t>(</a:t>
            </a:r>
            <a:r>
              <a:rPr lang="en-US" sz="1600" dirty="0" err="1" smtClean="0"/>
              <a:t>Tamburri</a:t>
            </a:r>
            <a:r>
              <a:rPr lang="en-US" sz="1600" dirty="0" smtClean="0"/>
              <a:t>, 2007)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7" y="-118506"/>
            <a:ext cx="2615025" cy="1637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71" y="343795"/>
            <a:ext cx="4071442" cy="9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1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84" y="-100131"/>
            <a:ext cx="1589226" cy="104729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02684" y="1357695"/>
            <a:ext cx="2898648" cy="46166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MSU Mankato / HAN UAS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Theory &amp; </a:t>
            </a:r>
            <a:r>
              <a:rPr lang="en-US" dirty="0"/>
              <a:t>m</a:t>
            </a:r>
            <a:r>
              <a:rPr lang="en-US" dirty="0" smtClean="0"/>
              <a:t>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Coursework on chosen topic: Sport tourism, economic impact analysis,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Development of service</a:t>
            </a:r>
          </a:p>
          <a:p>
            <a:r>
              <a:rPr lang="nl-NL" b="1" dirty="0" smtClean="0"/>
              <a:t>Connecting expertise</a:t>
            </a:r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Students		Students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Han		MSU Faculty		</a:t>
            </a:r>
            <a:r>
              <a:rPr lang="en-US" dirty="0" smtClean="0">
                <a:solidFill>
                  <a:srgbClr val="FF0000"/>
                </a:solidFill>
              </a:rPr>
              <a:t>Faculty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1235610" y="4552031"/>
            <a:ext cx="1435608" cy="7772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H="1">
            <a:off x="1225704" y="4562700"/>
            <a:ext cx="1455420" cy="7558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955090" y="4536579"/>
            <a:ext cx="9144" cy="7558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2867300" y="4521669"/>
            <a:ext cx="9144" cy="7558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>
            <a:off x="1483941" y="5489617"/>
            <a:ext cx="813816" cy="137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H="1">
            <a:off x="1546506" y="4352336"/>
            <a:ext cx="813816" cy="137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4781134" y="1416271"/>
            <a:ext cx="3387236" cy="1846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Way Partnership: MSU Mankato, HAN UAS, Sport Organization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Research &amp; 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Economic impact research or spectator satisfaction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Experiential learning - event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4796850" y="5247165"/>
            <a:ext cx="337152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Sport Organization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7065710" y="1322690"/>
            <a:ext cx="28986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70C0"/>
                </a:solidFill>
              </a:rPr>
              <a:t>Data</a:t>
            </a:r>
          </a:p>
        </p:txBody>
      </p:sp>
      <p:sp>
        <p:nvSpPr>
          <p:cNvPr id="23" name="Pijl-rechts 22"/>
          <p:cNvSpPr/>
          <p:nvPr/>
        </p:nvSpPr>
        <p:spPr>
          <a:xfrm>
            <a:off x="3690313" y="1877938"/>
            <a:ext cx="1016000" cy="184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kstvak 23"/>
          <p:cNvSpPr txBox="1"/>
          <p:nvPr/>
        </p:nvSpPr>
        <p:spPr>
          <a:xfrm>
            <a:off x="3732602" y="3520491"/>
            <a:ext cx="132169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Daily 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result 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updates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8968583" y="1385569"/>
            <a:ext cx="298941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MSU Mankato / HAN UAS </a:t>
            </a:r>
            <a:endParaRPr lang="en-US" dirty="0" smtClean="0"/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Education /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Developing new standards </a:t>
            </a:r>
            <a:r>
              <a:rPr lang="en-US" dirty="0"/>
              <a:t> </a:t>
            </a:r>
            <a:r>
              <a:rPr lang="en-US" dirty="0" smtClean="0"/>
              <a:t>or methodology</a:t>
            </a:r>
          </a:p>
        </p:txBody>
      </p:sp>
      <p:sp>
        <p:nvSpPr>
          <p:cNvPr id="26" name="Pijl-rechts 25"/>
          <p:cNvSpPr/>
          <p:nvPr/>
        </p:nvSpPr>
        <p:spPr>
          <a:xfrm>
            <a:off x="8222284" y="1623169"/>
            <a:ext cx="632499" cy="184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kstvak 26"/>
          <p:cNvSpPr txBox="1"/>
          <p:nvPr/>
        </p:nvSpPr>
        <p:spPr>
          <a:xfrm>
            <a:off x="2658076" y="1340209"/>
            <a:ext cx="28986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70C0"/>
                </a:solidFill>
              </a:rPr>
              <a:t>Digital, custom</a:t>
            </a:r>
          </a:p>
          <a:p>
            <a:pPr algn="ctr"/>
            <a:r>
              <a:rPr lang="nl-NL" sz="1400" dirty="0" smtClean="0">
                <a:solidFill>
                  <a:srgbClr val="0070C0"/>
                </a:solidFill>
              </a:rPr>
              <a:t>Questionnaires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8927172" y="3389020"/>
            <a:ext cx="3072236" cy="2400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Develop Report 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SERVICES</a:t>
            </a:r>
          </a:p>
          <a:p>
            <a:r>
              <a:rPr lang="en-US" sz="1400" b="1" dirty="0" smtClean="0"/>
              <a:t>Report analysis (possibilities)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Economic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Visitors / fan profile &amp;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Sponsor / stakeholders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Volunteer 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Loyalty &amp;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Social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Bid optimization</a:t>
            </a:r>
          </a:p>
        </p:txBody>
      </p:sp>
      <p:sp>
        <p:nvSpPr>
          <p:cNvPr id="30" name="Pijl-omlaag 29"/>
          <p:cNvSpPr/>
          <p:nvPr/>
        </p:nvSpPr>
        <p:spPr>
          <a:xfrm flipH="1">
            <a:off x="10453421" y="3131330"/>
            <a:ext cx="87781" cy="205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jl-links 30"/>
          <p:cNvSpPr/>
          <p:nvPr/>
        </p:nvSpPr>
        <p:spPr>
          <a:xfrm>
            <a:off x="8222284" y="5322712"/>
            <a:ext cx="704888" cy="2404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kstvak 31"/>
          <p:cNvSpPr txBox="1"/>
          <p:nvPr/>
        </p:nvSpPr>
        <p:spPr>
          <a:xfrm>
            <a:off x="4778877" y="3449623"/>
            <a:ext cx="3389493" cy="172354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Expert Presentations/Updates</a:t>
            </a:r>
            <a:r>
              <a:rPr lang="nl-NL" b="1" dirty="0" smtClean="0"/>
              <a:t> </a:t>
            </a:r>
            <a:r>
              <a:rPr lang="nl-NL" sz="1400" b="1" dirty="0" smtClean="0"/>
              <a:t>(connecting expertise)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Stakeholders/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Sponsors            STAFF Ryder Cup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Faculty	            Students   </a:t>
            </a:r>
          </a:p>
        </p:txBody>
      </p:sp>
      <p:cxnSp>
        <p:nvCxnSpPr>
          <p:cNvPr id="39" name="Rechte verbindingslijn met pijl 38"/>
          <p:cNvCxnSpPr/>
          <p:nvPr/>
        </p:nvCxnSpPr>
        <p:spPr>
          <a:xfrm>
            <a:off x="5625416" y="4559792"/>
            <a:ext cx="670799" cy="3488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 flipH="1">
            <a:off x="5617657" y="4534956"/>
            <a:ext cx="665658" cy="3580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/>
          <p:nvPr/>
        </p:nvCxnSpPr>
        <p:spPr>
          <a:xfrm flipH="1">
            <a:off x="5800954" y="4433271"/>
            <a:ext cx="430480" cy="11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/>
          <p:nvPr/>
        </p:nvCxnSpPr>
        <p:spPr>
          <a:xfrm flipH="1">
            <a:off x="5712173" y="5033934"/>
            <a:ext cx="497283" cy="102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/>
          <p:nvPr/>
        </p:nvCxnSpPr>
        <p:spPr>
          <a:xfrm>
            <a:off x="5212938" y="4598327"/>
            <a:ext cx="0" cy="2841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/>
          <p:nvPr/>
        </p:nvCxnSpPr>
        <p:spPr>
          <a:xfrm>
            <a:off x="6848653" y="4598327"/>
            <a:ext cx="0" cy="2841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/>
          <p:cNvSpPr txBox="1"/>
          <p:nvPr/>
        </p:nvSpPr>
        <p:spPr>
          <a:xfrm>
            <a:off x="429409" y="707373"/>
            <a:ext cx="1135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International Professional Learning Community – Example 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Pijl-omlaag 57"/>
          <p:cNvSpPr/>
          <p:nvPr/>
        </p:nvSpPr>
        <p:spPr>
          <a:xfrm>
            <a:off x="4569550" y="2128016"/>
            <a:ext cx="92260" cy="28955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" name="Diagram 61"/>
          <p:cNvGraphicFramePr/>
          <p:nvPr>
            <p:extLst>
              <p:ext uri="{D42A27DB-BD31-4B8C-83A1-F6EECF244321}">
                <p14:modId xmlns:p14="http://schemas.microsoft.com/office/powerpoint/2010/main" val="3508938893"/>
              </p:ext>
            </p:extLst>
          </p:nvPr>
        </p:nvGraphicFramePr>
        <p:xfrm>
          <a:off x="729673" y="5974761"/>
          <a:ext cx="11228325" cy="36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Pijl-links 1"/>
          <p:cNvSpPr/>
          <p:nvPr/>
        </p:nvSpPr>
        <p:spPr>
          <a:xfrm>
            <a:off x="4661810" y="2574950"/>
            <a:ext cx="117067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jl-links 2"/>
          <p:cNvSpPr/>
          <p:nvPr/>
        </p:nvSpPr>
        <p:spPr>
          <a:xfrm>
            <a:off x="4661810" y="4237690"/>
            <a:ext cx="117067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10" y="107502"/>
            <a:ext cx="2676350" cy="6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own Arrow 24"/>
          <p:cNvSpPr/>
          <p:nvPr/>
        </p:nvSpPr>
        <p:spPr>
          <a:xfrm>
            <a:off x="5346625" y="5313454"/>
            <a:ext cx="406400" cy="512657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321225" y="4526054"/>
            <a:ext cx="406400" cy="512657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308526" y="3739017"/>
            <a:ext cx="406400" cy="512657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308526" y="2917014"/>
            <a:ext cx="406400" cy="512657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5422" y="1722456"/>
            <a:ext cx="850900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4413" y="365321"/>
            <a:ext cx="11619913" cy="9493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How Did We Do This?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743" y="1635636"/>
            <a:ext cx="8464256" cy="52990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/>
              <a:t>Developed study abroad program over a number of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7" y="-118506"/>
            <a:ext cx="2615025" cy="1637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71" y="343795"/>
            <a:ext cx="4071442" cy="9127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87353" y="5832847"/>
            <a:ext cx="850900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6712" y="5027802"/>
            <a:ext cx="850900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56044" y="4238141"/>
            <a:ext cx="850900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0963" y="3430642"/>
            <a:ext cx="850900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3999" y="2603413"/>
            <a:ext cx="850900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0845800" y="1543093"/>
            <a:ext cx="10922000" cy="4924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455862" y="3389975"/>
            <a:ext cx="672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Faculty developed their local </a:t>
            </a:r>
            <a:r>
              <a:rPr lang="en-US" sz="2800" dirty="0" smtClean="0"/>
              <a:t>partnerships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978319" y="2536638"/>
            <a:ext cx="782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Faculty visits to develop the study abroad </a:t>
            </a:r>
            <a:r>
              <a:rPr lang="en-US" sz="2800" dirty="0" smtClean="0"/>
              <a:t>programs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587353" y="4191659"/>
            <a:ext cx="7442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Mutual </a:t>
            </a:r>
            <a:r>
              <a:rPr lang="en-US" sz="2800" dirty="0"/>
              <a:t>interest to expand </a:t>
            </a:r>
            <a:r>
              <a:rPr lang="en-US" sz="2800" dirty="0" smtClean="0"/>
              <a:t>global curriculum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831512" y="5730960"/>
            <a:ext cx="1169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Followed the path of interest in </a:t>
            </a:r>
            <a:r>
              <a:rPr lang="en-US" sz="2800" dirty="0" smtClean="0"/>
              <a:t>partnering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587354" y="4960497"/>
            <a:ext cx="844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Conversations </a:t>
            </a:r>
            <a:r>
              <a:rPr lang="en-US" sz="2800" dirty="0"/>
              <a:t>with sport </a:t>
            </a:r>
            <a:r>
              <a:rPr lang="en-US" sz="2800" dirty="0" smtClean="0"/>
              <a:t>org. </a:t>
            </a:r>
            <a:r>
              <a:rPr lang="en-US" sz="2800" dirty="0"/>
              <a:t>to determine </a:t>
            </a:r>
            <a:r>
              <a:rPr lang="en-US" sz="2800" dirty="0" smtClean="0"/>
              <a:t>need/interest</a:t>
            </a:r>
            <a:endParaRPr lang="en-US" sz="2800" dirty="0"/>
          </a:p>
        </p:txBody>
      </p:sp>
      <p:sp>
        <p:nvSpPr>
          <p:cNvPr id="21" name="Down Arrow 20"/>
          <p:cNvSpPr/>
          <p:nvPr/>
        </p:nvSpPr>
        <p:spPr>
          <a:xfrm>
            <a:off x="5308600" y="2090756"/>
            <a:ext cx="406400" cy="512657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1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4413" y="365321"/>
            <a:ext cx="11619913" cy="9493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 Funding 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2388" y="1518542"/>
            <a:ext cx="9914023" cy="4924993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Set up a long term strategic plan that is not reliant on </a:t>
            </a:r>
            <a:r>
              <a:rPr lang="en-US" sz="2800" dirty="0" smtClean="0"/>
              <a:t>1 person</a:t>
            </a:r>
            <a:endParaRPr lang="en-US" sz="2800" dirty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Seek funding internally: Involve </a:t>
            </a:r>
            <a:r>
              <a:rPr lang="en-US" sz="2800" dirty="0"/>
              <a:t>a lot of different </a:t>
            </a:r>
            <a:r>
              <a:rPr lang="en-US" sz="2800" dirty="0" smtClean="0"/>
              <a:t>representatives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Colleagues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Department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Chairs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Dean’s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VP’s or Presidents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Study Abroad directors and staff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Extended Education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Director of Marketing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Community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leader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7" y="-118506"/>
            <a:ext cx="2615025" cy="1637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71" y="343795"/>
            <a:ext cx="4071442" cy="9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4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4413" y="365321"/>
            <a:ext cx="11619913" cy="9493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Funding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587" y="1740413"/>
            <a:ext cx="8698913" cy="4924993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Seek funding for reassigned time to: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evelop current partnership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evelop future partnerships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evelop joint classes with partner university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evelop and analyze economic impact analysis, market research, etc.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Organize study abroad program/travel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7" y="-118506"/>
            <a:ext cx="2615025" cy="1637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71" y="343795"/>
            <a:ext cx="4071442" cy="912791"/>
          </a:xfrm>
          <a:prstGeom prst="rect">
            <a:avLst/>
          </a:prstGeom>
        </p:spPr>
      </p:pic>
      <p:pic>
        <p:nvPicPr>
          <p:cNvPr id="2050" name="Picture 2" descr="Image result for economic impact analy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2120900"/>
            <a:ext cx="2574925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40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96165" y="307279"/>
            <a:ext cx="11619913" cy="9493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Strategies for Success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1778000"/>
            <a:ext cx="11632613" cy="4829365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Start planning &gt;1.5 years ahead of time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Pursue partnership with a university that is willing to partner and is complimentary to your program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Pursue partnerships with sport organizations that have a similar vision 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Know university </a:t>
            </a:r>
            <a:r>
              <a:rPr lang="en-US" sz="2800" dirty="0" smtClean="0"/>
              <a:t>deadlines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Consistent and reliable communication is key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Schedule regular video conferences via GoToMeeting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Determine clear responsibilities and consider a contract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Pursue funding for time and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06"/>
            <a:ext cx="2615025" cy="1637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71" y="343795"/>
            <a:ext cx="4071442" cy="9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0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47113" y="325536"/>
            <a:ext cx="11619913" cy="9493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Additional Considerations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700" y="1828800"/>
            <a:ext cx="9752932" cy="481508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Start small and build on that foundation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Student financial aid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Differences in the amount of time MSU/HAN students want to study abroad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Time of year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Moving other classes so they don’t conflict with the </a:t>
            </a:r>
            <a:r>
              <a:rPr lang="en-US" sz="2800" dirty="0" err="1" smtClean="0"/>
              <a:t>iPLC</a:t>
            </a:r>
            <a:endParaRPr lang="en-US" sz="2800" dirty="0" smtClean="0"/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Determine barriers 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Use professional network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It is always a work in progress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Need to be invested and passionate about this!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Persistence is key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335"/>
            <a:ext cx="2615025" cy="1637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71" y="343795"/>
            <a:ext cx="4071442" cy="9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97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837</Words>
  <Application>Microsoft Macintosh PowerPoint</Application>
  <PresentationFormat>Custom</PresentationFormat>
  <Paragraphs>156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Developing International Professional Learning Communities with Global Partnerships to Connect Expertise in Teaching, Research, and Service</vt:lpstr>
      <vt:lpstr>What does an iPLC Look Like?</vt:lpstr>
      <vt:lpstr>Why Develop an iPLC?</vt:lpstr>
      <vt:lpstr>PowerPoint Presentation</vt:lpstr>
      <vt:lpstr>How Did We Do This?</vt:lpstr>
      <vt:lpstr> Funding </vt:lpstr>
      <vt:lpstr>Funding</vt:lpstr>
      <vt:lpstr>Strategies for Success</vt:lpstr>
      <vt:lpstr>Additional Considerations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International Professional Learning Communities with Global Partnerships to Connect Expertise in Teaching, Research, and Service</dc:title>
  <dc:creator>Armentrout, Suzannah M</dc:creator>
  <cp:lastModifiedBy>Heather Alderman</cp:lastModifiedBy>
  <cp:revision>38</cp:revision>
  <dcterms:created xsi:type="dcterms:W3CDTF">2016-01-28T15:34:16Z</dcterms:created>
  <dcterms:modified xsi:type="dcterms:W3CDTF">2016-03-17T14:24:43Z</dcterms:modified>
</cp:coreProperties>
</file>