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
  </p:notesMasterIdLst>
  <p:sldIdLst>
    <p:sldId id="256" r:id="rId2"/>
    <p:sldId id="287" r:id="rId3"/>
    <p:sldId id="282" r:id="rId4"/>
    <p:sldId id="286" r:id="rId5"/>
    <p:sldId id="284" r:id="rId6"/>
    <p:sldId id="283" r:id="rId7"/>
    <p:sldId id="279" r:id="rId8"/>
    <p:sldId id="289" r:id="rId9"/>
    <p:sldId id="288" r:id="rId10"/>
    <p:sldId id="266" r:id="rId11"/>
    <p:sldId id="268" r:id="rId12"/>
    <p:sldId id="270" r:id="rId13"/>
    <p:sldId id="274" r:id="rId14"/>
    <p:sldId id="281" r:id="rId15"/>
    <p:sldId id="290" r:id="rId16"/>
    <p:sldId id="285" r:id="rId17"/>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5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9863" y="0"/>
            <a:ext cx="3044825" cy="466725"/>
          </a:xfrm>
          <a:prstGeom prst="rect">
            <a:avLst/>
          </a:prstGeom>
        </p:spPr>
        <p:txBody>
          <a:bodyPr vert="horz" lIns="91440" tIns="45720" rIns="91440" bIns="45720" rtlCol="0"/>
          <a:lstStyle>
            <a:lvl1pPr algn="r">
              <a:defRPr sz="1200"/>
            </a:lvl1pPr>
          </a:lstStyle>
          <a:p>
            <a:fld id="{BF34A81F-7D66-46F6-9A9D-1EE30DC7B694}" type="datetimeFigureOut">
              <a:rPr lang="en-US" smtClean="0"/>
              <a:t>2/1/18</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81513"/>
            <a:ext cx="5619750" cy="36671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550"/>
            <a:ext cx="304482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9863" y="8845550"/>
            <a:ext cx="3044825" cy="466725"/>
          </a:xfrm>
          <a:prstGeom prst="rect">
            <a:avLst/>
          </a:prstGeom>
        </p:spPr>
        <p:txBody>
          <a:bodyPr vert="horz" lIns="91440" tIns="45720" rIns="91440" bIns="45720" rtlCol="0" anchor="b"/>
          <a:lstStyle>
            <a:lvl1pPr algn="r">
              <a:defRPr sz="1200"/>
            </a:lvl1pPr>
          </a:lstStyle>
          <a:p>
            <a:fld id="{3ADCA9F0-2168-446B-9F80-43AB7E21EF90}" type="slidenum">
              <a:rPr lang="en-US" smtClean="0"/>
              <a:t>‹#›</a:t>
            </a:fld>
            <a:endParaRPr lang="en-US"/>
          </a:p>
        </p:txBody>
      </p:sp>
    </p:spTree>
    <p:extLst>
      <p:ext uri="{BB962C8B-B14F-4D97-AF65-F5344CB8AC3E}">
        <p14:creationId xmlns:p14="http://schemas.microsoft.com/office/powerpoint/2010/main" val="128414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CA9F0-2168-446B-9F80-43AB7E21EF90}" type="slidenum">
              <a:rPr lang="en-US" smtClean="0"/>
              <a:t>2</a:t>
            </a:fld>
            <a:endParaRPr lang="en-US"/>
          </a:p>
        </p:txBody>
      </p:sp>
    </p:spTree>
    <p:extLst>
      <p:ext uri="{BB962C8B-B14F-4D97-AF65-F5344CB8AC3E}">
        <p14:creationId xmlns:p14="http://schemas.microsoft.com/office/powerpoint/2010/main" val="1287579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CA9F0-2168-446B-9F80-43AB7E21EF90}" type="slidenum">
              <a:rPr lang="en-US" smtClean="0"/>
              <a:t>4</a:t>
            </a:fld>
            <a:endParaRPr lang="en-US"/>
          </a:p>
        </p:txBody>
      </p:sp>
    </p:spTree>
    <p:extLst>
      <p:ext uri="{BB962C8B-B14F-4D97-AF65-F5344CB8AC3E}">
        <p14:creationId xmlns:p14="http://schemas.microsoft.com/office/powerpoint/2010/main" val="585986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CA9F0-2168-446B-9F80-43AB7E21EF90}" type="slidenum">
              <a:rPr lang="en-US" smtClean="0"/>
              <a:t>5</a:t>
            </a:fld>
            <a:endParaRPr lang="en-US"/>
          </a:p>
        </p:txBody>
      </p:sp>
    </p:spTree>
    <p:extLst>
      <p:ext uri="{BB962C8B-B14F-4D97-AF65-F5344CB8AC3E}">
        <p14:creationId xmlns:p14="http://schemas.microsoft.com/office/powerpoint/2010/main" val="153765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CA9F0-2168-446B-9F80-43AB7E21EF90}" type="slidenum">
              <a:rPr lang="en-US" smtClean="0"/>
              <a:t>9</a:t>
            </a:fld>
            <a:endParaRPr lang="en-US"/>
          </a:p>
        </p:txBody>
      </p:sp>
    </p:spTree>
    <p:extLst>
      <p:ext uri="{BB962C8B-B14F-4D97-AF65-F5344CB8AC3E}">
        <p14:creationId xmlns:p14="http://schemas.microsoft.com/office/powerpoint/2010/main" val="424112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A7417B-4C7D-4624-853A-049F9614E46E}"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38977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559DF-8793-4031-8141-7ADAD49C4BDC}"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56114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EC913-2700-43B0-93AE-956A6B7B53C2}"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021451-1387-4CA6-816F-3879F97B5CBC}"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6921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55BCB-BCCF-457D-8002-8712D2D33D36}"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29243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73F4AB5-84A3-41AD-B3E8-7E0DE99E2565}"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021451-1387-4CA6-816F-3879F97B5CBC}"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3927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C7FECFE-F903-4F96-8BF5-22DEA83FE651}"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690678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A46A51-14CF-4570-8AD8-2E32FB3FE3A2}"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136883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690D7-045D-4587-A2CF-8B412DD22BF9}"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80610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48611B-5385-4147-8B37-CFD7C715BBD6}"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356948-199F-4EB0-AB2E-0C1EC7B82FAC}" type="slidenum">
              <a:rPr lang="en-US" smtClean="0"/>
              <a:t>‹#›</a:t>
            </a:fld>
            <a:endParaRPr lang="en-US"/>
          </a:p>
        </p:txBody>
      </p:sp>
    </p:spTree>
    <p:extLst>
      <p:ext uri="{BB962C8B-B14F-4D97-AF65-F5344CB8AC3E}">
        <p14:creationId xmlns:p14="http://schemas.microsoft.com/office/powerpoint/2010/main" val="69109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C848E-1CB6-4899-8E6B-E46EFD57685C}"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203959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25DF6A-7900-4751-AA81-7152F463F39C}"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415839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C4645D-A2F8-4913-805E-36571DEE1E09}" type="datetime1">
              <a:rPr lang="en-US" smtClean="0"/>
              <a:t>2/1/18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381094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C3797E-6FBE-4443-8483-592E323AB630}" type="datetime1">
              <a:rPr lang="en-US" smtClean="0"/>
              <a:t>2/1/18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345266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72111-BC76-40E3-A23B-8A62D42357E5}" type="datetime1">
              <a:rPr lang="en-US" smtClean="0"/>
              <a:t>2/1/18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339832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C743C-E02C-4F90-8CFA-9FE274942435}"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428290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4036D-076C-4BE5-86DA-B1223EF642FA}"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021451-1387-4CA6-816F-3879F97B5CBC}" type="slidenum">
              <a:rPr lang="en-US" smtClean="0"/>
              <a:t>‹#›</a:t>
            </a:fld>
            <a:endParaRPr lang="en-US"/>
          </a:p>
        </p:txBody>
      </p:sp>
    </p:spTree>
    <p:extLst>
      <p:ext uri="{BB962C8B-B14F-4D97-AF65-F5344CB8AC3E}">
        <p14:creationId xmlns:p14="http://schemas.microsoft.com/office/powerpoint/2010/main" val="4204028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71B513B-5E15-43BB-B379-3BF5F0D186ED}" type="datetime1">
              <a:rPr lang="en-US" smtClean="0"/>
              <a:t>2/1/18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7021451-1387-4CA6-816F-3879F97B5CBC}" type="slidenum">
              <a:rPr lang="en-US" smtClean="0"/>
              <a:t>‹#›</a:t>
            </a:fld>
            <a:endParaRPr lang="en-US"/>
          </a:p>
        </p:txBody>
      </p:sp>
    </p:spTree>
    <p:extLst>
      <p:ext uri="{BB962C8B-B14F-4D97-AF65-F5344CB8AC3E}">
        <p14:creationId xmlns:p14="http://schemas.microsoft.com/office/powerpoint/2010/main" val="115221863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lwilliams@jcsu.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menti.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menti.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menti.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512285" y="1738330"/>
            <a:ext cx="8229600" cy="1200000"/>
          </a:xfrm>
          <a:prstGeom prst="rect">
            <a:avLst/>
          </a:prstGeom>
          <a:noFill/>
        </p:spPr>
        <p:txBody>
          <a:bodyPr wrap="square" rtlCol="0"/>
          <a:lstStyle/>
          <a:p>
            <a:pPr algn="ctr"/>
            <a:r>
              <a:rPr lang="en-US" sz="2400" b="1" i="1" dirty="0"/>
              <a:t>Time </a:t>
            </a:r>
            <a:r>
              <a:rPr lang="en-US" sz="2400" b="1" i="1" dirty="0" smtClean="0"/>
              <a:t>Out: Should Sport Academicians </a:t>
            </a:r>
          </a:p>
          <a:p>
            <a:pPr algn="ctr"/>
            <a:r>
              <a:rPr lang="en-US" sz="2400" b="1" i="1" dirty="0" smtClean="0"/>
              <a:t>Be Sport Practitioners, Too?</a:t>
            </a:r>
          </a:p>
          <a:p>
            <a:pPr algn="ctr"/>
            <a:endParaRPr lang="en-US" sz="2000" b="1" i="1" dirty="0"/>
          </a:p>
          <a:p>
            <a:pPr algn="ctr"/>
            <a:r>
              <a:rPr lang="en-US" sz="1600" b="1" i="1" dirty="0" smtClean="0"/>
              <a:t>2018 COSMA Conference</a:t>
            </a:r>
          </a:p>
          <a:p>
            <a:pPr algn="ctr"/>
            <a:endParaRPr lang="en-US" sz="2800" b="1" i="1" dirty="0" smtClean="0"/>
          </a:p>
          <a:p>
            <a:r>
              <a:rPr lang="en-US" sz="1600" b="1" i="1" dirty="0" smtClean="0"/>
              <a:t>	</a:t>
            </a:r>
            <a:r>
              <a:rPr lang="en-US" sz="1600" b="1" i="1" u="sng" dirty="0" smtClean="0"/>
              <a:t>Panelists:</a:t>
            </a:r>
          </a:p>
          <a:p>
            <a:r>
              <a:rPr lang="en-US" sz="1600" dirty="0" smtClean="0"/>
              <a:t>	</a:t>
            </a:r>
          </a:p>
          <a:p>
            <a:r>
              <a:rPr lang="en-US" sz="1600" dirty="0"/>
              <a:t>	</a:t>
            </a:r>
            <a:r>
              <a:rPr lang="en-US" sz="1600" dirty="0" smtClean="0"/>
              <a:t>Dr</a:t>
            </a:r>
            <a:r>
              <a:rPr lang="en-US" sz="1600" dirty="0"/>
              <a:t>. BerNadette Lawson-Williams, Johnson C. Smith </a:t>
            </a:r>
            <a:r>
              <a:rPr lang="en-US" sz="1600" dirty="0" smtClean="0"/>
              <a:t>University, @DrBLW32 </a:t>
            </a:r>
            <a:endParaRPr lang="en-US" sz="1600" dirty="0"/>
          </a:p>
          <a:p>
            <a:r>
              <a:rPr lang="en-US" sz="1600" dirty="0" smtClean="0"/>
              <a:t>	Dr</a:t>
            </a:r>
            <a:r>
              <a:rPr lang="en-US" sz="1600" dirty="0"/>
              <a:t>. Rennae Williams Stowe, Johnson C. Smith University</a:t>
            </a:r>
            <a:br>
              <a:rPr lang="en-US" sz="1600" dirty="0"/>
            </a:br>
            <a:r>
              <a:rPr lang="en-US" sz="1600" dirty="0" smtClean="0"/>
              <a:t>	Dr</a:t>
            </a:r>
            <a:r>
              <a:rPr lang="en-US" sz="1600" dirty="0"/>
              <a:t>. Robert Lyons, Queens University</a:t>
            </a:r>
            <a:br>
              <a:rPr lang="en-US" sz="1600" dirty="0"/>
            </a:br>
            <a:r>
              <a:rPr lang="en-US" sz="1600" dirty="0" smtClean="0"/>
              <a:t>	Dr</a:t>
            </a:r>
            <a:r>
              <a:rPr lang="en-US" sz="1600" dirty="0"/>
              <a:t>. Dawn Norwood, Wingate University</a:t>
            </a:r>
            <a:br>
              <a:rPr lang="en-US" sz="1600" dirty="0"/>
            </a:br>
            <a:r>
              <a:rPr lang="en-US" sz="1600" dirty="0" smtClean="0"/>
              <a:t>	Dr</a:t>
            </a:r>
            <a:r>
              <a:rPr lang="en-US" sz="1600" dirty="0"/>
              <a:t>. Daniel Kelly, Georgetown University, @danielgkelly2 </a:t>
            </a:r>
            <a:endParaRPr lang="en-US" sz="1600" dirty="0" smtClean="0"/>
          </a:p>
          <a:p>
            <a:pPr algn="ctr"/>
            <a:endParaRPr lang="en-US" sz="1600" b="1" i="1" dirty="0" smtClean="0"/>
          </a:p>
          <a:p>
            <a:pPr algn="ctr"/>
            <a:endParaRPr lang="en-US" sz="1600" dirty="0"/>
          </a:p>
        </p:txBody>
      </p:sp>
      <p:sp>
        <p:nvSpPr>
          <p:cNvPr id="3" name="Slide Number Placeholder 2"/>
          <p:cNvSpPr>
            <a:spLocks noGrp="1"/>
          </p:cNvSpPr>
          <p:nvPr>
            <p:ph type="sldNum" sz="quarter" idx="12"/>
          </p:nvPr>
        </p:nvSpPr>
        <p:spPr/>
        <p:txBody>
          <a:bodyPr/>
          <a:lstStyle/>
          <a:p>
            <a:fld id="{F7021451-1387-4CA6-816F-3879F97B5CBC}"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914400" y="462708"/>
            <a:ext cx="8229600" cy="415096"/>
          </a:xfrm>
          <a:prstGeom prst="rect">
            <a:avLst/>
          </a:prstGeom>
          <a:noFill/>
        </p:spPr>
        <p:txBody>
          <a:bodyPr wrap="square" rtlCol="0"/>
          <a:lstStyle/>
          <a:p>
            <a:r>
              <a:rPr lang="en-US" sz="1600" dirty="0" smtClean="0"/>
              <a:t>Do you think a Sport </a:t>
            </a:r>
            <a:r>
              <a:rPr lang="en-US" sz="1600" dirty="0"/>
              <a:t>M</a:t>
            </a:r>
            <a:r>
              <a:rPr lang="en-US" sz="1600" dirty="0" smtClean="0"/>
              <a:t>anagement faculty member's engagement in sport industry experiential activities enables him or her to provide his or her sport management students with a more solid understanding of relevant course concepts?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352922688"/>
              </p:ext>
            </p:extLst>
          </p:nvPr>
        </p:nvGraphicFramePr>
        <p:xfrm>
          <a:off x="423334" y="2016704"/>
          <a:ext cx="8349264" cy="185420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Yes</a:t>
                      </a:r>
                      <a:endParaRPr lang="en-US" sz="1600" dirty="0"/>
                    </a:p>
                  </a:txBody>
                  <a:tcPr/>
                </a:tc>
                <a:tc>
                  <a:txBody>
                    <a:bodyPr/>
                    <a:lstStyle/>
                    <a:p>
                      <a:r>
                        <a:rPr lang="en-US" sz="1600" dirty="0" smtClean="0"/>
                        <a:t>74.04%</a:t>
                      </a:r>
                      <a:endParaRPr lang="en-US" sz="1600" dirty="0"/>
                    </a:p>
                  </a:txBody>
                  <a:tcPr/>
                </a:tc>
                <a:tc>
                  <a:txBody>
                    <a:bodyPr/>
                    <a:lstStyle/>
                    <a:p>
                      <a:r>
                        <a:rPr lang="en-US" sz="1600" dirty="0" smtClean="0"/>
                        <a:t>77</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Maybe</a:t>
                      </a:r>
                      <a:endParaRPr lang="en-US" sz="1600" dirty="0"/>
                    </a:p>
                  </a:txBody>
                  <a:tcPr/>
                </a:tc>
                <a:tc>
                  <a:txBody>
                    <a:bodyPr/>
                    <a:lstStyle/>
                    <a:p>
                      <a:r>
                        <a:rPr lang="en-US" sz="1600" dirty="0" smtClean="0"/>
                        <a:t>21.15%</a:t>
                      </a:r>
                      <a:endParaRPr lang="en-US" sz="1600" dirty="0"/>
                    </a:p>
                  </a:txBody>
                  <a:tcPr/>
                </a:tc>
                <a:tc>
                  <a:txBody>
                    <a:bodyPr/>
                    <a:lstStyle/>
                    <a:p>
                      <a:r>
                        <a:rPr lang="en-US" sz="1600" dirty="0" smtClean="0"/>
                        <a:t>22</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No</a:t>
                      </a:r>
                      <a:endParaRPr lang="en-US" sz="1600" dirty="0"/>
                    </a:p>
                  </a:txBody>
                  <a:tcPr/>
                </a:tc>
                <a:tc>
                  <a:txBody>
                    <a:bodyPr/>
                    <a:lstStyle/>
                    <a:p>
                      <a:r>
                        <a:rPr lang="en-US" sz="1600" dirty="0" smtClean="0"/>
                        <a:t>4.81%</a:t>
                      </a:r>
                      <a:endParaRPr lang="en-US" sz="1600" dirty="0"/>
                    </a:p>
                  </a:txBody>
                  <a:tcPr/>
                </a:tc>
                <a:tc>
                  <a:txBody>
                    <a:bodyPr/>
                    <a:lstStyle/>
                    <a:p>
                      <a:r>
                        <a:rPr lang="en-US" sz="1600" dirty="0" smtClean="0"/>
                        <a:t>5</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104</a:t>
                      </a:r>
                      <a:endParaRPr lang="en-US" sz="1600" dirty="0"/>
                    </a:p>
                  </a:txBody>
                  <a:tcPr/>
                </a:tc>
              </a:tr>
            </a:tbl>
          </a:graphicData>
        </a:graphic>
      </p:graphicFrame>
      <p:sp>
        <p:nvSpPr>
          <p:cNvPr id="3" name="Slide Number Placeholder 2"/>
          <p:cNvSpPr>
            <a:spLocks noGrp="1"/>
          </p:cNvSpPr>
          <p:nvPr>
            <p:ph type="sldNum" sz="quarter" idx="12"/>
          </p:nvPr>
        </p:nvSpPr>
        <p:spPr/>
        <p:txBody>
          <a:bodyPr/>
          <a:lstStyle/>
          <a:p>
            <a:fld id="{F7021451-1387-4CA6-816F-3879F97B5CBC}"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715823" y="905079"/>
            <a:ext cx="8229600" cy="369332"/>
          </a:xfrm>
          <a:prstGeom prst="rect">
            <a:avLst/>
          </a:prstGeom>
          <a:noFill/>
        </p:spPr>
        <p:txBody>
          <a:bodyPr wrap="square" rtlCol="0" anchor="t"/>
          <a:lstStyle/>
          <a:p>
            <a:r>
              <a:rPr lang="en-US" sz="2000" dirty="0" smtClean="0"/>
              <a:t>Do </a:t>
            </a:r>
            <a:r>
              <a:rPr lang="en-US" sz="2000" dirty="0"/>
              <a:t>you think </a:t>
            </a:r>
            <a:r>
              <a:rPr lang="en-US" sz="2000" dirty="0" smtClean="0"/>
              <a:t>Sport </a:t>
            </a:r>
            <a:r>
              <a:rPr lang="en-US" sz="2000" dirty="0"/>
              <a:t>M</a:t>
            </a:r>
            <a:r>
              <a:rPr lang="en-US" sz="2000" dirty="0" smtClean="0"/>
              <a:t>anagement </a:t>
            </a:r>
            <a:r>
              <a:rPr lang="en-US" sz="2000" dirty="0"/>
              <a:t>faculty members should be required to participate in sport industry experiential activities?</a:t>
            </a:r>
            <a:endParaRPr lang="en-US" sz="1600" dirty="0"/>
          </a:p>
        </p:txBody>
      </p:sp>
      <p:graphicFrame>
        <p:nvGraphicFramePr>
          <p:cNvPr id="6" name="Table 2"/>
          <p:cNvGraphicFramePr>
            <a:graphicFrameLocks noGrp="1"/>
          </p:cNvGraphicFramePr>
          <p:nvPr>
            <p:extLst>
              <p:ext uri="{D42A27DB-BD31-4B8C-83A1-F6EECF244321}">
                <p14:modId xmlns:p14="http://schemas.microsoft.com/office/powerpoint/2010/main" val="590628040"/>
              </p:ext>
            </p:extLst>
          </p:nvPr>
        </p:nvGraphicFramePr>
        <p:xfrm>
          <a:off x="596159" y="1906721"/>
          <a:ext cx="8349264" cy="1818640"/>
        </p:xfrm>
        <a:graphic>
          <a:graphicData uri="http://schemas.openxmlformats.org/drawingml/2006/table">
            <a:tbl>
              <a:tblPr firstRow="1" bandRow="1">
                <a:tableStyleId>{69012ECD-51FC-41F1-AA8D-1B2483CD663E}</a:tableStyleId>
              </a:tblPr>
              <a:tblGrid>
                <a:gridCol w="2087316">
                  <a:extLst>
                    <a:ext uri="{9D8B030D-6E8A-4147-A177-3AD203B41FA5}">
                      <a16:colId xmlns="" xmlns:a16="http://schemas.microsoft.com/office/drawing/2014/main" val="20000"/>
                    </a:ext>
                  </a:extLst>
                </a:gridCol>
                <a:gridCol w="2087316">
                  <a:extLst>
                    <a:ext uri="{9D8B030D-6E8A-4147-A177-3AD203B41FA5}">
                      <a16:colId xmlns="" xmlns:a16="http://schemas.microsoft.com/office/drawing/2014/main" val="20001"/>
                    </a:ext>
                  </a:extLst>
                </a:gridCol>
                <a:gridCol w="2087316">
                  <a:extLst>
                    <a:ext uri="{9D8B030D-6E8A-4147-A177-3AD203B41FA5}">
                      <a16:colId xmlns="" xmlns:a16="http://schemas.microsoft.com/office/drawing/2014/main" val="20002"/>
                    </a:ext>
                  </a:extLst>
                </a:gridCol>
                <a:gridCol w="2087316">
                  <a:extLst>
                    <a:ext uri="{9D8B030D-6E8A-4147-A177-3AD203B41FA5}">
                      <a16:colId xmlns="" xmlns:a16="http://schemas.microsoft.com/office/drawing/2014/main" val="20003"/>
                    </a:ext>
                  </a:extLst>
                </a:gridCol>
              </a:tblGrid>
              <a:tr h="173153">
                <a:tc>
                  <a:txBody>
                    <a:bodyPr/>
                    <a:lstStyle/>
                    <a:p>
                      <a:r>
                        <a:rPr lang="en-US" sz="1600" dirty="0"/>
                        <a:t>#</a:t>
                      </a:r>
                    </a:p>
                  </a:txBody>
                  <a:tcPr/>
                </a:tc>
                <a:tc>
                  <a:txBody>
                    <a:bodyPr/>
                    <a:lstStyle/>
                    <a:p>
                      <a:r>
                        <a:rPr lang="en-US" sz="1600" dirty="0"/>
                        <a:t>Answer</a:t>
                      </a:r>
                    </a:p>
                  </a:txBody>
                  <a:tcPr/>
                </a:tc>
                <a:tc>
                  <a:txBody>
                    <a:bodyPr/>
                    <a:lstStyle/>
                    <a:p>
                      <a:r>
                        <a:rPr lang="en-US" sz="1600"/>
                        <a:t>%</a:t>
                      </a:r>
                    </a:p>
                  </a:txBody>
                  <a:tcPr/>
                </a:tc>
                <a:tc>
                  <a:txBody>
                    <a:bodyPr/>
                    <a:lstStyle/>
                    <a:p>
                      <a:r>
                        <a:rPr lang="en-US" sz="1600"/>
                        <a:t>Count</a:t>
                      </a:r>
                    </a:p>
                  </a:txBody>
                  <a:tcPr/>
                </a:tc>
                <a:extLst>
                  <a:ext uri="{0D108BD9-81ED-4DB2-BD59-A6C34878D82A}">
                    <a16:rowId xmlns="" xmlns:a16="http://schemas.microsoft.com/office/drawing/2014/main" val="10000"/>
                  </a:ext>
                </a:extLst>
              </a:tr>
              <a:tr h="370840">
                <a:tc>
                  <a:txBody>
                    <a:bodyPr/>
                    <a:lstStyle/>
                    <a:p>
                      <a:r>
                        <a:rPr lang="en-US" sz="1600"/>
                        <a:t>1</a:t>
                      </a:r>
                    </a:p>
                  </a:txBody>
                  <a:tcPr/>
                </a:tc>
                <a:tc>
                  <a:txBody>
                    <a:bodyPr/>
                    <a:lstStyle/>
                    <a:p>
                      <a:r>
                        <a:rPr lang="en-US" sz="1600"/>
                        <a:t>Yes</a:t>
                      </a:r>
                    </a:p>
                  </a:txBody>
                  <a:tcPr/>
                </a:tc>
                <a:tc>
                  <a:txBody>
                    <a:bodyPr/>
                    <a:lstStyle/>
                    <a:p>
                      <a:r>
                        <a:rPr lang="en-US" sz="1600"/>
                        <a:t>38.46%</a:t>
                      </a:r>
                    </a:p>
                  </a:txBody>
                  <a:tcPr/>
                </a:tc>
                <a:tc>
                  <a:txBody>
                    <a:bodyPr/>
                    <a:lstStyle/>
                    <a:p>
                      <a:r>
                        <a:rPr lang="en-US" sz="1600"/>
                        <a:t>40</a:t>
                      </a:r>
                    </a:p>
                  </a:txBody>
                  <a:tcPr/>
                </a:tc>
                <a:extLst>
                  <a:ext uri="{0D108BD9-81ED-4DB2-BD59-A6C34878D82A}">
                    <a16:rowId xmlns="" xmlns:a16="http://schemas.microsoft.com/office/drawing/2014/main" val="10001"/>
                  </a:ext>
                </a:extLst>
              </a:tr>
              <a:tr h="370840">
                <a:tc>
                  <a:txBody>
                    <a:bodyPr/>
                    <a:lstStyle/>
                    <a:p>
                      <a:r>
                        <a:rPr lang="en-US" sz="1600"/>
                        <a:t>2</a:t>
                      </a:r>
                    </a:p>
                  </a:txBody>
                  <a:tcPr/>
                </a:tc>
                <a:tc>
                  <a:txBody>
                    <a:bodyPr/>
                    <a:lstStyle/>
                    <a:p>
                      <a:r>
                        <a:rPr lang="en-US" sz="1600"/>
                        <a:t>Maybe</a:t>
                      </a:r>
                    </a:p>
                  </a:txBody>
                  <a:tcPr/>
                </a:tc>
                <a:tc>
                  <a:txBody>
                    <a:bodyPr/>
                    <a:lstStyle/>
                    <a:p>
                      <a:r>
                        <a:rPr lang="en-US" sz="1600"/>
                        <a:t>23.08%</a:t>
                      </a:r>
                    </a:p>
                  </a:txBody>
                  <a:tcPr/>
                </a:tc>
                <a:tc>
                  <a:txBody>
                    <a:bodyPr/>
                    <a:lstStyle/>
                    <a:p>
                      <a:r>
                        <a:rPr lang="en-US" sz="1600"/>
                        <a:t>24</a:t>
                      </a:r>
                    </a:p>
                  </a:txBody>
                  <a:tcPr/>
                </a:tc>
                <a:extLst>
                  <a:ext uri="{0D108BD9-81ED-4DB2-BD59-A6C34878D82A}">
                    <a16:rowId xmlns="" xmlns:a16="http://schemas.microsoft.com/office/drawing/2014/main" val="10002"/>
                  </a:ext>
                </a:extLst>
              </a:tr>
              <a:tr h="370840">
                <a:tc>
                  <a:txBody>
                    <a:bodyPr/>
                    <a:lstStyle/>
                    <a:p>
                      <a:r>
                        <a:rPr lang="en-US" sz="1600"/>
                        <a:t>3</a:t>
                      </a:r>
                    </a:p>
                  </a:txBody>
                  <a:tcPr/>
                </a:tc>
                <a:tc>
                  <a:txBody>
                    <a:bodyPr/>
                    <a:lstStyle/>
                    <a:p>
                      <a:r>
                        <a:rPr lang="en-US" sz="1600"/>
                        <a:t>No</a:t>
                      </a:r>
                    </a:p>
                  </a:txBody>
                  <a:tcPr/>
                </a:tc>
                <a:tc>
                  <a:txBody>
                    <a:bodyPr/>
                    <a:lstStyle/>
                    <a:p>
                      <a:r>
                        <a:rPr lang="en-US" sz="1600"/>
                        <a:t>38.46%</a:t>
                      </a:r>
                    </a:p>
                  </a:txBody>
                  <a:tcPr/>
                </a:tc>
                <a:tc>
                  <a:txBody>
                    <a:bodyPr/>
                    <a:lstStyle/>
                    <a:p>
                      <a:r>
                        <a:rPr lang="en-US" sz="1600"/>
                        <a:t>40</a:t>
                      </a:r>
                    </a:p>
                  </a:txBody>
                  <a:tcPr/>
                </a:tc>
                <a:extLst>
                  <a:ext uri="{0D108BD9-81ED-4DB2-BD59-A6C34878D82A}">
                    <a16:rowId xmlns="" xmlns:a16="http://schemas.microsoft.com/office/drawing/2014/main" val="10003"/>
                  </a:ext>
                </a:extLst>
              </a:tr>
              <a:tr h="370840">
                <a:tc>
                  <a:txBody>
                    <a:bodyPr/>
                    <a:lstStyle/>
                    <a:p>
                      <a:endParaRPr lang="en-US" sz="1600"/>
                    </a:p>
                  </a:txBody>
                  <a:tcPr/>
                </a:tc>
                <a:tc>
                  <a:txBody>
                    <a:bodyPr/>
                    <a:lstStyle/>
                    <a:p>
                      <a:r>
                        <a:rPr lang="en-US" sz="1600"/>
                        <a:t>Total</a:t>
                      </a:r>
                    </a:p>
                  </a:txBody>
                  <a:tcPr/>
                </a:tc>
                <a:tc>
                  <a:txBody>
                    <a:bodyPr/>
                    <a:lstStyle/>
                    <a:p>
                      <a:r>
                        <a:rPr lang="en-US" sz="1600"/>
                        <a:t>100%</a:t>
                      </a:r>
                    </a:p>
                  </a:txBody>
                  <a:tcPr/>
                </a:tc>
                <a:tc>
                  <a:txBody>
                    <a:bodyPr/>
                    <a:lstStyle/>
                    <a:p>
                      <a:r>
                        <a:rPr lang="en-US" sz="1600" dirty="0"/>
                        <a:t>104</a:t>
                      </a:r>
                    </a:p>
                  </a:txBody>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F7021451-1387-4CA6-816F-3879F97B5CBC}"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622539" y="299152"/>
            <a:ext cx="8229600" cy="369332"/>
          </a:xfrm>
          <a:prstGeom prst="rect">
            <a:avLst/>
          </a:prstGeom>
          <a:noFill/>
        </p:spPr>
        <p:txBody>
          <a:bodyPr wrap="square" rtlCol="0" anchor="t"/>
          <a:lstStyle/>
          <a:p>
            <a:r>
              <a:rPr lang="en-US" dirty="0" smtClean="0"/>
              <a:t>During </a:t>
            </a:r>
            <a:r>
              <a:rPr lang="en-US" dirty="0"/>
              <a:t>an academic year, how many times do you engage in sport industry experiential activities, e.g. volunteering to maintain statistics for a sport organization, etc</a:t>
            </a:r>
            <a:r>
              <a:rPr lang="en-US" dirty="0" smtClean="0"/>
              <a:t>. (</a:t>
            </a:r>
            <a:r>
              <a:rPr lang="en-US" dirty="0"/>
              <a:t>excluding those </a:t>
            </a:r>
            <a:r>
              <a:rPr lang="en-US" dirty="0" smtClean="0"/>
              <a:t>activities </a:t>
            </a:r>
            <a:r>
              <a:rPr lang="en-US" dirty="0"/>
              <a:t>in which you are a spectator</a:t>
            </a:r>
            <a:r>
              <a:rPr lang="en-US" dirty="0" smtClean="0"/>
              <a:t>)?</a:t>
            </a:r>
            <a:endParaRPr lang="en-US" sz="1600" dirty="0"/>
          </a:p>
        </p:txBody>
      </p:sp>
      <p:graphicFrame>
        <p:nvGraphicFramePr>
          <p:cNvPr id="6" name="Table 2"/>
          <p:cNvGraphicFramePr>
            <a:graphicFrameLocks noGrp="1"/>
          </p:cNvGraphicFramePr>
          <p:nvPr>
            <p:extLst>
              <p:ext uri="{D42A27DB-BD31-4B8C-83A1-F6EECF244321}">
                <p14:modId xmlns:p14="http://schemas.microsoft.com/office/powerpoint/2010/main" val="152932792"/>
              </p:ext>
            </p:extLst>
          </p:nvPr>
        </p:nvGraphicFramePr>
        <p:xfrm>
          <a:off x="622539" y="1638300"/>
          <a:ext cx="8349264" cy="2560320"/>
        </p:xfrm>
        <a:graphic>
          <a:graphicData uri="http://schemas.openxmlformats.org/drawingml/2006/table">
            <a:tbl>
              <a:tblPr firstRow="1" bandRow="1">
                <a:tableStyleId>{69012ECD-51FC-41F1-AA8D-1B2483CD663E}</a:tableStyleId>
              </a:tblPr>
              <a:tblGrid>
                <a:gridCol w="2087316">
                  <a:extLst>
                    <a:ext uri="{9D8B030D-6E8A-4147-A177-3AD203B41FA5}">
                      <a16:colId xmlns="" xmlns:a16="http://schemas.microsoft.com/office/drawing/2014/main" val="20000"/>
                    </a:ext>
                  </a:extLst>
                </a:gridCol>
                <a:gridCol w="2087316">
                  <a:extLst>
                    <a:ext uri="{9D8B030D-6E8A-4147-A177-3AD203B41FA5}">
                      <a16:colId xmlns="" xmlns:a16="http://schemas.microsoft.com/office/drawing/2014/main" val="20001"/>
                    </a:ext>
                  </a:extLst>
                </a:gridCol>
                <a:gridCol w="2087316">
                  <a:extLst>
                    <a:ext uri="{9D8B030D-6E8A-4147-A177-3AD203B41FA5}">
                      <a16:colId xmlns="" xmlns:a16="http://schemas.microsoft.com/office/drawing/2014/main" val="20002"/>
                    </a:ext>
                  </a:extLst>
                </a:gridCol>
                <a:gridCol w="2087316">
                  <a:extLst>
                    <a:ext uri="{9D8B030D-6E8A-4147-A177-3AD203B41FA5}">
                      <a16:colId xmlns="" xmlns:a16="http://schemas.microsoft.com/office/drawing/2014/main" val="20003"/>
                    </a:ext>
                  </a:extLst>
                </a:gridCol>
              </a:tblGrid>
              <a:tr h="0">
                <a:tc>
                  <a:txBody>
                    <a:bodyPr/>
                    <a:lstStyle/>
                    <a:p>
                      <a:r>
                        <a:rPr lang="en-US" sz="1600" dirty="0"/>
                        <a:t>#</a:t>
                      </a:r>
                    </a:p>
                  </a:txBody>
                  <a:tcPr/>
                </a:tc>
                <a:tc>
                  <a:txBody>
                    <a:bodyPr/>
                    <a:lstStyle/>
                    <a:p>
                      <a:r>
                        <a:rPr lang="en-US" sz="1600" dirty="0"/>
                        <a:t>Answer</a:t>
                      </a:r>
                    </a:p>
                  </a:txBody>
                  <a:tcPr/>
                </a:tc>
                <a:tc>
                  <a:txBody>
                    <a:bodyPr/>
                    <a:lstStyle/>
                    <a:p>
                      <a:r>
                        <a:rPr lang="en-US" sz="1600"/>
                        <a:t>%</a:t>
                      </a:r>
                    </a:p>
                  </a:txBody>
                  <a:tcPr/>
                </a:tc>
                <a:tc>
                  <a:txBody>
                    <a:bodyPr/>
                    <a:lstStyle/>
                    <a:p>
                      <a:r>
                        <a:rPr lang="en-US" sz="1600"/>
                        <a:t>Count</a:t>
                      </a:r>
                    </a:p>
                  </a:txBody>
                  <a:tcPr/>
                </a:tc>
                <a:extLst>
                  <a:ext uri="{0D108BD9-81ED-4DB2-BD59-A6C34878D82A}">
                    <a16:rowId xmlns="" xmlns:a16="http://schemas.microsoft.com/office/drawing/2014/main" val="10000"/>
                  </a:ext>
                </a:extLst>
              </a:tr>
              <a:tr h="370840">
                <a:tc>
                  <a:txBody>
                    <a:bodyPr/>
                    <a:lstStyle/>
                    <a:p>
                      <a:r>
                        <a:rPr lang="en-US" sz="1600"/>
                        <a:t>1</a:t>
                      </a:r>
                    </a:p>
                  </a:txBody>
                  <a:tcPr/>
                </a:tc>
                <a:tc>
                  <a:txBody>
                    <a:bodyPr/>
                    <a:lstStyle/>
                    <a:p>
                      <a:r>
                        <a:rPr lang="en-US" sz="1600"/>
                        <a:t>Zero times</a:t>
                      </a:r>
                    </a:p>
                  </a:txBody>
                  <a:tcPr/>
                </a:tc>
                <a:tc>
                  <a:txBody>
                    <a:bodyPr/>
                    <a:lstStyle/>
                    <a:p>
                      <a:r>
                        <a:rPr lang="en-US" sz="1600"/>
                        <a:t>13.59%</a:t>
                      </a:r>
                    </a:p>
                  </a:txBody>
                  <a:tcPr/>
                </a:tc>
                <a:tc>
                  <a:txBody>
                    <a:bodyPr/>
                    <a:lstStyle/>
                    <a:p>
                      <a:r>
                        <a:rPr lang="en-US" sz="1600"/>
                        <a:t>14</a:t>
                      </a:r>
                    </a:p>
                  </a:txBody>
                  <a:tcPr/>
                </a:tc>
                <a:extLst>
                  <a:ext uri="{0D108BD9-81ED-4DB2-BD59-A6C34878D82A}">
                    <a16:rowId xmlns="" xmlns:a16="http://schemas.microsoft.com/office/drawing/2014/main" val="10001"/>
                  </a:ext>
                </a:extLst>
              </a:tr>
              <a:tr h="370840">
                <a:tc>
                  <a:txBody>
                    <a:bodyPr/>
                    <a:lstStyle/>
                    <a:p>
                      <a:r>
                        <a:rPr lang="en-US" sz="1600"/>
                        <a:t>2</a:t>
                      </a:r>
                    </a:p>
                  </a:txBody>
                  <a:tcPr/>
                </a:tc>
                <a:tc>
                  <a:txBody>
                    <a:bodyPr/>
                    <a:lstStyle/>
                    <a:p>
                      <a:r>
                        <a:rPr lang="en-US" sz="1600"/>
                        <a:t>At least once</a:t>
                      </a:r>
                    </a:p>
                  </a:txBody>
                  <a:tcPr/>
                </a:tc>
                <a:tc>
                  <a:txBody>
                    <a:bodyPr/>
                    <a:lstStyle/>
                    <a:p>
                      <a:r>
                        <a:rPr lang="en-US" sz="1600"/>
                        <a:t>25.24%</a:t>
                      </a:r>
                    </a:p>
                  </a:txBody>
                  <a:tcPr/>
                </a:tc>
                <a:tc>
                  <a:txBody>
                    <a:bodyPr/>
                    <a:lstStyle/>
                    <a:p>
                      <a:r>
                        <a:rPr lang="en-US" sz="1600"/>
                        <a:t>26</a:t>
                      </a:r>
                    </a:p>
                  </a:txBody>
                  <a:tcPr/>
                </a:tc>
                <a:extLst>
                  <a:ext uri="{0D108BD9-81ED-4DB2-BD59-A6C34878D82A}">
                    <a16:rowId xmlns="" xmlns:a16="http://schemas.microsoft.com/office/drawing/2014/main" val="10002"/>
                  </a:ext>
                </a:extLst>
              </a:tr>
              <a:tr h="370840">
                <a:tc>
                  <a:txBody>
                    <a:bodyPr/>
                    <a:lstStyle/>
                    <a:p>
                      <a:r>
                        <a:rPr lang="en-US" sz="1600"/>
                        <a:t>3</a:t>
                      </a:r>
                    </a:p>
                  </a:txBody>
                  <a:tcPr/>
                </a:tc>
                <a:tc>
                  <a:txBody>
                    <a:bodyPr/>
                    <a:lstStyle/>
                    <a:p>
                      <a:r>
                        <a:rPr lang="en-US" sz="1600"/>
                        <a:t>2-4 times</a:t>
                      </a:r>
                    </a:p>
                  </a:txBody>
                  <a:tcPr/>
                </a:tc>
                <a:tc>
                  <a:txBody>
                    <a:bodyPr/>
                    <a:lstStyle/>
                    <a:p>
                      <a:r>
                        <a:rPr lang="en-US" sz="1600"/>
                        <a:t>25.24%</a:t>
                      </a:r>
                    </a:p>
                  </a:txBody>
                  <a:tcPr/>
                </a:tc>
                <a:tc>
                  <a:txBody>
                    <a:bodyPr/>
                    <a:lstStyle/>
                    <a:p>
                      <a:r>
                        <a:rPr lang="en-US" sz="1600"/>
                        <a:t>26</a:t>
                      </a:r>
                    </a:p>
                  </a:txBody>
                  <a:tcPr/>
                </a:tc>
                <a:extLst>
                  <a:ext uri="{0D108BD9-81ED-4DB2-BD59-A6C34878D82A}">
                    <a16:rowId xmlns="" xmlns:a16="http://schemas.microsoft.com/office/drawing/2014/main" val="10003"/>
                  </a:ext>
                </a:extLst>
              </a:tr>
              <a:tr h="370840">
                <a:tc>
                  <a:txBody>
                    <a:bodyPr/>
                    <a:lstStyle/>
                    <a:p>
                      <a:r>
                        <a:rPr lang="en-US" sz="1600"/>
                        <a:t>4</a:t>
                      </a:r>
                    </a:p>
                  </a:txBody>
                  <a:tcPr/>
                </a:tc>
                <a:tc>
                  <a:txBody>
                    <a:bodyPr/>
                    <a:lstStyle/>
                    <a:p>
                      <a:r>
                        <a:rPr lang="en-US" sz="1600"/>
                        <a:t>5-7 times</a:t>
                      </a:r>
                    </a:p>
                  </a:txBody>
                  <a:tcPr/>
                </a:tc>
                <a:tc>
                  <a:txBody>
                    <a:bodyPr/>
                    <a:lstStyle/>
                    <a:p>
                      <a:r>
                        <a:rPr lang="en-US" sz="1600"/>
                        <a:t>14.56%</a:t>
                      </a:r>
                    </a:p>
                  </a:txBody>
                  <a:tcPr/>
                </a:tc>
                <a:tc>
                  <a:txBody>
                    <a:bodyPr/>
                    <a:lstStyle/>
                    <a:p>
                      <a:r>
                        <a:rPr lang="en-US" sz="1600"/>
                        <a:t>15</a:t>
                      </a:r>
                    </a:p>
                  </a:txBody>
                  <a:tcPr/>
                </a:tc>
                <a:extLst>
                  <a:ext uri="{0D108BD9-81ED-4DB2-BD59-A6C34878D82A}">
                    <a16:rowId xmlns="" xmlns:a16="http://schemas.microsoft.com/office/drawing/2014/main" val="10004"/>
                  </a:ext>
                </a:extLst>
              </a:tr>
              <a:tr h="370840">
                <a:tc>
                  <a:txBody>
                    <a:bodyPr/>
                    <a:lstStyle/>
                    <a:p>
                      <a:r>
                        <a:rPr lang="en-US" sz="1600"/>
                        <a:t>5</a:t>
                      </a:r>
                    </a:p>
                  </a:txBody>
                  <a:tcPr/>
                </a:tc>
                <a:tc>
                  <a:txBody>
                    <a:bodyPr/>
                    <a:lstStyle/>
                    <a:p>
                      <a:r>
                        <a:rPr lang="en-US" sz="1600"/>
                        <a:t>More than 7 times</a:t>
                      </a:r>
                    </a:p>
                  </a:txBody>
                  <a:tcPr/>
                </a:tc>
                <a:tc>
                  <a:txBody>
                    <a:bodyPr/>
                    <a:lstStyle/>
                    <a:p>
                      <a:r>
                        <a:rPr lang="en-US" sz="1600"/>
                        <a:t>21.36%</a:t>
                      </a:r>
                    </a:p>
                  </a:txBody>
                  <a:tcPr/>
                </a:tc>
                <a:tc>
                  <a:txBody>
                    <a:bodyPr/>
                    <a:lstStyle/>
                    <a:p>
                      <a:r>
                        <a:rPr lang="en-US" sz="1600"/>
                        <a:t>22</a:t>
                      </a:r>
                    </a:p>
                  </a:txBody>
                  <a:tcPr/>
                </a:tc>
                <a:extLst>
                  <a:ext uri="{0D108BD9-81ED-4DB2-BD59-A6C34878D82A}">
                    <a16:rowId xmlns="" xmlns:a16="http://schemas.microsoft.com/office/drawing/2014/main" val="10005"/>
                  </a:ext>
                </a:extLst>
              </a:tr>
              <a:tr h="370840">
                <a:tc>
                  <a:txBody>
                    <a:bodyPr/>
                    <a:lstStyle/>
                    <a:p>
                      <a:endParaRPr lang="en-US" sz="1600"/>
                    </a:p>
                  </a:txBody>
                  <a:tcPr/>
                </a:tc>
                <a:tc>
                  <a:txBody>
                    <a:bodyPr/>
                    <a:lstStyle/>
                    <a:p>
                      <a:r>
                        <a:rPr lang="en-US" sz="1600"/>
                        <a:t>Total</a:t>
                      </a:r>
                    </a:p>
                  </a:txBody>
                  <a:tcPr/>
                </a:tc>
                <a:tc>
                  <a:txBody>
                    <a:bodyPr/>
                    <a:lstStyle/>
                    <a:p>
                      <a:r>
                        <a:rPr lang="en-US" sz="1600"/>
                        <a:t>100%</a:t>
                      </a:r>
                    </a:p>
                  </a:txBody>
                  <a:tcPr/>
                </a:tc>
                <a:tc>
                  <a:txBody>
                    <a:bodyPr/>
                    <a:lstStyle/>
                    <a:p>
                      <a:r>
                        <a:rPr lang="en-US" sz="1600" dirty="0"/>
                        <a:t>103</a:t>
                      </a:r>
                    </a:p>
                  </a:txBody>
                  <a:tcPr/>
                </a:tc>
                <a:extLst>
                  <a:ext uri="{0D108BD9-81ED-4DB2-BD59-A6C34878D82A}">
                    <a16:rowId xmlns=""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F7021451-1387-4CA6-816F-3879F97B5CBC}"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715823" y="159057"/>
            <a:ext cx="8229600" cy="369332"/>
          </a:xfrm>
          <a:prstGeom prst="rect">
            <a:avLst/>
          </a:prstGeom>
          <a:noFill/>
        </p:spPr>
        <p:txBody>
          <a:bodyPr wrap="square" rtlCol="0"/>
          <a:lstStyle/>
          <a:p>
            <a:r>
              <a:rPr lang="en-US" sz="1600" dirty="0" smtClean="0"/>
              <a:t>Do you think a Sport </a:t>
            </a:r>
            <a:r>
              <a:rPr lang="en-US" sz="1600" dirty="0"/>
              <a:t>M</a:t>
            </a:r>
            <a:r>
              <a:rPr lang="en-US" sz="1600" dirty="0" smtClean="0"/>
              <a:t>anagement faculty member who does not regularly engage in sport industry experiential activities is just as effective in his or her ability to instruct and convey sport industry concepts to sport management students as a sport management faculty member who does regularly engage in sport industry experiential activities?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952645478"/>
              </p:ext>
            </p:extLst>
          </p:nvPr>
        </p:nvGraphicFramePr>
        <p:xfrm>
          <a:off x="1476260" y="1708232"/>
          <a:ext cx="7171980" cy="3881120"/>
        </p:xfrm>
        <a:graphic>
          <a:graphicData uri="http://schemas.openxmlformats.org/drawingml/2006/table">
            <a:tbl>
              <a:tblPr firstRow="1" bandRow="1">
                <a:tableStyleId>{69012ECD-51FC-41F1-AA8D-1B2483CD663E}</a:tableStyleId>
              </a:tblPr>
              <a:tblGrid>
                <a:gridCol w="1792995"/>
                <a:gridCol w="1792995"/>
                <a:gridCol w="1792995"/>
                <a:gridCol w="1792995"/>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Definitely just as effective</a:t>
                      </a:r>
                      <a:endParaRPr lang="en-US" sz="1600" dirty="0"/>
                    </a:p>
                  </a:txBody>
                  <a:tcPr/>
                </a:tc>
                <a:tc>
                  <a:txBody>
                    <a:bodyPr/>
                    <a:lstStyle/>
                    <a:p>
                      <a:r>
                        <a:rPr lang="en-US" sz="1600" dirty="0" smtClean="0"/>
                        <a:t>4.81%</a:t>
                      </a:r>
                      <a:endParaRPr lang="en-US" sz="1600" dirty="0"/>
                    </a:p>
                  </a:txBody>
                  <a:tcPr/>
                </a:tc>
                <a:tc>
                  <a:txBody>
                    <a:bodyPr/>
                    <a:lstStyle/>
                    <a:p>
                      <a:r>
                        <a:rPr lang="en-US" sz="1600" dirty="0" smtClean="0"/>
                        <a:t>5</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Probably just as effective</a:t>
                      </a:r>
                      <a:endParaRPr lang="en-US" sz="1600" dirty="0"/>
                    </a:p>
                  </a:txBody>
                  <a:tcPr/>
                </a:tc>
                <a:tc>
                  <a:txBody>
                    <a:bodyPr/>
                    <a:lstStyle/>
                    <a:p>
                      <a:r>
                        <a:rPr lang="en-US" sz="1600" dirty="0" smtClean="0"/>
                        <a:t>13.46%</a:t>
                      </a:r>
                      <a:endParaRPr lang="en-US" sz="1600" dirty="0"/>
                    </a:p>
                  </a:txBody>
                  <a:tcPr/>
                </a:tc>
                <a:tc>
                  <a:txBody>
                    <a:bodyPr/>
                    <a:lstStyle/>
                    <a:p>
                      <a:r>
                        <a:rPr lang="en-US" sz="1600" dirty="0" smtClean="0"/>
                        <a:t>14</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Might or might not be as effective</a:t>
                      </a:r>
                      <a:endParaRPr lang="en-US" sz="1600" dirty="0"/>
                    </a:p>
                  </a:txBody>
                  <a:tcPr/>
                </a:tc>
                <a:tc>
                  <a:txBody>
                    <a:bodyPr/>
                    <a:lstStyle/>
                    <a:p>
                      <a:r>
                        <a:rPr lang="en-US" sz="1600" dirty="0" smtClean="0"/>
                        <a:t>51.92%</a:t>
                      </a:r>
                      <a:endParaRPr lang="en-US" sz="1600" dirty="0"/>
                    </a:p>
                  </a:txBody>
                  <a:tcPr/>
                </a:tc>
                <a:tc>
                  <a:txBody>
                    <a:bodyPr/>
                    <a:lstStyle/>
                    <a:p>
                      <a:r>
                        <a:rPr lang="en-US" sz="1600" dirty="0" smtClean="0"/>
                        <a:t>54</a:t>
                      </a:r>
                      <a:endParaRPr lang="en-US" sz="1600" dirty="0"/>
                    </a:p>
                  </a:txBody>
                  <a:tcPr/>
                </a:tc>
              </a:tr>
              <a:tr h="370840">
                <a:tc>
                  <a:txBody>
                    <a:bodyPr/>
                    <a:lstStyle/>
                    <a:p>
                      <a:r>
                        <a:rPr lang="en-US" sz="1600" dirty="0" smtClean="0"/>
                        <a:t>4</a:t>
                      </a:r>
                      <a:endParaRPr lang="en-US" sz="1600" dirty="0"/>
                    </a:p>
                  </a:txBody>
                  <a:tcPr/>
                </a:tc>
                <a:tc>
                  <a:txBody>
                    <a:bodyPr/>
                    <a:lstStyle/>
                    <a:p>
                      <a:r>
                        <a:rPr lang="en-US" sz="1600" dirty="0" smtClean="0"/>
                        <a:t>Probably not as effective</a:t>
                      </a:r>
                      <a:endParaRPr lang="en-US" sz="1600" dirty="0"/>
                    </a:p>
                  </a:txBody>
                  <a:tcPr/>
                </a:tc>
                <a:tc>
                  <a:txBody>
                    <a:bodyPr/>
                    <a:lstStyle/>
                    <a:p>
                      <a:r>
                        <a:rPr lang="en-US" sz="1600" dirty="0" smtClean="0"/>
                        <a:t>24.04%</a:t>
                      </a:r>
                      <a:endParaRPr lang="en-US" sz="1600" dirty="0"/>
                    </a:p>
                  </a:txBody>
                  <a:tcPr/>
                </a:tc>
                <a:tc>
                  <a:txBody>
                    <a:bodyPr/>
                    <a:lstStyle/>
                    <a:p>
                      <a:r>
                        <a:rPr lang="en-US" sz="1600" dirty="0" smtClean="0"/>
                        <a:t>25</a:t>
                      </a:r>
                      <a:endParaRPr lang="en-US" sz="1600" dirty="0"/>
                    </a:p>
                  </a:txBody>
                  <a:tcPr/>
                </a:tc>
              </a:tr>
              <a:tr h="370840">
                <a:tc>
                  <a:txBody>
                    <a:bodyPr/>
                    <a:lstStyle/>
                    <a:p>
                      <a:r>
                        <a:rPr lang="en-US" sz="1600" dirty="0" smtClean="0"/>
                        <a:t>5</a:t>
                      </a:r>
                      <a:endParaRPr lang="en-US" sz="1600" dirty="0"/>
                    </a:p>
                  </a:txBody>
                  <a:tcPr/>
                </a:tc>
                <a:tc>
                  <a:txBody>
                    <a:bodyPr/>
                    <a:lstStyle/>
                    <a:p>
                      <a:r>
                        <a:rPr lang="en-US" sz="1600" dirty="0" smtClean="0"/>
                        <a:t>Definitely not as effective</a:t>
                      </a:r>
                      <a:endParaRPr lang="en-US" sz="1600" dirty="0"/>
                    </a:p>
                  </a:txBody>
                  <a:tcPr/>
                </a:tc>
                <a:tc>
                  <a:txBody>
                    <a:bodyPr/>
                    <a:lstStyle/>
                    <a:p>
                      <a:r>
                        <a:rPr lang="en-US" sz="1600" dirty="0" smtClean="0"/>
                        <a:t>5.77%</a:t>
                      </a:r>
                      <a:endParaRPr lang="en-US" sz="1600" dirty="0"/>
                    </a:p>
                  </a:txBody>
                  <a:tcPr/>
                </a:tc>
                <a:tc>
                  <a:txBody>
                    <a:bodyPr/>
                    <a:lstStyle/>
                    <a:p>
                      <a:r>
                        <a:rPr lang="en-US" sz="1600" dirty="0" smtClean="0"/>
                        <a:t>6</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104</a:t>
                      </a:r>
                      <a:endParaRPr lang="en-US" sz="1600" dirty="0"/>
                    </a:p>
                  </a:txBody>
                  <a:tcPr/>
                </a:tc>
              </a:tr>
            </a:tbl>
          </a:graphicData>
        </a:graphic>
      </p:graphicFrame>
      <p:sp>
        <p:nvSpPr>
          <p:cNvPr id="3" name="Slide Number Placeholder 2"/>
          <p:cNvSpPr>
            <a:spLocks noGrp="1"/>
          </p:cNvSpPr>
          <p:nvPr>
            <p:ph type="sldNum" sz="quarter" idx="12"/>
          </p:nvPr>
        </p:nvSpPr>
        <p:spPr/>
        <p:txBody>
          <a:bodyPr/>
          <a:lstStyle/>
          <a:p>
            <a:fld id="{F7021451-1387-4CA6-816F-3879F97B5CBC}"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a:t>
            </a:r>
            <a:endParaRPr lang="en-US" dirty="0"/>
          </a:p>
        </p:txBody>
      </p:sp>
      <p:sp>
        <p:nvSpPr>
          <p:cNvPr id="3" name="Content Placeholder 2"/>
          <p:cNvSpPr>
            <a:spLocks noGrp="1"/>
          </p:cNvSpPr>
          <p:nvPr>
            <p:ph idx="1"/>
          </p:nvPr>
        </p:nvSpPr>
        <p:spPr>
          <a:xfrm>
            <a:off x="1942415" y="1637841"/>
            <a:ext cx="6591985" cy="3777622"/>
          </a:xfrm>
        </p:spPr>
        <p:txBody>
          <a:bodyPr vert="horz" lIns="91440" tIns="45720" rIns="91440" bIns="45720" rtlCol="0" anchor="t">
            <a:normAutofit/>
          </a:bodyPr>
          <a:lstStyle/>
          <a:p>
            <a:r>
              <a:rPr lang="en-US" sz="2000" dirty="0">
                <a:solidFill>
                  <a:schemeClr val="tx1"/>
                </a:solidFill>
              </a:rPr>
              <a:t>How relevant do you think experiential learning activities are to your instruction of </a:t>
            </a:r>
            <a:r>
              <a:rPr lang="en-US" sz="2000" dirty="0" smtClean="0">
                <a:solidFill>
                  <a:schemeClr val="tx1"/>
                </a:solidFill>
              </a:rPr>
              <a:t>Sport </a:t>
            </a:r>
            <a:r>
              <a:rPr lang="en-US" sz="2000" dirty="0">
                <a:solidFill>
                  <a:schemeClr val="tx1"/>
                </a:solidFill>
              </a:rPr>
              <a:t>M</a:t>
            </a:r>
            <a:r>
              <a:rPr lang="en-US" sz="2000" dirty="0" smtClean="0">
                <a:solidFill>
                  <a:schemeClr val="tx1"/>
                </a:solidFill>
              </a:rPr>
              <a:t>anagement </a:t>
            </a:r>
            <a:r>
              <a:rPr lang="en-US" sz="2000" dirty="0">
                <a:solidFill>
                  <a:schemeClr val="tx1"/>
                </a:solidFill>
              </a:rPr>
              <a:t>courses?</a:t>
            </a:r>
          </a:p>
          <a:p>
            <a:r>
              <a:rPr lang="en-US" sz="2000" dirty="0">
                <a:solidFill>
                  <a:schemeClr val="tx1"/>
                </a:solidFill>
              </a:rPr>
              <a:t>Have you interviewed for a </a:t>
            </a:r>
            <a:r>
              <a:rPr lang="en-US" sz="2000" dirty="0" smtClean="0">
                <a:solidFill>
                  <a:schemeClr val="tx1"/>
                </a:solidFill>
              </a:rPr>
              <a:t>Sport </a:t>
            </a:r>
            <a:r>
              <a:rPr lang="en-US" sz="2000" dirty="0">
                <a:solidFill>
                  <a:schemeClr val="tx1"/>
                </a:solidFill>
              </a:rPr>
              <a:t>M</a:t>
            </a:r>
            <a:r>
              <a:rPr lang="en-US" sz="2000" dirty="0" smtClean="0">
                <a:solidFill>
                  <a:schemeClr val="tx1"/>
                </a:solidFill>
              </a:rPr>
              <a:t>anagement </a:t>
            </a:r>
            <a:r>
              <a:rPr lang="en-US" sz="2000" dirty="0">
                <a:solidFill>
                  <a:schemeClr val="tx1"/>
                </a:solidFill>
              </a:rPr>
              <a:t>position in the past few years? If so, </a:t>
            </a:r>
            <a:r>
              <a:rPr lang="en-US" sz="2000" dirty="0" smtClean="0">
                <a:solidFill>
                  <a:schemeClr val="tx1"/>
                </a:solidFill>
              </a:rPr>
              <a:t>do you believe your involvement in sport industry experiential activities or lack of involvement affected whether you were offered </a:t>
            </a:r>
            <a:r>
              <a:rPr lang="en-US" sz="2000" dirty="0">
                <a:solidFill>
                  <a:schemeClr val="tx1"/>
                </a:solidFill>
              </a:rPr>
              <a:t>the position?</a:t>
            </a:r>
          </a:p>
          <a:p>
            <a:r>
              <a:rPr lang="en-US" sz="2000" dirty="0" smtClean="0">
                <a:solidFill>
                  <a:schemeClr val="tx1"/>
                </a:solidFill>
              </a:rPr>
              <a:t>Any questions or comments?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E0356948-199F-4EB0-AB2E-0C1EC7B82FAC}" type="slidenum">
              <a:rPr lang="en-US" smtClean="0"/>
              <a:t>14</a:t>
            </a:fld>
            <a:endParaRPr lang="en-US"/>
          </a:p>
        </p:txBody>
      </p:sp>
    </p:spTree>
    <p:extLst>
      <p:ext uri="{BB962C8B-B14F-4D97-AF65-F5344CB8AC3E}">
        <p14:creationId xmlns:p14="http://schemas.microsoft.com/office/powerpoint/2010/main" val="499471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572" y="512463"/>
            <a:ext cx="6589199" cy="1280890"/>
          </a:xfrm>
        </p:spPr>
        <p:txBody>
          <a:bodyPr/>
          <a:lstStyle/>
          <a:p>
            <a:r>
              <a:rPr lang="en-US" dirty="0" smtClean="0"/>
              <a:t>Thanks for Attending!</a:t>
            </a:r>
            <a:endParaRPr lang="en-US" dirty="0"/>
          </a:p>
        </p:txBody>
      </p:sp>
      <p:sp>
        <p:nvSpPr>
          <p:cNvPr id="3" name="Content Placeholder 2"/>
          <p:cNvSpPr>
            <a:spLocks noGrp="1"/>
          </p:cNvSpPr>
          <p:nvPr>
            <p:ph idx="1"/>
          </p:nvPr>
        </p:nvSpPr>
        <p:spPr/>
        <p:txBody>
          <a:bodyPr/>
          <a:lstStyle/>
          <a:p>
            <a:r>
              <a:rPr lang="en-US" sz="2000" dirty="0">
                <a:solidFill>
                  <a:schemeClr val="tx1"/>
                </a:solidFill>
              </a:rPr>
              <a:t>We’d love to hear your feedback regarding our presentation. Please feel free </a:t>
            </a:r>
            <a:r>
              <a:rPr lang="en-US" sz="2000" dirty="0" smtClean="0">
                <a:solidFill>
                  <a:schemeClr val="tx1"/>
                </a:solidFill>
              </a:rPr>
              <a:t>to </a:t>
            </a:r>
            <a:r>
              <a:rPr lang="en-US" sz="2000" dirty="0">
                <a:solidFill>
                  <a:schemeClr val="tx1"/>
                </a:solidFill>
              </a:rPr>
              <a:t>chat with us </a:t>
            </a:r>
            <a:r>
              <a:rPr lang="en-US" sz="2000" dirty="0" smtClean="0">
                <a:solidFill>
                  <a:schemeClr val="tx1"/>
                </a:solidFill>
              </a:rPr>
              <a:t>after </a:t>
            </a:r>
            <a:r>
              <a:rPr lang="en-US" sz="2000" dirty="0">
                <a:solidFill>
                  <a:schemeClr val="tx1"/>
                </a:solidFill>
              </a:rPr>
              <a:t>the </a:t>
            </a:r>
            <a:r>
              <a:rPr lang="en-US" sz="2000" dirty="0" smtClean="0">
                <a:solidFill>
                  <a:schemeClr val="tx1"/>
                </a:solidFill>
              </a:rPr>
              <a:t>presentation</a:t>
            </a:r>
          </a:p>
          <a:p>
            <a:r>
              <a:rPr lang="en-US" sz="2000" dirty="0" smtClean="0">
                <a:solidFill>
                  <a:schemeClr val="tx1"/>
                </a:solidFill>
              </a:rPr>
              <a:t>For further information regarding the featured research study, please send an email to: </a:t>
            </a:r>
            <a:r>
              <a:rPr lang="en-US" sz="2000" dirty="0" smtClean="0">
                <a:solidFill>
                  <a:schemeClr val="tx1"/>
                </a:solidFill>
                <a:hlinkClick r:id="rId2"/>
              </a:rPr>
              <a:t>blwilliams@jcsu.edu</a:t>
            </a:r>
            <a:r>
              <a:rPr lang="en-US" sz="2000" dirty="0" smtClean="0">
                <a:solidFill>
                  <a:schemeClr val="tx1"/>
                </a:solidFill>
              </a:rPr>
              <a:t> </a:t>
            </a:r>
            <a:endParaRPr lang="en-US" sz="20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15</a:t>
            </a:fld>
            <a:endParaRPr lang="en-US"/>
          </a:p>
        </p:txBody>
      </p:sp>
    </p:spTree>
    <p:extLst>
      <p:ext uri="{BB962C8B-B14F-4D97-AF65-F5344CB8AC3E}">
        <p14:creationId xmlns:p14="http://schemas.microsoft.com/office/powerpoint/2010/main" val="891361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1942415" y="2133600"/>
            <a:ext cx="6838028" cy="3777622"/>
          </a:xfrm>
        </p:spPr>
        <p:txBody>
          <a:bodyPr>
            <a:normAutofit/>
          </a:bodyPr>
          <a:lstStyle/>
          <a:p>
            <a:r>
              <a:rPr lang="en-US" sz="2000" dirty="0">
                <a:latin typeface="+mj-lt"/>
              </a:rPr>
              <a:t>Felicia, P. (2011). </a:t>
            </a:r>
            <a:r>
              <a:rPr lang="en-US" sz="2000" i="1" dirty="0">
                <a:latin typeface="+mj-lt"/>
              </a:rPr>
              <a:t>Handbook of research on </a:t>
            </a:r>
            <a:r>
              <a:rPr lang="en-US" sz="2000" i="1" dirty="0" smtClean="0">
                <a:latin typeface="+mj-lt"/>
              </a:rPr>
              <a:t>	</a:t>
            </a:r>
            <a:r>
              <a:rPr lang="en-US" sz="2000" i="1" dirty="0">
                <a:latin typeface="+mj-lt"/>
              </a:rPr>
              <a:t>	</a:t>
            </a:r>
            <a:r>
              <a:rPr lang="en-US" sz="2000" i="1" dirty="0" smtClean="0">
                <a:latin typeface="+mj-lt"/>
              </a:rPr>
              <a:t>		improving </a:t>
            </a:r>
            <a:r>
              <a:rPr lang="en-US" sz="2000" i="1" dirty="0">
                <a:latin typeface="+mj-lt"/>
              </a:rPr>
              <a:t>learning &amp; motivation through </a:t>
            </a:r>
            <a:r>
              <a:rPr lang="en-US" sz="2000" i="1" dirty="0" smtClean="0">
                <a:latin typeface="+mj-lt"/>
              </a:rPr>
              <a:t>			educational </a:t>
            </a:r>
            <a:r>
              <a:rPr lang="en-US" sz="2000" i="1" dirty="0">
                <a:latin typeface="+mj-lt"/>
              </a:rPr>
              <a:t>games: Multidisciplinary </a:t>
            </a:r>
            <a:r>
              <a:rPr lang="en-US" sz="2000" i="1" dirty="0" smtClean="0">
                <a:latin typeface="+mj-lt"/>
              </a:rPr>
              <a:t>				   	approaches</a:t>
            </a:r>
            <a:r>
              <a:rPr lang="en-US" sz="2000" dirty="0">
                <a:latin typeface="+mj-lt"/>
              </a:rPr>
              <a:t>. </a:t>
            </a:r>
            <a:r>
              <a:rPr lang="en-US" sz="2000" dirty="0" smtClean="0">
                <a:latin typeface="+mj-lt"/>
              </a:rPr>
              <a:t>Hershey</a:t>
            </a:r>
            <a:r>
              <a:rPr lang="en-US" sz="2000" dirty="0">
                <a:latin typeface="+mj-lt"/>
              </a:rPr>
              <a:t>, PA: IGI Global.</a:t>
            </a:r>
          </a:p>
          <a:p>
            <a:pPr marL="0" indent="0">
              <a:buNone/>
            </a:pPr>
            <a:endParaRPr lang="en-US" sz="2000" dirty="0">
              <a:latin typeface="+mj-lt"/>
            </a:endParaRPr>
          </a:p>
        </p:txBody>
      </p:sp>
      <p:sp>
        <p:nvSpPr>
          <p:cNvPr id="4" name="Slide Number Placeholder 3"/>
          <p:cNvSpPr>
            <a:spLocks noGrp="1"/>
          </p:cNvSpPr>
          <p:nvPr>
            <p:ph type="sldNum" sz="quarter" idx="12"/>
          </p:nvPr>
        </p:nvSpPr>
        <p:spPr/>
        <p:txBody>
          <a:bodyPr/>
          <a:lstStyle/>
          <a:p>
            <a:fld id="{E0356948-199F-4EB0-AB2E-0C1EC7B82FAC}" type="slidenum">
              <a:rPr lang="en-US" smtClean="0"/>
              <a:t>16</a:t>
            </a:fld>
            <a:endParaRPr lang="en-US"/>
          </a:p>
        </p:txBody>
      </p:sp>
    </p:spTree>
    <p:extLst>
      <p:ext uri="{BB962C8B-B14F-4D97-AF65-F5344CB8AC3E}">
        <p14:creationId xmlns:p14="http://schemas.microsoft.com/office/powerpoint/2010/main" val="238231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856" y="787783"/>
            <a:ext cx="7697118" cy="1790164"/>
          </a:xfrm>
        </p:spPr>
        <p:txBody>
          <a:bodyPr>
            <a:normAutofit fontScale="90000"/>
          </a:bodyPr>
          <a:lstStyle/>
          <a:p>
            <a:pPr lvl="1" algn="ctr" defTabSz="457200" rtl="0">
              <a:spcBef>
                <a:spcPct val="0"/>
              </a:spcBef>
            </a:pPr>
            <a:r>
              <a:rPr lang="en-US" sz="3600" dirty="0" smtClean="0"/>
              <a:t>What’s On Your Mind?</a:t>
            </a:r>
            <a:br>
              <a:rPr lang="en-US" sz="3600" dirty="0" smtClean="0"/>
            </a:br>
            <a:r>
              <a:rPr lang="en-US" sz="3600" dirty="0"/>
              <a:t/>
            </a:r>
            <a:br>
              <a:rPr lang="en-US" sz="3600" dirty="0"/>
            </a:br>
            <a:r>
              <a:rPr lang="en-US" sz="2200" dirty="0" smtClean="0"/>
              <a:t>Respond to the below question by visiting: </a:t>
            </a:r>
            <a:r>
              <a:rPr lang="en-US" sz="2200" dirty="0" smtClean="0">
                <a:hlinkClick r:id="rId3"/>
              </a:rPr>
              <a:t>www.menti.com</a:t>
            </a:r>
            <a:r>
              <a:rPr lang="en-US" sz="2200" dirty="0" smtClean="0"/>
              <a:t>. Please use the code: 49 67 06</a:t>
            </a:r>
            <a:endParaRPr lang="en-US" sz="2200" dirty="0"/>
          </a:p>
        </p:txBody>
      </p:sp>
      <p:sp>
        <p:nvSpPr>
          <p:cNvPr id="3" name="Content Placeholder 2"/>
          <p:cNvSpPr>
            <a:spLocks noGrp="1"/>
          </p:cNvSpPr>
          <p:nvPr>
            <p:ph idx="1"/>
          </p:nvPr>
        </p:nvSpPr>
        <p:spPr>
          <a:xfrm>
            <a:off x="2118684" y="2577947"/>
            <a:ext cx="6591985" cy="3777622"/>
          </a:xfrm>
        </p:spPr>
        <p:txBody>
          <a:bodyPr>
            <a:normAutofit/>
          </a:bodyPr>
          <a:lstStyle/>
          <a:p>
            <a:pPr marL="342900" lvl="1" indent="-342900"/>
            <a:endParaRPr lang="en-US" sz="3600" dirty="0" smtClean="0"/>
          </a:p>
          <a:p>
            <a:pPr marL="342900" lvl="1" indent="-342900"/>
            <a:r>
              <a:rPr lang="en-US" sz="2400" dirty="0" smtClean="0"/>
              <a:t>Should </a:t>
            </a:r>
            <a:r>
              <a:rPr lang="en-US" sz="2400" dirty="0"/>
              <a:t>Sport Academicians Be Sport Practitioners, Too</a:t>
            </a:r>
            <a:r>
              <a:rPr lang="en-US" sz="2400" dirty="0" smtClean="0"/>
              <a:t>? </a:t>
            </a:r>
          </a:p>
          <a:p>
            <a:pPr marL="342900" lvl="1" indent="-342900"/>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2</a:t>
            </a:fld>
            <a:endParaRPr lang="en-US"/>
          </a:p>
        </p:txBody>
      </p:sp>
    </p:spTree>
    <p:extLst>
      <p:ext uri="{BB962C8B-B14F-4D97-AF65-F5344CB8AC3E}">
        <p14:creationId xmlns:p14="http://schemas.microsoft.com/office/powerpoint/2010/main" val="243577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Introductions</a:t>
            </a:r>
            <a:endParaRPr lang="en-US" dirty="0"/>
          </a:p>
        </p:txBody>
      </p:sp>
      <p:sp>
        <p:nvSpPr>
          <p:cNvPr id="3" name="Content Placeholder 2"/>
          <p:cNvSpPr>
            <a:spLocks noGrp="1"/>
          </p:cNvSpPr>
          <p:nvPr>
            <p:ph idx="1"/>
          </p:nvPr>
        </p:nvSpPr>
        <p:spPr/>
        <p:txBody>
          <a:bodyPr/>
          <a:lstStyle/>
          <a:p>
            <a:r>
              <a:rPr lang="en-US" dirty="0"/>
              <a:t>Dr. BerNadette Lawson-Williams, Johnson C. Smith University</a:t>
            </a:r>
          </a:p>
          <a:p>
            <a:r>
              <a:rPr lang="en-US" dirty="0" smtClean="0"/>
              <a:t>Dr</a:t>
            </a:r>
            <a:r>
              <a:rPr lang="en-US" dirty="0"/>
              <a:t>. Rennae Williams Stowe, Johnson C. Smith </a:t>
            </a:r>
            <a:r>
              <a:rPr lang="en-US" dirty="0" smtClean="0"/>
              <a:t>University</a:t>
            </a:r>
          </a:p>
          <a:p>
            <a:r>
              <a:rPr lang="en-US" dirty="0" smtClean="0"/>
              <a:t>Dr</a:t>
            </a:r>
            <a:r>
              <a:rPr lang="en-US" dirty="0"/>
              <a:t>. Robert Lyons, Queens </a:t>
            </a:r>
            <a:r>
              <a:rPr lang="en-US" dirty="0" smtClean="0"/>
              <a:t>University</a:t>
            </a:r>
          </a:p>
          <a:p>
            <a:r>
              <a:rPr lang="en-US" dirty="0" smtClean="0"/>
              <a:t>Dr</a:t>
            </a:r>
            <a:r>
              <a:rPr lang="en-US" dirty="0"/>
              <a:t>. Dawn Norwood, Wingate </a:t>
            </a:r>
            <a:r>
              <a:rPr lang="en-US" dirty="0" smtClean="0"/>
              <a:t>University</a:t>
            </a:r>
          </a:p>
          <a:p>
            <a:r>
              <a:rPr lang="en-US" dirty="0" smtClean="0"/>
              <a:t>Dr</a:t>
            </a:r>
            <a:r>
              <a:rPr lang="en-US" dirty="0"/>
              <a:t>. Daniel Kelly, Georgetown University </a:t>
            </a:r>
          </a:p>
          <a:p>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3</a:t>
            </a:fld>
            <a:endParaRPr lang="en-US"/>
          </a:p>
        </p:txBody>
      </p:sp>
    </p:spTree>
    <p:extLst>
      <p:ext uri="{BB962C8B-B14F-4D97-AF65-F5344CB8AC3E}">
        <p14:creationId xmlns:p14="http://schemas.microsoft.com/office/powerpoint/2010/main" val="231777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pPr eaLnBrk="1" hangingPunct="1"/>
            <a:r>
              <a:rPr lang="en-US" dirty="0" smtClean="0">
                <a:solidFill>
                  <a:schemeClr val="accent1"/>
                </a:solidFill>
              </a:rPr>
              <a:t>Experiential Learning Defined</a:t>
            </a:r>
          </a:p>
        </p:txBody>
      </p:sp>
      <p:sp>
        <p:nvSpPr>
          <p:cNvPr id="7171" name="Content Placeholder 4"/>
          <p:cNvSpPr>
            <a:spLocks noGrp="1"/>
          </p:cNvSpPr>
          <p:nvPr>
            <p:ph idx="1"/>
          </p:nvPr>
        </p:nvSpPr>
        <p:spPr>
          <a:xfrm>
            <a:off x="1207137" y="2368908"/>
            <a:ext cx="6923311" cy="3429000"/>
          </a:xfrm>
        </p:spPr>
        <p:txBody>
          <a:bodyPr>
            <a:normAutofit/>
          </a:bodyPr>
          <a:lstStyle/>
          <a:p>
            <a:pPr>
              <a:buFont typeface="Wingdings" panose="05000000000000000000" pitchFamily="2" charset="2"/>
              <a:buChar char="v"/>
              <a:defRPr/>
            </a:pPr>
            <a:r>
              <a:rPr lang="en-US" sz="2700" dirty="0"/>
              <a:t>Patrick (2011) defines experiential learning as </a:t>
            </a:r>
            <a:r>
              <a:rPr lang="en-US" sz="2700" dirty="0" smtClean="0"/>
              <a:t>a </a:t>
            </a:r>
            <a:r>
              <a:rPr lang="en-US" sz="2800" dirty="0" smtClean="0"/>
              <a:t>process </a:t>
            </a:r>
            <a:r>
              <a:rPr lang="en-US" sz="2800" dirty="0"/>
              <a:t>of learning through experience, and is more specifically defined as "learning through reflection on </a:t>
            </a:r>
            <a:r>
              <a:rPr lang="en-US" sz="2800" dirty="0" smtClean="0"/>
              <a:t>doing“ (</a:t>
            </a:r>
            <a:r>
              <a:rPr lang="en-US" sz="2700" dirty="0" smtClean="0"/>
              <a:t>p. 1003</a:t>
            </a:r>
            <a:r>
              <a:rPr lang="en-US" sz="2700" dirty="0"/>
              <a:t>). </a:t>
            </a:r>
          </a:p>
          <a:p>
            <a:pPr marL="0" indent="0">
              <a:buNone/>
              <a:defRPr/>
            </a:pPr>
            <a:endParaRPr lang="en-US" dirty="0" smtClean="0"/>
          </a:p>
        </p:txBody>
      </p:sp>
      <p:sp>
        <p:nvSpPr>
          <p:cNvPr id="2" name="Slide Number Placeholder 1"/>
          <p:cNvSpPr>
            <a:spLocks noGrp="1"/>
          </p:cNvSpPr>
          <p:nvPr>
            <p:ph type="sldNum" sz="quarter" idx="12"/>
          </p:nvPr>
        </p:nvSpPr>
        <p:spPr/>
        <p:txBody>
          <a:bodyPr/>
          <a:lstStyle/>
          <a:p>
            <a:fld id="{E0356948-199F-4EB0-AB2E-0C1EC7B82FAC}" type="slidenum">
              <a:rPr lang="en-US" smtClean="0"/>
              <a:t>4</a:t>
            </a:fld>
            <a:endParaRPr lang="en-US"/>
          </a:p>
        </p:txBody>
      </p:sp>
    </p:spTree>
    <p:extLst>
      <p:ext uri="{BB962C8B-B14F-4D97-AF65-F5344CB8AC3E}">
        <p14:creationId xmlns:p14="http://schemas.microsoft.com/office/powerpoint/2010/main" val="21011390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822" y="414790"/>
            <a:ext cx="7697118" cy="1280890"/>
          </a:xfrm>
        </p:spPr>
        <p:txBody>
          <a:bodyPr>
            <a:normAutofit fontScale="90000"/>
          </a:bodyPr>
          <a:lstStyle/>
          <a:p>
            <a:pPr lvl="1" algn="ctr" defTabSz="457200" rtl="0">
              <a:spcBef>
                <a:spcPct val="0"/>
              </a:spcBef>
            </a:pPr>
            <a:r>
              <a:rPr lang="en-US" sz="3600" dirty="0" smtClean="0">
                <a:solidFill>
                  <a:schemeClr val="tx1"/>
                </a:solidFill>
              </a:rPr>
              <a:t>What’s On Your Mind?</a:t>
            </a:r>
            <a:r>
              <a:rPr lang="en-US" sz="3600" dirty="0">
                <a:solidFill>
                  <a:schemeClr val="tx1"/>
                </a:solidFill>
              </a:rPr>
              <a:t/>
            </a:r>
            <a:br>
              <a:rPr lang="en-US" sz="3600" dirty="0">
                <a:solidFill>
                  <a:schemeClr val="tx1"/>
                </a:solidFill>
              </a:rPr>
            </a:br>
            <a:r>
              <a:rPr lang="en-US" sz="2400" dirty="0">
                <a:solidFill>
                  <a:schemeClr val="tx1"/>
                </a:solidFill>
              </a:rPr>
              <a:t/>
            </a:r>
            <a:br>
              <a:rPr lang="en-US" sz="2400" dirty="0">
                <a:solidFill>
                  <a:schemeClr val="tx1"/>
                </a:solidFill>
              </a:rPr>
            </a:br>
            <a:r>
              <a:rPr lang="en-US" sz="2200" dirty="0">
                <a:solidFill>
                  <a:schemeClr val="tx1"/>
                </a:solidFill>
              </a:rPr>
              <a:t>Respond to the below question by visiting: </a:t>
            </a:r>
            <a:r>
              <a:rPr lang="en-US" sz="2200" dirty="0">
                <a:solidFill>
                  <a:schemeClr val="tx1"/>
                </a:solidFill>
                <a:hlinkClick r:id="rId3"/>
              </a:rPr>
              <a:t>www.menti.com</a:t>
            </a:r>
            <a:r>
              <a:rPr lang="en-US" sz="2200" dirty="0">
                <a:solidFill>
                  <a:schemeClr val="tx1"/>
                </a:solidFill>
              </a:rPr>
              <a:t>. </a:t>
            </a:r>
            <a:r>
              <a:rPr lang="en-US" sz="2200" dirty="0" smtClean="0">
                <a:solidFill>
                  <a:schemeClr val="tx1"/>
                </a:solidFill>
              </a:rPr>
              <a:t>Please use </a:t>
            </a:r>
            <a:r>
              <a:rPr lang="en-US" sz="2200" dirty="0">
                <a:solidFill>
                  <a:schemeClr val="tx1"/>
                </a:solidFill>
              </a:rPr>
              <a:t>the code: 49 67 </a:t>
            </a:r>
            <a:r>
              <a:rPr lang="en-US" sz="2200" dirty="0" smtClean="0">
                <a:solidFill>
                  <a:schemeClr val="tx1"/>
                </a:solidFill>
              </a:rPr>
              <a:t>06</a:t>
            </a:r>
            <a:endParaRPr lang="en-US" sz="2200" dirty="0">
              <a:solidFill>
                <a:schemeClr val="tx1"/>
              </a:solidFill>
            </a:endParaRPr>
          </a:p>
        </p:txBody>
      </p:sp>
      <p:sp>
        <p:nvSpPr>
          <p:cNvPr id="3" name="Content Placeholder 2"/>
          <p:cNvSpPr>
            <a:spLocks noGrp="1"/>
          </p:cNvSpPr>
          <p:nvPr>
            <p:ph idx="1"/>
          </p:nvPr>
        </p:nvSpPr>
        <p:spPr>
          <a:xfrm>
            <a:off x="1832246" y="2045466"/>
            <a:ext cx="6591985" cy="3777622"/>
          </a:xfrm>
        </p:spPr>
        <p:txBody>
          <a:bodyPr>
            <a:normAutofit/>
          </a:bodyPr>
          <a:lstStyle/>
          <a:p>
            <a:endParaRPr lang="en-US" sz="2400" dirty="0" smtClean="0"/>
          </a:p>
          <a:p>
            <a:r>
              <a:rPr lang="en-US" sz="2400" dirty="0" smtClean="0"/>
              <a:t>How Can Faculty Members Benefit from Engaging in Sport Industry Experiential Learning Activities? </a:t>
            </a:r>
          </a:p>
          <a:p>
            <a:r>
              <a:rPr lang="en-US" sz="2400" dirty="0" smtClean="0"/>
              <a:t>Please only write ONE response</a:t>
            </a:r>
            <a:r>
              <a:rPr lang="en-US" sz="2400" dirty="0" smtClean="0">
                <a:sym typeface="Wingdings" panose="05000000000000000000" pitchFamily="2" charset="2"/>
              </a:rPr>
              <a:t></a:t>
            </a:r>
            <a:endParaRPr lang="en-US" sz="2400" dirty="0" smtClean="0"/>
          </a:p>
          <a:p>
            <a:pPr lvl="1"/>
            <a:endParaRPr lang="en-US" sz="2400"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5</a:t>
            </a:fld>
            <a:endParaRPr lang="en-US"/>
          </a:p>
        </p:txBody>
      </p:sp>
    </p:spTree>
    <p:extLst>
      <p:ext uri="{BB962C8B-B14F-4D97-AF65-F5344CB8AC3E}">
        <p14:creationId xmlns:p14="http://schemas.microsoft.com/office/powerpoint/2010/main" val="128240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Presenter Reflection Questions</a:t>
            </a:r>
            <a:endParaRPr lang="en-US" dirty="0"/>
          </a:p>
        </p:txBody>
      </p:sp>
      <p:sp>
        <p:nvSpPr>
          <p:cNvPr id="3" name="Content Placeholder 2"/>
          <p:cNvSpPr>
            <a:spLocks noGrp="1"/>
          </p:cNvSpPr>
          <p:nvPr>
            <p:ph idx="1"/>
          </p:nvPr>
        </p:nvSpPr>
        <p:spPr/>
        <p:txBody>
          <a:bodyPr/>
          <a:lstStyle/>
          <a:p>
            <a:r>
              <a:rPr lang="en-US" sz="2400" dirty="0" smtClean="0">
                <a:solidFill>
                  <a:schemeClr val="tx1"/>
                </a:solidFill>
              </a:rPr>
              <a:t>What are your current Sport Management employment duties and past/present sport industry experiences?</a:t>
            </a:r>
          </a:p>
          <a:p>
            <a:r>
              <a:rPr lang="en-US" sz="2400" dirty="0" smtClean="0">
                <a:solidFill>
                  <a:schemeClr val="tx1"/>
                </a:solidFill>
              </a:rPr>
              <a:t>What sport </a:t>
            </a:r>
            <a:r>
              <a:rPr lang="en-US" sz="2400" dirty="0">
                <a:solidFill>
                  <a:schemeClr val="tx1"/>
                </a:solidFill>
              </a:rPr>
              <a:t>i</a:t>
            </a:r>
            <a:r>
              <a:rPr lang="en-US" sz="2400" dirty="0" smtClean="0">
                <a:solidFill>
                  <a:schemeClr val="tx1"/>
                </a:solidFill>
              </a:rPr>
              <a:t>ndustry experiences do you possess, past and recent?</a:t>
            </a:r>
            <a:endParaRPr lang="en-US" sz="2400" dirty="0">
              <a:solidFill>
                <a:schemeClr val="tx1"/>
              </a:solidFill>
            </a:endParaRPr>
          </a:p>
          <a:p>
            <a:r>
              <a:rPr lang="en-US" sz="2400" dirty="0" smtClean="0">
                <a:solidFill>
                  <a:schemeClr val="tx1"/>
                </a:solidFill>
              </a:rPr>
              <a:t>What are the advantages and disadvantages of a Sport Management faculty member’s </a:t>
            </a:r>
            <a:r>
              <a:rPr lang="en-US" sz="2400" dirty="0">
                <a:solidFill>
                  <a:schemeClr val="tx1"/>
                </a:solidFill>
              </a:rPr>
              <a:t>e</a:t>
            </a:r>
            <a:r>
              <a:rPr lang="en-US" sz="2400" dirty="0" smtClean="0">
                <a:solidFill>
                  <a:schemeClr val="tx1"/>
                </a:solidFill>
              </a:rPr>
              <a:t>ngagement in sport </a:t>
            </a:r>
            <a:r>
              <a:rPr lang="en-US" sz="2400" dirty="0">
                <a:solidFill>
                  <a:schemeClr val="tx1"/>
                </a:solidFill>
              </a:rPr>
              <a:t>i</a:t>
            </a:r>
            <a:r>
              <a:rPr lang="en-US" sz="2400" dirty="0" smtClean="0">
                <a:solidFill>
                  <a:schemeClr val="tx1"/>
                </a:solidFill>
              </a:rPr>
              <a:t>ndustry experiential activities?</a:t>
            </a:r>
            <a:endParaRPr lang="en-US" sz="2400" dirty="0">
              <a:solidFill>
                <a:schemeClr val="tx1"/>
              </a:solidFill>
            </a:endParaRP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6</a:t>
            </a:fld>
            <a:endParaRPr lang="en-US"/>
          </a:p>
        </p:txBody>
      </p:sp>
    </p:spTree>
    <p:extLst>
      <p:ext uri="{BB962C8B-B14F-4D97-AF65-F5344CB8AC3E}">
        <p14:creationId xmlns:p14="http://schemas.microsoft.com/office/powerpoint/2010/main" val="47341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 Recent Study…</a:t>
            </a:r>
            <a:endParaRPr lang="en-US" sz="3200" dirty="0"/>
          </a:p>
        </p:txBody>
      </p:sp>
      <p:sp>
        <p:nvSpPr>
          <p:cNvPr id="3" name="Content Placeholder 2"/>
          <p:cNvSpPr>
            <a:spLocks noGrp="1"/>
          </p:cNvSpPr>
          <p:nvPr>
            <p:ph idx="1"/>
          </p:nvPr>
        </p:nvSpPr>
        <p:spPr>
          <a:xfrm>
            <a:off x="1678009" y="1585511"/>
            <a:ext cx="6591985" cy="3777622"/>
          </a:xfrm>
        </p:spPr>
        <p:txBody>
          <a:bodyPr vert="horz" lIns="91440" tIns="45720" rIns="91440" bIns="45720" rtlCol="0" anchor="t">
            <a:normAutofit/>
          </a:bodyPr>
          <a:lstStyle/>
          <a:p>
            <a:r>
              <a:rPr lang="en-US" sz="2000" dirty="0" smtClean="0">
                <a:solidFill>
                  <a:schemeClr val="tx1"/>
                </a:solidFill>
              </a:rPr>
              <a:t>In July 2017, a questionnaire was distributed via email to subscribing </a:t>
            </a:r>
            <a:r>
              <a:rPr lang="en-US" sz="2000" dirty="0">
                <a:solidFill>
                  <a:schemeClr val="tx1"/>
                </a:solidFill>
              </a:rPr>
              <a:t>members of a Sport Management listserv, </a:t>
            </a:r>
            <a:r>
              <a:rPr lang="en-US" sz="2000" u="sng" dirty="0">
                <a:solidFill>
                  <a:schemeClr val="tx1"/>
                </a:solidFill>
              </a:rPr>
              <a:t>SPORTMGT@LISTSERV.UNB.CA </a:t>
            </a:r>
            <a:r>
              <a:rPr lang="en-US" sz="2000" dirty="0" smtClean="0">
                <a:solidFill>
                  <a:schemeClr val="tx1"/>
                </a:solidFill>
              </a:rPr>
              <a:t>to obtain </a:t>
            </a:r>
            <a:r>
              <a:rPr lang="en-US" sz="2000" dirty="0">
                <a:solidFill>
                  <a:schemeClr val="tx1"/>
                </a:solidFill>
              </a:rPr>
              <a:t>information </a:t>
            </a:r>
            <a:r>
              <a:rPr lang="en-US" sz="2000" dirty="0" smtClean="0">
                <a:solidFill>
                  <a:schemeClr val="tx1"/>
                </a:solidFill>
              </a:rPr>
              <a:t>from Sport Management faculty members regarding their involvement </a:t>
            </a:r>
            <a:r>
              <a:rPr lang="en-US" sz="2000" dirty="0">
                <a:solidFill>
                  <a:schemeClr val="tx1"/>
                </a:solidFill>
              </a:rPr>
              <a:t>in and </a:t>
            </a:r>
            <a:r>
              <a:rPr lang="en-US" sz="2000" dirty="0" smtClean="0">
                <a:solidFill>
                  <a:schemeClr val="tx1"/>
                </a:solidFill>
              </a:rPr>
              <a:t>perception of sport industry experiential activities</a:t>
            </a:r>
          </a:p>
          <a:p>
            <a:r>
              <a:rPr lang="en-US" sz="2000" dirty="0" smtClean="0">
                <a:solidFill>
                  <a:schemeClr val="tx1"/>
                </a:solidFill>
              </a:rPr>
              <a:t>One </a:t>
            </a:r>
            <a:r>
              <a:rPr lang="en-US" sz="2000" dirty="0">
                <a:solidFill>
                  <a:schemeClr val="tx1"/>
                </a:solidFill>
              </a:rPr>
              <a:t>hundred and five respondents (N=105), </a:t>
            </a:r>
            <a:r>
              <a:rPr lang="en-US" sz="2000" dirty="0" smtClean="0">
                <a:solidFill>
                  <a:schemeClr val="tx1"/>
                </a:solidFill>
              </a:rPr>
              <a:t>who identified </a:t>
            </a:r>
            <a:r>
              <a:rPr lang="en-US" sz="2000" dirty="0">
                <a:solidFill>
                  <a:schemeClr val="tx1"/>
                </a:solidFill>
              </a:rPr>
              <a:t>themselves as current </a:t>
            </a:r>
            <a:r>
              <a:rPr lang="en-US" sz="2000" dirty="0" smtClean="0">
                <a:solidFill>
                  <a:schemeClr val="tx1"/>
                </a:solidFill>
              </a:rPr>
              <a:t>Sport Management </a:t>
            </a:r>
            <a:r>
              <a:rPr lang="en-US" sz="2000" dirty="0">
                <a:solidFill>
                  <a:schemeClr val="tx1"/>
                </a:solidFill>
              </a:rPr>
              <a:t>faculty </a:t>
            </a:r>
            <a:r>
              <a:rPr lang="en-US" sz="2000" dirty="0" smtClean="0">
                <a:solidFill>
                  <a:schemeClr val="tx1"/>
                </a:solidFill>
              </a:rPr>
              <a:t>members completed the 9-question item questionnaire.</a:t>
            </a:r>
          </a:p>
        </p:txBody>
      </p:sp>
      <p:sp>
        <p:nvSpPr>
          <p:cNvPr id="4" name="Slide Number Placeholder 3"/>
          <p:cNvSpPr>
            <a:spLocks noGrp="1"/>
          </p:cNvSpPr>
          <p:nvPr>
            <p:ph type="sldNum" sz="quarter" idx="12"/>
          </p:nvPr>
        </p:nvSpPr>
        <p:spPr/>
        <p:txBody>
          <a:bodyPr/>
          <a:lstStyle/>
          <a:p>
            <a:fld id="{E0356948-199F-4EB0-AB2E-0C1EC7B82FAC}" type="slidenum">
              <a:rPr lang="en-US" smtClean="0"/>
              <a:t>7</a:t>
            </a:fld>
            <a:endParaRPr lang="en-US"/>
          </a:p>
        </p:txBody>
      </p:sp>
    </p:spTree>
    <p:extLst>
      <p:ext uri="{BB962C8B-B14F-4D97-AF65-F5344CB8AC3E}">
        <p14:creationId xmlns:p14="http://schemas.microsoft.com/office/powerpoint/2010/main" val="222868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633557" y="750843"/>
            <a:ext cx="8229600" cy="369332"/>
          </a:xfrm>
          <a:prstGeom prst="rect">
            <a:avLst/>
          </a:prstGeom>
          <a:noFill/>
        </p:spPr>
        <p:txBody>
          <a:bodyPr wrap="square" rtlCol="0"/>
          <a:lstStyle/>
          <a:p>
            <a:r>
              <a:rPr lang="en-US" sz="1600" dirty="0" smtClean="0"/>
              <a:t>Do you think the number of years or types of sport industry experiences an applicant possesses should give him or her an advantage when applying for a Sport </a:t>
            </a:r>
            <a:r>
              <a:rPr lang="en-US" sz="1600" dirty="0"/>
              <a:t>M</a:t>
            </a:r>
            <a:r>
              <a:rPr lang="en-US" sz="1600" dirty="0" smtClean="0"/>
              <a:t>anagement faculty position?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263767267"/>
              </p:ext>
            </p:extLst>
          </p:nvPr>
        </p:nvGraphicFramePr>
        <p:xfrm>
          <a:off x="530270" y="2005687"/>
          <a:ext cx="8349264" cy="1854200"/>
        </p:xfrm>
        <a:graphic>
          <a:graphicData uri="http://schemas.openxmlformats.org/drawingml/2006/table">
            <a:tbl>
              <a:tblPr firstRow="1" bandRow="1">
                <a:tableStyleId>{69012ECD-51FC-41F1-AA8D-1B2483CD663E}</a:tableStyleId>
              </a:tblPr>
              <a:tblGrid>
                <a:gridCol w="2087316"/>
                <a:gridCol w="2087316"/>
                <a:gridCol w="2087316"/>
                <a:gridCol w="2087316"/>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Yes</a:t>
                      </a:r>
                      <a:endParaRPr lang="en-US" sz="1600" dirty="0"/>
                    </a:p>
                  </a:txBody>
                  <a:tcPr/>
                </a:tc>
                <a:tc>
                  <a:txBody>
                    <a:bodyPr/>
                    <a:lstStyle/>
                    <a:p>
                      <a:r>
                        <a:rPr lang="en-US" sz="1600" dirty="0" smtClean="0"/>
                        <a:t>52.88%</a:t>
                      </a:r>
                      <a:endParaRPr lang="en-US" sz="1600" dirty="0"/>
                    </a:p>
                  </a:txBody>
                  <a:tcPr/>
                </a:tc>
                <a:tc>
                  <a:txBody>
                    <a:bodyPr/>
                    <a:lstStyle/>
                    <a:p>
                      <a:r>
                        <a:rPr lang="en-US" sz="1600" dirty="0" smtClean="0"/>
                        <a:t>55</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Maybe</a:t>
                      </a:r>
                      <a:endParaRPr lang="en-US" sz="1600" dirty="0"/>
                    </a:p>
                  </a:txBody>
                  <a:tcPr/>
                </a:tc>
                <a:tc>
                  <a:txBody>
                    <a:bodyPr/>
                    <a:lstStyle/>
                    <a:p>
                      <a:r>
                        <a:rPr lang="en-US" sz="1600" dirty="0" smtClean="0"/>
                        <a:t>41.35%</a:t>
                      </a:r>
                      <a:endParaRPr lang="en-US" sz="1600" dirty="0"/>
                    </a:p>
                  </a:txBody>
                  <a:tcPr/>
                </a:tc>
                <a:tc>
                  <a:txBody>
                    <a:bodyPr/>
                    <a:lstStyle/>
                    <a:p>
                      <a:r>
                        <a:rPr lang="en-US" sz="1600" dirty="0" smtClean="0"/>
                        <a:t>43</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No</a:t>
                      </a:r>
                      <a:endParaRPr lang="en-US" sz="1600" dirty="0"/>
                    </a:p>
                  </a:txBody>
                  <a:tcPr/>
                </a:tc>
                <a:tc>
                  <a:txBody>
                    <a:bodyPr/>
                    <a:lstStyle/>
                    <a:p>
                      <a:r>
                        <a:rPr lang="en-US" sz="1600" dirty="0" smtClean="0"/>
                        <a:t>5.77%</a:t>
                      </a:r>
                      <a:endParaRPr lang="en-US" sz="1600" dirty="0"/>
                    </a:p>
                  </a:txBody>
                  <a:tcPr/>
                </a:tc>
                <a:tc>
                  <a:txBody>
                    <a:bodyPr/>
                    <a:lstStyle/>
                    <a:p>
                      <a:r>
                        <a:rPr lang="en-US" sz="1600" dirty="0" smtClean="0"/>
                        <a:t>6</a:t>
                      </a:r>
                      <a:endParaRPr lang="en-US" sz="1600" dirty="0"/>
                    </a:p>
                  </a:txBody>
                  <a:tcPr/>
                </a:tc>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104</a:t>
                      </a:r>
                      <a:endParaRPr lang="en-US" sz="1600" dirty="0"/>
                    </a:p>
                  </a:txBody>
                  <a:tcPr/>
                </a:tc>
              </a:tr>
            </a:tbl>
          </a:graphicData>
        </a:graphic>
      </p:graphicFrame>
      <p:sp>
        <p:nvSpPr>
          <p:cNvPr id="3" name="Slide Number Placeholder 2"/>
          <p:cNvSpPr>
            <a:spLocks noGrp="1"/>
          </p:cNvSpPr>
          <p:nvPr>
            <p:ph type="sldNum" sz="quarter" idx="12"/>
          </p:nvPr>
        </p:nvSpPr>
        <p:spPr/>
        <p:txBody>
          <a:bodyPr/>
          <a:lstStyle/>
          <a:p>
            <a:fld id="{F7021451-1387-4CA6-816F-3879F97B5CBC}" type="slidenum">
              <a:rPr lang="en-US" smtClean="0"/>
              <a:t>8</a:t>
            </a:fld>
            <a:endParaRPr lang="en-US"/>
          </a:p>
        </p:txBody>
      </p:sp>
    </p:spTree>
    <p:extLst>
      <p:ext uri="{BB962C8B-B14F-4D97-AF65-F5344CB8AC3E}">
        <p14:creationId xmlns:p14="http://schemas.microsoft.com/office/powerpoint/2010/main" val="3683656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822" y="414790"/>
            <a:ext cx="7697118" cy="1280890"/>
          </a:xfrm>
        </p:spPr>
        <p:txBody>
          <a:bodyPr>
            <a:normAutofit fontScale="90000"/>
          </a:bodyPr>
          <a:lstStyle/>
          <a:p>
            <a:pPr lvl="1" algn="ctr" defTabSz="457200" rtl="0">
              <a:spcBef>
                <a:spcPct val="0"/>
              </a:spcBef>
            </a:pPr>
            <a:r>
              <a:rPr lang="en-US" sz="3600" dirty="0" smtClean="0">
                <a:solidFill>
                  <a:schemeClr val="tx1"/>
                </a:solidFill>
              </a:rPr>
              <a:t>What’s On Your Mind?</a:t>
            </a:r>
            <a:r>
              <a:rPr lang="en-US" sz="3600" dirty="0">
                <a:solidFill>
                  <a:schemeClr val="tx1"/>
                </a:solidFill>
              </a:rPr>
              <a:t/>
            </a:r>
            <a:br>
              <a:rPr lang="en-US" sz="3600" dirty="0">
                <a:solidFill>
                  <a:schemeClr val="tx1"/>
                </a:solidFill>
              </a:rPr>
            </a:br>
            <a:r>
              <a:rPr lang="en-US" sz="2400" dirty="0">
                <a:solidFill>
                  <a:schemeClr val="tx1"/>
                </a:solidFill>
              </a:rPr>
              <a:t/>
            </a:r>
            <a:br>
              <a:rPr lang="en-US" sz="2400" dirty="0">
                <a:solidFill>
                  <a:schemeClr val="tx1"/>
                </a:solidFill>
              </a:rPr>
            </a:br>
            <a:r>
              <a:rPr lang="en-US" sz="2200" dirty="0">
                <a:solidFill>
                  <a:schemeClr val="tx1"/>
                </a:solidFill>
              </a:rPr>
              <a:t>Respond to the below question by visiting: </a:t>
            </a:r>
            <a:r>
              <a:rPr lang="en-US" sz="2200" dirty="0">
                <a:solidFill>
                  <a:schemeClr val="tx1"/>
                </a:solidFill>
                <a:hlinkClick r:id="rId3"/>
              </a:rPr>
              <a:t>www.menti.com</a:t>
            </a:r>
            <a:r>
              <a:rPr lang="en-US" sz="2200" dirty="0">
                <a:solidFill>
                  <a:schemeClr val="tx1"/>
                </a:solidFill>
              </a:rPr>
              <a:t>. Use the code: 49 67 </a:t>
            </a:r>
            <a:r>
              <a:rPr lang="en-US" sz="2200" dirty="0" smtClean="0">
                <a:solidFill>
                  <a:schemeClr val="tx1"/>
                </a:solidFill>
              </a:rPr>
              <a:t>06</a:t>
            </a:r>
            <a:endParaRPr lang="en-US" sz="2200" dirty="0">
              <a:solidFill>
                <a:schemeClr val="tx1"/>
              </a:solidFill>
            </a:endParaRPr>
          </a:p>
        </p:txBody>
      </p:sp>
      <p:sp>
        <p:nvSpPr>
          <p:cNvPr id="3" name="Content Placeholder 2"/>
          <p:cNvSpPr>
            <a:spLocks noGrp="1"/>
          </p:cNvSpPr>
          <p:nvPr>
            <p:ph idx="1"/>
          </p:nvPr>
        </p:nvSpPr>
        <p:spPr>
          <a:xfrm>
            <a:off x="1832246" y="2045466"/>
            <a:ext cx="6591985" cy="3777622"/>
          </a:xfrm>
        </p:spPr>
        <p:txBody>
          <a:bodyPr>
            <a:normAutofit/>
          </a:bodyPr>
          <a:lstStyle/>
          <a:p>
            <a:pPr lvl="1"/>
            <a:endParaRPr lang="en-US" dirty="0" smtClean="0"/>
          </a:p>
          <a:p>
            <a:r>
              <a:rPr lang="en-US" sz="2400" dirty="0">
                <a:solidFill>
                  <a:schemeClr val="tx1"/>
                </a:solidFill>
              </a:rPr>
              <a:t>Does a </a:t>
            </a:r>
            <a:r>
              <a:rPr lang="en-US" sz="2400" dirty="0" smtClean="0">
                <a:solidFill>
                  <a:schemeClr val="tx1"/>
                </a:solidFill>
              </a:rPr>
              <a:t>Sport Management </a:t>
            </a:r>
            <a:r>
              <a:rPr lang="en-US" sz="2400" dirty="0">
                <a:solidFill>
                  <a:schemeClr val="tx1"/>
                </a:solidFill>
              </a:rPr>
              <a:t>faculty member's engagement in sport industry experiential activities </a:t>
            </a:r>
            <a:r>
              <a:rPr lang="en-US" sz="2400" dirty="0" smtClean="0">
                <a:solidFill>
                  <a:schemeClr val="tx1"/>
                </a:solidFill>
              </a:rPr>
              <a:t>enable him/her to more </a:t>
            </a:r>
            <a:r>
              <a:rPr lang="en-US" sz="2400" dirty="0">
                <a:solidFill>
                  <a:schemeClr val="tx1"/>
                </a:solidFill>
              </a:rPr>
              <a:t>effectively teach S</a:t>
            </a:r>
            <a:r>
              <a:rPr lang="en-US" sz="2400" dirty="0" smtClean="0">
                <a:solidFill>
                  <a:schemeClr val="tx1"/>
                </a:solidFill>
              </a:rPr>
              <a:t>port </a:t>
            </a:r>
            <a:r>
              <a:rPr lang="en-US" sz="2400" dirty="0">
                <a:solidFill>
                  <a:schemeClr val="tx1"/>
                </a:solidFill>
              </a:rPr>
              <a:t>M</a:t>
            </a:r>
            <a:r>
              <a:rPr lang="en-US" sz="2400" dirty="0" smtClean="0">
                <a:solidFill>
                  <a:schemeClr val="tx1"/>
                </a:solidFill>
              </a:rPr>
              <a:t>anagement concepts</a:t>
            </a:r>
            <a:r>
              <a:rPr lang="en-US" sz="2400" dirty="0">
                <a:solidFill>
                  <a:schemeClr val="tx1"/>
                </a:solidFill>
              </a:rPr>
              <a:t>?</a:t>
            </a:r>
            <a:endParaRPr lang="en-US" sz="2400" dirty="0" smtClean="0">
              <a:solidFill>
                <a:schemeClr val="tx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E0356948-199F-4EB0-AB2E-0C1EC7B82FAC}" type="slidenum">
              <a:rPr lang="en-US" smtClean="0"/>
              <a:t>9</a:t>
            </a:fld>
            <a:endParaRPr lang="en-US"/>
          </a:p>
        </p:txBody>
      </p:sp>
    </p:spTree>
    <p:extLst>
      <p:ext uri="{BB962C8B-B14F-4D97-AF65-F5344CB8AC3E}">
        <p14:creationId xmlns:p14="http://schemas.microsoft.com/office/powerpoint/2010/main" val="9627718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44614</TotalTime>
  <Words>693</Words>
  <Application>Microsoft Macintosh PowerPoint</Application>
  <PresentationFormat>On-screen Show (4:3)</PresentationFormat>
  <Paragraphs>181</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PowerPoint Presentation</vt:lpstr>
      <vt:lpstr>What’s On Your Mind?  Respond to the below question by visiting: www.menti.com. Please use the code: 49 67 06</vt:lpstr>
      <vt:lpstr>Panel Introductions</vt:lpstr>
      <vt:lpstr>Experiential Learning Defined</vt:lpstr>
      <vt:lpstr>What’s On Your Mind?  Respond to the below question by visiting: www.menti.com. Please use the code: 49 67 06</vt:lpstr>
      <vt:lpstr>Panel Presenter Reflection Questions</vt:lpstr>
      <vt:lpstr>A Recent Study…</vt:lpstr>
      <vt:lpstr>PowerPoint Presentation</vt:lpstr>
      <vt:lpstr>What’s On Your Mind?  Respond to the below question by visiting: www.menti.com. Use the code: 49 67 06</vt:lpstr>
      <vt:lpstr>PowerPoint Presentation</vt:lpstr>
      <vt:lpstr>PowerPoint Presentation</vt:lpstr>
      <vt:lpstr>PowerPoint Presentation</vt:lpstr>
      <vt:lpstr>PowerPoint Presentation</vt:lpstr>
      <vt:lpstr>Discussion</vt:lpstr>
      <vt:lpstr>Thanks for Attending!</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Lawson-Williams, BerNadette</dc:creator>
  <cp:lastModifiedBy>Heather Alderman</cp:lastModifiedBy>
  <cp:revision>68</cp:revision>
  <cp:lastPrinted>2018-01-30T17:27:12Z</cp:lastPrinted>
  <dcterms:created xsi:type="dcterms:W3CDTF">2017-08-22T16:01:42Z</dcterms:created>
  <dcterms:modified xsi:type="dcterms:W3CDTF">2018-02-01T15:58:02Z</dcterms:modified>
</cp:coreProperties>
</file>