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3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2" r:id="rId6"/>
    <p:sldId id="280" r:id="rId7"/>
    <p:sldId id="271" r:id="rId8"/>
    <p:sldId id="278" r:id="rId9"/>
    <p:sldId id="272" r:id="rId10"/>
    <p:sldId id="273" r:id="rId11"/>
    <p:sldId id="288" r:id="rId12"/>
    <p:sldId id="285" r:id="rId13"/>
    <p:sldId id="274" r:id="rId14"/>
    <p:sldId id="281" r:id="rId15"/>
    <p:sldId id="260" r:id="rId16"/>
  </p:sldIdLst>
  <p:sldSz cx="12192000" cy="6858000"/>
  <p:notesSz cx="7016750" cy="9302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4F-9C41-AE8B-BE91410DB3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4F-9C41-AE8B-BE91410DB3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4F-9C41-AE8B-BE91410DB3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60-0F42-ABCB-B8B0A1B0D33E}"/>
              </c:ext>
            </c:extLst>
          </c:dPt>
          <c:cat>
            <c:strRef>
              <c:f>Sheet1!$A$2:$A$5</c:f>
              <c:strCache>
                <c:ptCount val="4"/>
                <c:pt idx="0">
                  <c:v>Volunteer/Part Time in Sport </c:v>
                </c:pt>
                <c:pt idx="1">
                  <c:v>Out of Sport</c:v>
                </c:pt>
                <c:pt idx="2">
                  <c:v>Student</c:v>
                </c:pt>
                <c:pt idx="3">
                  <c:v>In Sport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8-6644-B738-56B3416AF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2022 Follow 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266-9243-B2A9-08E3348011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66-9243-B2A9-08E3348011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266-9243-B2A9-08E3348011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266-9243-B2A9-08E33480116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266-9243-B2A9-08E33480116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266-9243-B2A9-08E33480116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266-9243-B2A9-08E33480116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266-9243-B2A9-08E33480116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Out of sport</c:v>
                </c:pt>
                <c:pt idx="1">
                  <c:v>Athlete</c:v>
                </c:pt>
                <c:pt idx="2">
                  <c:v>Student</c:v>
                </c:pt>
                <c:pt idx="3">
                  <c:v>In Sport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66-9243-B2A9-08E33480116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42C80-528F-4946-AC7C-79EC2940D41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FDE19B-F5F0-4876-8A1B-ED0DAB0B60E3}">
      <dgm:prSet phldrT="[Text]"/>
      <dgm:spPr/>
      <dgm:t>
        <a:bodyPr/>
        <a:lstStyle/>
        <a:p>
          <a:r>
            <a:rPr lang="en-US" dirty="0"/>
            <a:t>Environmental Factors</a:t>
          </a:r>
        </a:p>
      </dgm:t>
    </dgm:pt>
    <dgm:pt modelId="{9ACCA11F-1927-4CCD-9F82-8A8692E3360C}" type="parTrans" cxnId="{D55036D2-224D-4FBB-BA60-DD983FD5FFC2}">
      <dgm:prSet/>
      <dgm:spPr/>
      <dgm:t>
        <a:bodyPr/>
        <a:lstStyle/>
        <a:p>
          <a:endParaRPr lang="en-US"/>
        </a:p>
      </dgm:t>
    </dgm:pt>
    <dgm:pt modelId="{12859838-D6EB-4F2C-994A-E7A0508B8E60}" type="sibTrans" cxnId="{D55036D2-224D-4FBB-BA60-DD983FD5FFC2}">
      <dgm:prSet/>
      <dgm:spPr/>
      <dgm:t>
        <a:bodyPr/>
        <a:lstStyle/>
        <a:p>
          <a:endParaRPr lang="en-US"/>
        </a:p>
      </dgm:t>
    </dgm:pt>
    <dgm:pt modelId="{574BAFA2-3864-4666-B93F-3263A8731598}">
      <dgm:prSet phldrT="[Text]"/>
      <dgm:spPr/>
      <dgm:t>
        <a:bodyPr/>
        <a:lstStyle/>
        <a:p>
          <a:r>
            <a:rPr lang="en-US" dirty="0"/>
            <a:t>Overt Behavior</a:t>
          </a:r>
        </a:p>
      </dgm:t>
    </dgm:pt>
    <dgm:pt modelId="{49116D08-EB63-4B88-BF38-9E7B67D992C3}" type="parTrans" cxnId="{631C52EF-E88F-49E8-968A-6BFDE8FE1771}">
      <dgm:prSet/>
      <dgm:spPr/>
      <dgm:t>
        <a:bodyPr/>
        <a:lstStyle/>
        <a:p>
          <a:endParaRPr lang="en-US"/>
        </a:p>
      </dgm:t>
    </dgm:pt>
    <dgm:pt modelId="{AED45318-9D07-4A74-AEA5-9C401BF31A5E}" type="sibTrans" cxnId="{631C52EF-E88F-49E8-968A-6BFDE8FE1771}">
      <dgm:prSet/>
      <dgm:spPr/>
      <dgm:t>
        <a:bodyPr/>
        <a:lstStyle/>
        <a:p>
          <a:endParaRPr lang="en-US"/>
        </a:p>
      </dgm:t>
    </dgm:pt>
    <dgm:pt modelId="{B2728ECD-4448-416B-94F1-DE8E38933001}">
      <dgm:prSet phldrT="[Text]"/>
      <dgm:spPr/>
      <dgm:t>
        <a:bodyPr/>
        <a:lstStyle/>
        <a:p>
          <a:r>
            <a:rPr lang="en-US" dirty="0"/>
            <a:t>Personal Attributes</a:t>
          </a:r>
        </a:p>
      </dgm:t>
    </dgm:pt>
    <dgm:pt modelId="{FF8B403D-EAAD-4917-9B06-6038A06C0FA2}" type="sibTrans" cxnId="{A04932E8-E883-47A2-A418-3DA8AD7CC8C7}">
      <dgm:prSet/>
      <dgm:spPr/>
      <dgm:t>
        <a:bodyPr/>
        <a:lstStyle/>
        <a:p>
          <a:endParaRPr lang="en-US"/>
        </a:p>
      </dgm:t>
    </dgm:pt>
    <dgm:pt modelId="{4B513B79-99CD-4CE7-A281-B5BE270B2CC3}" type="parTrans" cxnId="{A04932E8-E883-47A2-A418-3DA8AD7CC8C7}">
      <dgm:prSet/>
      <dgm:spPr/>
      <dgm:t>
        <a:bodyPr/>
        <a:lstStyle/>
        <a:p>
          <a:endParaRPr lang="en-US"/>
        </a:p>
      </dgm:t>
    </dgm:pt>
    <dgm:pt modelId="{5CE56785-DADF-43B5-B56E-FB74AE440DB1}" type="pres">
      <dgm:prSet presAssocID="{3EA42C80-528F-4946-AC7C-79EC2940D414}" presName="Name0" presStyleCnt="0">
        <dgm:presLayoutVars>
          <dgm:dir/>
          <dgm:resizeHandles val="exact"/>
        </dgm:presLayoutVars>
      </dgm:prSet>
      <dgm:spPr/>
    </dgm:pt>
    <dgm:pt modelId="{6AC36207-A85C-4B67-8D8F-2D8E5FCEE8C2}" type="pres">
      <dgm:prSet presAssocID="{B2728ECD-4448-416B-94F1-DE8E38933001}" presName="node" presStyleLbl="node1" presStyleIdx="0" presStyleCnt="3">
        <dgm:presLayoutVars>
          <dgm:bulletEnabled val="1"/>
        </dgm:presLayoutVars>
      </dgm:prSet>
      <dgm:spPr/>
    </dgm:pt>
    <dgm:pt modelId="{DA25588B-28C7-4040-9300-59A54732AAA5}" type="pres">
      <dgm:prSet presAssocID="{FF8B403D-EAAD-4917-9B06-6038A06C0FA2}" presName="sibTrans" presStyleLbl="sibTrans2D1" presStyleIdx="0" presStyleCnt="3"/>
      <dgm:spPr/>
    </dgm:pt>
    <dgm:pt modelId="{B328142B-8A22-4629-9EAD-A9F237C87D8C}" type="pres">
      <dgm:prSet presAssocID="{FF8B403D-EAAD-4917-9B06-6038A06C0FA2}" presName="connectorText" presStyleLbl="sibTrans2D1" presStyleIdx="0" presStyleCnt="3"/>
      <dgm:spPr/>
    </dgm:pt>
    <dgm:pt modelId="{E88AF680-A12C-44F6-8793-C98832BEBB15}" type="pres">
      <dgm:prSet presAssocID="{89FDE19B-F5F0-4876-8A1B-ED0DAB0B60E3}" presName="node" presStyleLbl="node1" presStyleIdx="1" presStyleCnt="3">
        <dgm:presLayoutVars>
          <dgm:bulletEnabled val="1"/>
        </dgm:presLayoutVars>
      </dgm:prSet>
      <dgm:spPr/>
    </dgm:pt>
    <dgm:pt modelId="{685A8D59-C32E-434E-87ED-B76C88F5FCCF}" type="pres">
      <dgm:prSet presAssocID="{12859838-D6EB-4F2C-994A-E7A0508B8E60}" presName="sibTrans" presStyleLbl="sibTrans2D1" presStyleIdx="1" presStyleCnt="3"/>
      <dgm:spPr/>
    </dgm:pt>
    <dgm:pt modelId="{03402468-AF56-4CBC-993A-EF7C08160909}" type="pres">
      <dgm:prSet presAssocID="{12859838-D6EB-4F2C-994A-E7A0508B8E60}" presName="connectorText" presStyleLbl="sibTrans2D1" presStyleIdx="1" presStyleCnt="3"/>
      <dgm:spPr/>
    </dgm:pt>
    <dgm:pt modelId="{D4E2856D-CAD9-4F5E-AFCD-89761B0CBA2B}" type="pres">
      <dgm:prSet presAssocID="{574BAFA2-3864-4666-B93F-3263A8731598}" presName="node" presStyleLbl="node1" presStyleIdx="2" presStyleCnt="3">
        <dgm:presLayoutVars>
          <dgm:bulletEnabled val="1"/>
        </dgm:presLayoutVars>
      </dgm:prSet>
      <dgm:spPr/>
    </dgm:pt>
    <dgm:pt modelId="{B963004A-8E5F-40AC-8631-DC1E653D4EEB}" type="pres">
      <dgm:prSet presAssocID="{AED45318-9D07-4A74-AEA5-9C401BF31A5E}" presName="sibTrans" presStyleLbl="sibTrans2D1" presStyleIdx="2" presStyleCnt="3"/>
      <dgm:spPr/>
    </dgm:pt>
    <dgm:pt modelId="{467FED13-A742-458F-AEEE-E4AF3E3BAACD}" type="pres">
      <dgm:prSet presAssocID="{AED45318-9D07-4A74-AEA5-9C401BF31A5E}" presName="connectorText" presStyleLbl="sibTrans2D1" presStyleIdx="2" presStyleCnt="3"/>
      <dgm:spPr/>
    </dgm:pt>
  </dgm:ptLst>
  <dgm:cxnLst>
    <dgm:cxn modelId="{834ED511-D431-463F-931D-96EF1FC2AB35}" type="presOf" srcId="{FF8B403D-EAAD-4917-9B06-6038A06C0FA2}" destId="{DA25588B-28C7-4040-9300-59A54732AAA5}" srcOrd="0" destOrd="0" presId="urn:microsoft.com/office/officeart/2005/8/layout/cycle7"/>
    <dgm:cxn modelId="{D52F5221-B409-415C-B488-6E7DB0A0F930}" type="presOf" srcId="{B2728ECD-4448-416B-94F1-DE8E38933001}" destId="{6AC36207-A85C-4B67-8D8F-2D8E5FCEE8C2}" srcOrd="0" destOrd="0" presId="urn:microsoft.com/office/officeart/2005/8/layout/cycle7"/>
    <dgm:cxn modelId="{A1842732-5D3D-4171-AD8C-D8BEE86B2428}" type="presOf" srcId="{FF8B403D-EAAD-4917-9B06-6038A06C0FA2}" destId="{B328142B-8A22-4629-9EAD-A9F237C87D8C}" srcOrd="1" destOrd="0" presId="urn:microsoft.com/office/officeart/2005/8/layout/cycle7"/>
    <dgm:cxn modelId="{FC24F836-C8D4-4D2F-AA80-77042CF71CEB}" type="presOf" srcId="{12859838-D6EB-4F2C-994A-E7A0508B8E60}" destId="{685A8D59-C32E-434E-87ED-B76C88F5FCCF}" srcOrd="0" destOrd="0" presId="urn:microsoft.com/office/officeart/2005/8/layout/cycle7"/>
    <dgm:cxn modelId="{F681D473-F19A-43F2-B735-4DCDA3C71CF7}" type="presOf" srcId="{12859838-D6EB-4F2C-994A-E7A0508B8E60}" destId="{03402468-AF56-4CBC-993A-EF7C08160909}" srcOrd="1" destOrd="0" presId="urn:microsoft.com/office/officeart/2005/8/layout/cycle7"/>
    <dgm:cxn modelId="{85B9FA75-817C-4115-B85C-56B3671C7365}" type="presOf" srcId="{AED45318-9D07-4A74-AEA5-9C401BF31A5E}" destId="{467FED13-A742-458F-AEEE-E4AF3E3BAACD}" srcOrd="1" destOrd="0" presId="urn:microsoft.com/office/officeart/2005/8/layout/cycle7"/>
    <dgm:cxn modelId="{2E779B92-C295-4B89-837F-600DB53B3E69}" type="presOf" srcId="{3EA42C80-528F-4946-AC7C-79EC2940D414}" destId="{5CE56785-DADF-43B5-B56E-FB74AE440DB1}" srcOrd="0" destOrd="0" presId="urn:microsoft.com/office/officeart/2005/8/layout/cycle7"/>
    <dgm:cxn modelId="{A44C49B1-C921-4CB5-A5DA-26E5503F439B}" type="presOf" srcId="{574BAFA2-3864-4666-B93F-3263A8731598}" destId="{D4E2856D-CAD9-4F5E-AFCD-89761B0CBA2B}" srcOrd="0" destOrd="0" presId="urn:microsoft.com/office/officeart/2005/8/layout/cycle7"/>
    <dgm:cxn modelId="{D55036D2-224D-4FBB-BA60-DD983FD5FFC2}" srcId="{3EA42C80-528F-4946-AC7C-79EC2940D414}" destId="{89FDE19B-F5F0-4876-8A1B-ED0DAB0B60E3}" srcOrd="1" destOrd="0" parTransId="{9ACCA11F-1927-4CCD-9F82-8A8692E3360C}" sibTransId="{12859838-D6EB-4F2C-994A-E7A0508B8E60}"/>
    <dgm:cxn modelId="{A04932E8-E883-47A2-A418-3DA8AD7CC8C7}" srcId="{3EA42C80-528F-4946-AC7C-79EC2940D414}" destId="{B2728ECD-4448-416B-94F1-DE8E38933001}" srcOrd="0" destOrd="0" parTransId="{4B513B79-99CD-4CE7-A281-B5BE270B2CC3}" sibTransId="{FF8B403D-EAAD-4917-9B06-6038A06C0FA2}"/>
    <dgm:cxn modelId="{631C52EF-E88F-49E8-968A-6BFDE8FE1771}" srcId="{3EA42C80-528F-4946-AC7C-79EC2940D414}" destId="{574BAFA2-3864-4666-B93F-3263A8731598}" srcOrd="2" destOrd="0" parTransId="{49116D08-EB63-4B88-BF38-9E7B67D992C3}" sibTransId="{AED45318-9D07-4A74-AEA5-9C401BF31A5E}"/>
    <dgm:cxn modelId="{01B1D0F6-25AF-4CA5-8725-54959C8C86DD}" type="presOf" srcId="{89FDE19B-F5F0-4876-8A1B-ED0DAB0B60E3}" destId="{E88AF680-A12C-44F6-8793-C98832BEBB15}" srcOrd="0" destOrd="0" presId="urn:microsoft.com/office/officeart/2005/8/layout/cycle7"/>
    <dgm:cxn modelId="{8DCEDEFC-ABAF-440C-BE41-822931ADABA4}" type="presOf" srcId="{AED45318-9D07-4A74-AEA5-9C401BF31A5E}" destId="{B963004A-8E5F-40AC-8631-DC1E653D4EEB}" srcOrd="0" destOrd="0" presId="urn:microsoft.com/office/officeart/2005/8/layout/cycle7"/>
    <dgm:cxn modelId="{0736CF1D-1D17-49A5-ADA0-70D2D3151F5C}" type="presParOf" srcId="{5CE56785-DADF-43B5-B56E-FB74AE440DB1}" destId="{6AC36207-A85C-4B67-8D8F-2D8E5FCEE8C2}" srcOrd="0" destOrd="0" presId="urn:microsoft.com/office/officeart/2005/8/layout/cycle7"/>
    <dgm:cxn modelId="{5A64D8B9-820C-4E4A-BA75-AE84ACE27F2E}" type="presParOf" srcId="{5CE56785-DADF-43B5-B56E-FB74AE440DB1}" destId="{DA25588B-28C7-4040-9300-59A54732AAA5}" srcOrd="1" destOrd="0" presId="urn:microsoft.com/office/officeart/2005/8/layout/cycle7"/>
    <dgm:cxn modelId="{FB0D5786-C734-4B54-8440-02125A4413E3}" type="presParOf" srcId="{DA25588B-28C7-4040-9300-59A54732AAA5}" destId="{B328142B-8A22-4629-9EAD-A9F237C87D8C}" srcOrd="0" destOrd="0" presId="urn:microsoft.com/office/officeart/2005/8/layout/cycle7"/>
    <dgm:cxn modelId="{30C74AFF-7BB6-4F02-A0E2-8DA440461676}" type="presParOf" srcId="{5CE56785-DADF-43B5-B56E-FB74AE440DB1}" destId="{E88AF680-A12C-44F6-8793-C98832BEBB15}" srcOrd="2" destOrd="0" presId="urn:microsoft.com/office/officeart/2005/8/layout/cycle7"/>
    <dgm:cxn modelId="{CB4D174E-9E6B-4811-96E2-4C75D7AFCCC2}" type="presParOf" srcId="{5CE56785-DADF-43B5-B56E-FB74AE440DB1}" destId="{685A8D59-C32E-434E-87ED-B76C88F5FCCF}" srcOrd="3" destOrd="0" presId="urn:microsoft.com/office/officeart/2005/8/layout/cycle7"/>
    <dgm:cxn modelId="{19E1C224-0665-4A58-BBFC-721A9CD103DF}" type="presParOf" srcId="{685A8D59-C32E-434E-87ED-B76C88F5FCCF}" destId="{03402468-AF56-4CBC-993A-EF7C08160909}" srcOrd="0" destOrd="0" presId="urn:microsoft.com/office/officeart/2005/8/layout/cycle7"/>
    <dgm:cxn modelId="{8E6F1D63-1094-4747-8382-204738A0F346}" type="presParOf" srcId="{5CE56785-DADF-43B5-B56E-FB74AE440DB1}" destId="{D4E2856D-CAD9-4F5E-AFCD-89761B0CBA2B}" srcOrd="4" destOrd="0" presId="urn:microsoft.com/office/officeart/2005/8/layout/cycle7"/>
    <dgm:cxn modelId="{FA645ECF-D739-4F06-B8D0-14834EA00BBE}" type="presParOf" srcId="{5CE56785-DADF-43B5-B56E-FB74AE440DB1}" destId="{B963004A-8E5F-40AC-8631-DC1E653D4EEB}" srcOrd="5" destOrd="0" presId="urn:microsoft.com/office/officeart/2005/8/layout/cycle7"/>
    <dgm:cxn modelId="{66EDF4C0-3C48-4F9D-95B2-2F2476EF38FE}" type="presParOf" srcId="{B963004A-8E5F-40AC-8631-DC1E653D4EEB}" destId="{467FED13-A742-458F-AEEE-E4AF3E3BAAC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E40061-6968-455D-BFD0-97C7AB93DB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3864F11-EB06-4013-AFF3-A68518B79593}">
      <dgm:prSet/>
      <dgm:spPr/>
      <dgm:t>
        <a:bodyPr/>
        <a:lstStyle/>
        <a:p>
          <a:r>
            <a:rPr lang="en-US"/>
            <a:t>Graduates from 2014-2017 (within 3-5 years of graduation (Bazeley, 2003) </a:t>
          </a:r>
        </a:p>
      </dgm:t>
    </dgm:pt>
    <dgm:pt modelId="{87C0A43C-6855-4364-9981-6C4E5D8B1014}" type="parTrans" cxnId="{AAFF1532-6C67-4E47-BDA5-D1BBB1D79670}">
      <dgm:prSet/>
      <dgm:spPr/>
      <dgm:t>
        <a:bodyPr/>
        <a:lstStyle/>
        <a:p>
          <a:endParaRPr lang="en-US"/>
        </a:p>
      </dgm:t>
    </dgm:pt>
    <dgm:pt modelId="{2642E573-9B66-44AD-B277-93E432BE7BA7}" type="sibTrans" cxnId="{AAFF1532-6C67-4E47-BDA5-D1BBB1D79670}">
      <dgm:prSet/>
      <dgm:spPr/>
      <dgm:t>
        <a:bodyPr/>
        <a:lstStyle/>
        <a:p>
          <a:endParaRPr lang="en-US"/>
        </a:p>
      </dgm:t>
    </dgm:pt>
    <dgm:pt modelId="{B5C3D678-07A4-474F-9D80-0102403DFA51}">
      <dgm:prSet/>
      <dgm:spPr/>
      <dgm:t>
        <a:bodyPr/>
        <a:lstStyle/>
        <a:p>
          <a:r>
            <a:rPr lang="en-US"/>
            <a:t>One small, private liberal arts college</a:t>
          </a:r>
        </a:p>
      </dgm:t>
    </dgm:pt>
    <dgm:pt modelId="{F51848CA-9EFC-4AE4-BD52-5F5B10D6366F}" type="parTrans" cxnId="{92EA5A31-54D2-4A3F-B747-0C1141691053}">
      <dgm:prSet/>
      <dgm:spPr/>
      <dgm:t>
        <a:bodyPr/>
        <a:lstStyle/>
        <a:p>
          <a:endParaRPr lang="en-US"/>
        </a:p>
      </dgm:t>
    </dgm:pt>
    <dgm:pt modelId="{4324FCA1-934C-4E0F-8343-0969FE4ED23A}" type="sibTrans" cxnId="{92EA5A31-54D2-4A3F-B747-0C1141691053}">
      <dgm:prSet/>
      <dgm:spPr/>
      <dgm:t>
        <a:bodyPr/>
        <a:lstStyle/>
        <a:p>
          <a:endParaRPr lang="en-US"/>
        </a:p>
      </dgm:t>
    </dgm:pt>
    <dgm:pt modelId="{29556F4F-88BC-42B5-84FC-44BBB634A54D}">
      <dgm:prSet/>
      <dgm:spPr/>
      <dgm:t>
        <a:bodyPr/>
        <a:lstStyle/>
        <a:p>
          <a:r>
            <a:rPr lang="en-US"/>
            <a:t>Information from 93% of graduates (n=108)</a:t>
          </a:r>
        </a:p>
      </dgm:t>
    </dgm:pt>
    <dgm:pt modelId="{417D52D3-A30A-49D7-B2EC-F684597FFDA0}" type="parTrans" cxnId="{B5C29890-372A-412F-B7E3-DFB6DBD1E906}">
      <dgm:prSet/>
      <dgm:spPr/>
      <dgm:t>
        <a:bodyPr/>
        <a:lstStyle/>
        <a:p>
          <a:endParaRPr lang="en-US"/>
        </a:p>
      </dgm:t>
    </dgm:pt>
    <dgm:pt modelId="{01CFAFB3-D5DC-4585-9151-3C0ED6F5E2AC}" type="sibTrans" cxnId="{B5C29890-372A-412F-B7E3-DFB6DBD1E906}">
      <dgm:prSet/>
      <dgm:spPr/>
      <dgm:t>
        <a:bodyPr/>
        <a:lstStyle/>
        <a:p>
          <a:endParaRPr lang="en-US"/>
        </a:p>
      </dgm:t>
    </dgm:pt>
    <dgm:pt modelId="{A9DCD06F-B516-4279-B32F-348F7B043A01}">
      <dgm:prSet/>
      <dgm:spPr/>
      <dgm:t>
        <a:bodyPr/>
        <a:lstStyle/>
        <a:p>
          <a:r>
            <a:rPr lang="en-US"/>
            <a:t>50% (n=55) employed in sports industry positions</a:t>
          </a:r>
        </a:p>
      </dgm:t>
    </dgm:pt>
    <dgm:pt modelId="{CCF5A4AA-10E5-4F0C-9D5D-5735A6B1CF0B}" type="parTrans" cxnId="{C5F5BA8C-0758-473D-AC23-9C6F4312C45B}">
      <dgm:prSet/>
      <dgm:spPr/>
      <dgm:t>
        <a:bodyPr/>
        <a:lstStyle/>
        <a:p>
          <a:endParaRPr lang="en-US"/>
        </a:p>
      </dgm:t>
    </dgm:pt>
    <dgm:pt modelId="{E8CB2FC2-CD6B-44A9-9548-E8262B87D0EB}" type="sibTrans" cxnId="{C5F5BA8C-0758-473D-AC23-9C6F4312C45B}">
      <dgm:prSet/>
      <dgm:spPr/>
      <dgm:t>
        <a:bodyPr/>
        <a:lstStyle/>
        <a:p>
          <a:endParaRPr lang="en-US"/>
        </a:p>
      </dgm:t>
    </dgm:pt>
    <dgm:pt modelId="{67AC68E5-9C1B-422A-90B3-38B477F1E90E}">
      <dgm:prSet/>
      <dgm:spPr/>
      <dgm:t>
        <a:bodyPr/>
        <a:lstStyle/>
        <a:p>
          <a:r>
            <a:rPr lang="en-US"/>
            <a:t>34% (n=37) employed in business related roles with sport skills</a:t>
          </a:r>
        </a:p>
      </dgm:t>
    </dgm:pt>
    <dgm:pt modelId="{77D82E8F-41FA-4BE0-8BC2-EBC34E04A52A}" type="parTrans" cxnId="{19B26E1B-87AF-4DEC-8F7A-02EBC361C6B2}">
      <dgm:prSet/>
      <dgm:spPr/>
      <dgm:t>
        <a:bodyPr/>
        <a:lstStyle/>
        <a:p>
          <a:endParaRPr lang="en-US"/>
        </a:p>
      </dgm:t>
    </dgm:pt>
    <dgm:pt modelId="{E655F801-04DF-4109-B560-91982A932375}" type="sibTrans" cxnId="{19B26E1B-87AF-4DEC-8F7A-02EBC361C6B2}">
      <dgm:prSet/>
      <dgm:spPr/>
      <dgm:t>
        <a:bodyPr/>
        <a:lstStyle/>
        <a:p>
          <a:endParaRPr lang="en-US"/>
        </a:p>
      </dgm:t>
    </dgm:pt>
    <dgm:pt modelId="{839E44B7-B0A2-4A58-B25F-EFDAE155EA5A}" type="pres">
      <dgm:prSet presAssocID="{D7E40061-6968-455D-BFD0-97C7AB93DB33}" presName="linear" presStyleCnt="0">
        <dgm:presLayoutVars>
          <dgm:animLvl val="lvl"/>
          <dgm:resizeHandles val="exact"/>
        </dgm:presLayoutVars>
      </dgm:prSet>
      <dgm:spPr/>
    </dgm:pt>
    <dgm:pt modelId="{8CFADDC0-F51E-4B55-8BC0-AAD1BC002DB6}" type="pres">
      <dgm:prSet presAssocID="{F3864F11-EB06-4013-AFF3-A68518B7959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EE08EC0-6B6B-45E5-AFD0-39FFFD317E4D}" type="pres">
      <dgm:prSet presAssocID="{2642E573-9B66-44AD-B277-93E432BE7BA7}" presName="spacer" presStyleCnt="0"/>
      <dgm:spPr/>
    </dgm:pt>
    <dgm:pt modelId="{B1A7157C-7954-474B-B60B-70711D4E3F37}" type="pres">
      <dgm:prSet presAssocID="{B5C3D678-07A4-474F-9D80-0102403DFA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DC0D0C7-0FE0-42C4-A2E3-9986F22AE1D5}" type="pres">
      <dgm:prSet presAssocID="{4324FCA1-934C-4E0F-8343-0969FE4ED23A}" presName="spacer" presStyleCnt="0"/>
      <dgm:spPr/>
    </dgm:pt>
    <dgm:pt modelId="{8BF5FE1C-2F1D-418A-B1D2-E5AC92DFB43A}" type="pres">
      <dgm:prSet presAssocID="{29556F4F-88BC-42B5-84FC-44BBB634A54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07CE254-0C66-4878-A99D-C50997267028}" type="pres">
      <dgm:prSet presAssocID="{29556F4F-88BC-42B5-84FC-44BBB634A54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5DF6205-17DC-40EC-BDB0-011DAD1B8C77}" type="presOf" srcId="{A9DCD06F-B516-4279-B32F-348F7B043A01}" destId="{D07CE254-0C66-4878-A99D-C50997267028}" srcOrd="0" destOrd="0" presId="urn:microsoft.com/office/officeart/2005/8/layout/vList2"/>
    <dgm:cxn modelId="{19B26E1B-87AF-4DEC-8F7A-02EBC361C6B2}" srcId="{29556F4F-88BC-42B5-84FC-44BBB634A54D}" destId="{67AC68E5-9C1B-422A-90B3-38B477F1E90E}" srcOrd="1" destOrd="0" parTransId="{77D82E8F-41FA-4BE0-8BC2-EBC34E04A52A}" sibTransId="{E655F801-04DF-4109-B560-91982A932375}"/>
    <dgm:cxn modelId="{92EA5A31-54D2-4A3F-B747-0C1141691053}" srcId="{D7E40061-6968-455D-BFD0-97C7AB93DB33}" destId="{B5C3D678-07A4-474F-9D80-0102403DFA51}" srcOrd="1" destOrd="0" parTransId="{F51848CA-9EFC-4AE4-BD52-5F5B10D6366F}" sibTransId="{4324FCA1-934C-4E0F-8343-0969FE4ED23A}"/>
    <dgm:cxn modelId="{AAFF1532-6C67-4E47-BDA5-D1BBB1D79670}" srcId="{D7E40061-6968-455D-BFD0-97C7AB93DB33}" destId="{F3864F11-EB06-4013-AFF3-A68518B79593}" srcOrd="0" destOrd="0" parTransId="{87C0A43C-6855-4364-9981-6C4E5D8B1014}" sibTransId="{2642E573-9B66-44AD-B277-93E432BE7BA7}"/>
    <dgm:cxn modelId="{F6D91035-5CAD-4B18-8022-D81A94C704E9}" type="presOf" srcId="{D7E40061-6968-455D-BFD0-97C7AB93DB33}" destId="{839E44B7-B0A2-4A58-B25F-EFDAE155EA5A}" srcOrd="0" destOrd="0" presId="urn:microsoft.com/office/officeart/2005/8/layout/vList2"/>
    <dgm:cxn modelId="{73FF7770-9401-4015-8AAA-36FA891B5EFD}" type="presOf" srcId="{B5C3D678-07A4-474F-9D80-0102403DFA51}" destId="{B1A7157C-7954-474B-B60B-70711D4E3F37}" srcOrd="0" destOrd="0" presId="urn:microsoft.com/office/officeart/2005/8/layout/vList2"/>
    <dgm:cxn modelId="{C5F5BA8C-0758-473D-AC23-9C6F4312C45B}" srcId="{29556F4F-88BC-42B5-84FC-44BBB634A54D}" destId="{A9DCD06F-B516-4279-B32F-348F7B043A01}" srcOrd="0" destOrd="0" parTransId="{CCF5A4AA-10E5-4F0C-9D5D-5735A6B1CF0B}" sibTransId="{E8CB2FC2-CD6B-44A9-9548-E8262B87D0EB}"/>
    <dgm:cxn modelId="{B5C29890-372A-412F-B7E3-DFB6DBD1E906}" srcId="{D7E40061-6968-455D-BFD0-97C7AB93DB33}" destId="{29556F4F-88BC-42B5-84FC-44BBB634A54D}" srcOrd="2" destOrd="0" parTransId="{417D52D3-A30A-49D7-B2EC-F684597FFDA0}" sibTransId="{01CFAFB3-D5DC-4585-9151-3C0ED6F5E2AC}"/>
    <dgm:cxn modelId="{BBACADA5-9D91-43FE-A018-67439F6BE3DC}" type="presOf" srcId="{67AC68E5-9C1B-422A-90B3-38B477F1E90E}" destId="{D07CE254-0C66-4878-A99D-C50997267028}" srcOrd="0" destOrd="1" presId="urn:microsoft.com/office/officeart/2005/8/layout/vList2"/>
    <dgm:cxn modelId="{9D2639BC-FB68-446A-97CB-65D87C72BC8F}" type="presOf" srcId="{F3864F11-EB06-4013-AFF3-A68518B79593}" destId="{8CFADDC0-F51E-4B55-8BC0-AAD1BC002DB6}" srcOrd="0" destOrd="0" presId="urn:microsoft.com/office/officeart/2005/8/layout/vList2"/>
    <dgm:cxn modelId="{1660D5C1-4D04-4838-85E5-9C43C23A7CC4}" type="presOf" srcId="{29556F4F-88BC-42B5-84FC-44BBB634A54D}" destId="{8BF5FE1C-2F1D-418A-B1D2-E5AC92DFB43A}" srcOrd="0" destOrd="0" presId="urn:microsoft.com/office/officeart/2005/8/layout/vList2"/>
    <dgm:cxn modelId="{A614C8C2-C6ED-45DA-81F7-83708F155693}" type="presParOf" srcId="{839E44B7-B0A2-4A58-B25F-EFDAE155EA5A}" destId="{8CFADDC0-F51E-4B55-8BC0-AAD1BC002DB6}" srcOrd="0" destOrd="0" presId="urn:microsoft.com/office/officeart/2005/8/layout/vList2"/>
    <dgm:cxn modelId="{9205AB16-1520-48B1-948C-75267736BD24}" type="presParOf" srcId="{839E44B7-B0A2-4A58-B25F-EFDAE155EA5A}" destId="{CEE08EC0-6B6B-45E5-AFD0-39FFFD317E4D}" srcOrd="1" destOrd="0" presId="urn:microsoft.com/office/officeart/2005/8/layout/vList2"/>
    <dgm:cxn modelId="{C9ECFE78-8994-4A74-A900-FD2826C547E0}" type="presParOf" srcId="{839E44B7-B0A2-4A58-B25F-EFDAE155EA5A}" destId="{B1A7157C-7954-474B-B60B-70711D4E3F37}" srcOrd="2" destOrd="0" presId="urn:microsoft.com/office/officeart/2005/8/layout/vList2"/>
    <dgm:cxn modelId="{7D09098F-5950-4647-A9FD-55058AF085B8}" type="presParOf" srcId="{839E44B7-B0A2-4A58-B25F-EFDAE155EA5A}" destId="{7DC0D0C7-0FE0-42C4-A2E3-9986F22AE1D5}" srcOrd="3" destOrd="0" presId="urn:microsoft.com/office/officeart/2005/8/layout/vList2"/>
    <dgm:cxn modelId="{9EA1C404-1476-437C-AD8E-AE5BACF23E9C}" type="presParOf" srcId="{839E44B7-B0A2-4A58-B25F-EFDAE155EA5A}" destId="{8BF5FE1C-2F1D-418A-B1D2-E5AC92DFB43A}" srcOrd="4" destOrd="0" presId="urn:microsoft.com/office/officeart/2005/8/layout/vList2"/>
    <dgm:cxn modelId="{CC838808-B2F0-49DD-9A2B-D6508F4ACE10}" type="presParOf" srcId="{839E44B7-B0A2-4A58-B25F-EFDAE155EA5A}" destId="{D07CE254-0C66-4878-A99D-C5099726702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911B21-8269-4AD0-BEA5-4AAF590DCE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D28EB5F-8B71-47AD-850F-231E8A18555B}">
      <dgm:prSet/>
      <dgm:spPr/>
      <dgm:t>
        <a:bodyPr/>
        <a:lstStyle/>
        <a:p>
          <a:r>
            <a:rPr lang="en-US"/>
            <a:t>Determine how many graduates from 2019-2020 are employed in the sports industry</a:t>
          </a:r>
        </a:p>
      </dgm:t>
    </dgm:pt>
    <dgm:pt modelId="{0C0D59EB-2914-4577-B76D-080CC16843DE}" type="parTrans" cxnId="{4C09EFD4-AC3A-440E-B088-289CDC4125C2}">
      <dgm:prSet/>
      <dgm:spPr/>
      <dgm:t>
        <a:bodyPr/>
        <a:lstStyle/>
        <a:p>
          <a:endParaRPr lang="en-US"/>
        </a:p>
      </dgm:t>
    </dgm:pt>
    <dgm:pt modelId="{74C8EEA5-6F2B-490E-B52D-5A50C4AA7981}" type="sibTrans" cxnId="{4C09EFD4-AC3A-440E-B088-289CDC4125C2}">
      <dgm:prSet/>
      <dgm:spPr/>
      <dgm:t>
        <a:bodyPr/>
        <a:lstStyle/>
        <a:p>
          <a:endParaRPr lang="en-US"/>
        </a:p>
      </dgm:t>
    </dgm:pt>
    <dgm:pt modelId="{F58B64C1-44B8-4122-9D91-4F24872ED37F}" type="pres">
      <dgm:prSet presAssocID="{FB911B21-8269-4AD0-BEA5-4AAF590DCEA5}" presName="linear" presStyleCnt="0">
        <dgm:presLayoutVars>
          <dgm:animLvl val="lvl"/>
          <dgm:resizeHandles val="exact"/>
        </dgm:presLayoutVars>
      </dgm:prSet>
      <dgm:spPr/>
    </dgm:pt>
    <dgm:pt modelId="{560E2AD9-C78A-4D16-85DB-38853EAF4892}" type="pres">
      <dgm:prSet presAssocID="{ED28EB5F-8B71-47AD-850F-231E8A18555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C5AB258-DC5A-4AEF-9863-D0584D846C11}" type="presOf" srcId="{FB911B21-8269-4AD0-BEA5-4AAF590DCEA5}" destId="{F58B64C1-44B8-4122-9D91-4F24872ED37F}" srcOrd="0" destOrd="0" presId="urn:microsoft.com/office/officeart/2005/8/layout/vList2"/>
    <dgm:cxn modelId="{4C09EFD4-AC3A-440E-B088-289CDC4125C2}" srcId="{FB911B21-8269-4AD0-BEA5-4AAF590DCEA5}" destId="{ED28EB5F-8B71-47AD-850F-231E8A18555B}" srcOrd="0" destOrd="0" parTransId="{0C0D59EB-2914-4577-B76D-080CC16843DE}" sibTransId="{74C8EEA5-6F2B-490E-B52D-5A50C4AA7981}"/>
    <dgm:cxn modelId="{5F35B2FF-A00C-4917-AAD1-11B3AC0BB67F}" type="presOf" srcId="{ED28EB5F-8B71-47AD-850F-231E8A18555B}" destId="{560E2AD9-C78A-4D16-85DB-38853EAF4892}" srcOrd="0" destOrd="0" presId="urn:microsoft.com/office/officeart/2005/8/layout/vList2"/>
    <dgm:cxn modelId="{71E4A366-1D46-48AC-8B56-F27F5EF5885A}" type="presParOf" srcId="{F58B64C1-44B8-4122-9D91-4F24872ED37F}" destId="{560E2AD9-C78A-4D16-85DB-38853EAF48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EF6DE8-5DA0-4B82-86ED-DF67035D212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1E58CD-DCEA-431C-BD38-8C6E6F09D3E4}">
      <dgm:prSet/>
      <dgm:spPr/>
      <dgm:t>
        <a:bodyPr/>
        <a:lstStyle/>
        <a:p>
          <a:r>
            <a:rPr lang="en-US"/>
            <a:t>Small sample size</a:t>
          </a:r>
        </a:p>
      </dgm:t>
    </dgm:pt>
    <dgm:pt modelId="{8665748D-FAFC-433E-9A23-830AF27372B9}" type="parTrans" cxnId="{28606DDD-5AB4-4829-8630-7483E9ED1E29}">
      <dgm:prSet/>
      <dgm:spPr/>
      <dgm:t>
        <a:bodyPr/>
        <a:lstStyle/>
        <a:p>
          <a:endParaRPr lang="en-US"/>
        </a:p>
      </dgm:t>
    </dgm:pt>
    <dgm:pt modelId="{FE2A00EE-CCD4-429D-BD90-9A6C0D27AEE6}" type="sibTrans" cxnId="{28606DDD-5AB4-4829-8630-7483E9ED1E29}">
      <dgm:prSet/>
      <dgm:spPr/>
      <dgm:t>
        <a:bodyPr/>
        <a:lstStyle/>
        <a:p>
          <a:endParaRPr lang="en-US"/>
        </a:p>
      </dgm:t>
    </dgm:pt>
    <dgm:pt modelId="{A7CA7257-C096-4D0E-B98C-A38F256F91FC}">
      <dgm:prSet/>
      <dgm:spPr/>
      <dgm:t>
        <a:bodyPr/>
        <a:lstStyle/>
        <a:p>
          <a:r>
            <a:rPr lang="en-US"/>
            <a:t>Unprecedented year</a:t>
          </a:r>
        </a:p>
      </dgm:t>
    </dgm:pt>
    <dgm:pt modelId="{5DCC8C17-3D7C-4E64-867D-C05EB63A4D8E}" type="parTrans" cxnId="{8BAC6C58-8D12-44E7-8518-D98B1768D16D}">
      <dgm:prSet/>
      <dgm:spPr/>
      <dgm:t>
        <a:bodyPr/>
        <a:lstStyle/>
        <a:p>
          <a:endParaRPr lang="en-US"/>
        </a:p>
      </dgm:t>
    </dgm:pt>
    <dgm:pt modelId="{3B4D5DB4-B949-428B-AFE1-5CB7F78E5EE2}" type="sibTrans" cxnId="{8BAC6C58-8D12-44E7-8518-D98B1768D16D}">
      <dgm:prSet/>
      <dgm:spPr/>
      <dgm:t>
        <a:bodyPr/>
        <a:lstStyle/>
        <a:p>
          <a:endParaRPr lang="en-US"/>
        </a:p>
      </dgm:t>
    </dgm:pt>
    <dgm:pt modelId="{EE887EF0-50E8-4521-B44D-B11233CE78A6}">
      <dgm:prSet/>
      <dgm:spPr/>
      <dgm:t>
        <a:bodyPr/>
        <a:lstStyle/>
        <a:p>
          <a:r>
            <a:rPr lang="en-US"/>
            <a:t>Unknown timeline for return to live events</a:t>
          </a:r>
        </a:p>
      </dgm:t>
    </dgm:pt>
    <dgm:pt modelId="{8E1730BB-76BF-49E4-BBD1-E4D1C68036AF}" type="parTrans" cxnId="{3B9EAFD8-EEC8-4DED-B99A-4091493D4BCE}">
      <dgm:prSet/>
      <dgm:spPr/>
      <dgm:t>
        <a:bodyPr/>
        <a:lstStyle/>
        <a:p>
          <a:endParaRPr lang="en-US"/>
        </a:p>
      </dgm:t>
    </dgm:pt>
    <dgm:pt modelId="{314C77B7-3A02-4DD1-9194-6CC93DD88A9B}" type="sibTrans" cxnId="{3B9EAFD8-EEC8-4DED-B99A-4091493D4BCE}">
      <dgm:prSet/>
      <dgm:spPr/>
      <dgm:t>
        <a:bodyPr/>
        <a:lstStyle/>
        <a:p>
          <a:endParaRPr lang="en-US"/>
        </a:p>
      </dgm:t>
    </dgm:pt>
    <dgm:pt modelId="{2C0C48E3-CDE0-43A5-9EBE-9C31ACF2135A}" type="pres">
      <dgm:prSet presAssocID="{94EF6DE8-5DA0-4B82-86ED-DF67035D212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12FA36C-5032-4A53-B4C3-6557922FD90B}" type="pres">
      <dgm:prSet presAssocID="{4F1E58CD-DCEA-431C-BD38-8C6E6F09D3E4}" presName="circle1" presStyleLbl="node1" presStyleIdx="0" presStyleCnt="3"/>
      <dgm:spPr/>
    </dgm:pt>
    <dgm:pt modelId="{B38D8F21-7A1A-4ED5-B6E4-47025DE51BDB}" type="pres">
      <dgm:prSet presAssocID="{4F1E58CD-DCEA-431C-BD38-8C6E6F09D3E4}" presName="space" presStyleCnt="0"/>
      <dgm:spPr/>
    </dgm:pt>
    <dgm:pt modelId="{582FE6C6-6914-4D49-A67A-769C460AC3B6}" type="pres">
      <dgm:prSet presAssocID="{4F1E58CD-DCEA-431C-BD38-8C6E6F09D3E4}" presName="rect1" presStyleLbl="alignAcc1" presStyleIdx="0" presStyleCnt="3"/>
      <dgm:spPr/>
    </dgm:pt>
    <dgm:pt modelId="{A10B9F94-F7D9-47C3-B66D-693308B9ADC0}" type="pres">
      <dgm:prSet presAssocID="{A7CA7257-C096-4D0E-B98C-A38F256F91FC}" presName="vertSpace2" presStyleLbl="node1" presStyleIdx="0" presStyleCnt="3"/>
      <dgm:spPr/>
    </dgm:pt>
    <dgm:pt modelId="{7E2F028F-8CB5-4740-852E-F16365FBD745}" type="pres">
      <dgm:prSet presAssocID="{A7CA7257-C096-4D0E-B98C-A38F256F91FC}" presName="circle2" presStyleLbl="node1" presStyleIdx="1" presStyleCnt="3"/>
      <dgm:spPr/>
    </dgm:pt>
    <dgm:pt modelId="{D2FFC899-10AB-46FF-BA04-00BE041DA96F}" type="pres">
      <dgm:prSet presAssocID="{A7CA7257-C096-4D0E-B98C-A38F256F91FC}" presName="rect2" presStyleLbl="alignAcc1" presStyleIdx="1" presStyleCnt="3"/>
      <dgm:spPr/>
    </dgm:pt>
    <dgm:pt modelId="{A222C3D9-67F0-4EC0-808E-C2F2B096DBEC}" type="pres">
      <dgm:prSet presAssocID="{EE887EF0-50E8-4521-B44D-B11233CE78A6}" presName="vertSpace3" presStyleLbl="node1" presStyleIdx="1" presStyleCnt="3"/>
      <dgm:spPr/>
    </dgm:pt>
    <dgm:pt modelId="{96C58B33-4190-4D87-8915-B11CFE109A69}" type="pres">
      <dgm:prSet presAssocID="{EE887EF0-50E8-4521-B44D-B11233CE78A6}" presName="circle3" presStyleLbl="node1" presStyleIdx="2" presStyleCnt="3"/>
      <dgm:spPr/>
    </dgm:pt>
    <dgm:pt modelId="{49CAFD0A-A3E0-44D7-8036-9CD34EA35D9D}" type="pres">
      <dgm:prSet presAssocID="{EE887EF0-50E8-4521-B44D-B11233CE78A6}" presName="rect3" presStyleLbl="alignAcc1" presStyleIdx="2" presStyleCnt="3"/>
      <dgm:spPr/>
    </dgm:pt>
    <dgm:pt modelId="{3649F1BD-2EB0-4E6B-BEDD-B80A7A2021A6}" type="pres">
      <dgm:prSet presAssocID="{4F1E58CD-DCEA-431C-BD38-8C6E6F09D3E4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71CBA7F7-FB72-460C-B814-707E2283BF7D}" type="pres">
      <dgm:prSet presAssocID="{A7CA7257-C096-4D0E-B98C-A38F256F91FC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757D852D-849D-4DD4-8C17-77ACA9D46A87}" type="pres">
      <dgm:prSet presAssocID="{EE887EF0-50E8-4521-B44D-B11233CE78A6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6C11D61B-89BC-4D0E-8B7E-61C6B19BDC9F}" type="presOf" srcId="{4F1E58CD-DCEA-431C-BD38-8C6E6F09D3E4}" destId="{582FE6C6-6914-4D49-A67A-769C460AC3B6}" srcOrd="0" destOrd="0" presId="urn:microsoft.com/office/officeart/2005/8/layout/target3"/>
    <dgm:cxn modelId="{8BAC6C58-8D12-44E7-8518-D98B1768D16D}" srcId="{94EF6DE8-5DA0-4B82-86ED-DF67035D2126}" destId="{A7CA7257-C096-4D0E-B98C-A38F256F91FC}" srcOrd="1" destOrd="0" parTransId="{5DCC8C17-3D7C-4E64-867D-C05EB63A4D8E}" sibTransId="{3B4D5DB4-B949-428B-AFE1-5CB7F78E5EE2}"/>
    <dgm:cxn modelId="{F65D978E-48F3-4967-B2D8-E1EC981D519C}" type="presOf" srcId="{4F1E58CD-DCEA-431C-BD38-8C6E6F09D3E4}" destId="{3649F1BD-2EB0-4E6B-BEDD-B80A7A2021A6}" srcOrd="1" destOrd="0" presId="urn:microsoft.com/office/officeart/2005/8/layout/target3"/>
    <dgm:cxn modelId="{311180A0-A24F-42C3-945C-84A73144778B}" type="presOf" srcId="{EE887EF0-50E8-4521-B44D-B11233CE78A6}" destId="{49CAFD0A-A3E0-44D7-8036-9CD34EA35D9D}" srcOrd="0" destOrd="0" presId="urn:microsoft.com/office/officeart/2005/8/layout/target3"/>
    <dgm:cxn modelId="{72AB30BC-4A7C-4DE4-BCFE-74F413DFF18B}" type="presOf" srcId="{EE887EF0-50E8-4521-B44D-B11233CE78A6}" destId="{757D852D-849D-4DD4-8C17-77ACA9D46A87}" srcOrd="1" destOrd="0" presId="urn:microsoft.com/office/officeart/2005/8/layout/target3"/>
    <dgm:cxn modelId="{7486EAC9-87E2-4C8D-91DE-D11A70813825}" type="presOf" srcId="{94EF6DE8-5DA0-4B82-86ED-DF67035D2126}" destId="{2C0C48E3-CDE0-43A5-9EBE-9C31ACF2135A}" srcOrd="0" destOrd="0" presId="urn:microsoft.com/office/officeart/2005/8/layout/target3"/>
    <dgm:cxn modelId="{3B9EAFD8-EEC8-4DED-B99A-4091493D4BCE}" srcId="{94EF6DE8-5DA0-4B82-86ED-DF67035D2126}" destId="{EE887EF0-50E8-4521-B44D-B11233CE78A6}" srcOrd="2" destOrd="0" parTransId="{8E1730BB-76BF-49E4-BBD1-E4D1C68036AF}" sibTransId="{314C77B7-3A02-4DD1-9194-6CC93DD88A9B}"/>
    <dgm:cxn modelId="{28606DDD-5AB4-4829-8630-7483E9ED1E29}" srcId="{94EF6DE8-5DA0-4B82-86ED-DF67035D2126}" destId="{4F1E58CD-DCEA-431C-BD38-8C6E6F09D3E4}" srcOrd="0" destOrd="0" parTransId="{8665748D-FAFC-433E-9A23-830AF27372B9}" sibTransId="{FE2A00EE-CCD4-429D-BD90-9A6C0D27AEE6}"/>
    <dgm:cxn modelId="{74CF2DE0-1327-43CC-95B4-D5EE1BFCA07E}" type="presOf" srcId="{A7CA7257-C096-4D0E-B98C-A38F256F91FC}" destId="{71CBA7F7-FB72-460C-B814-707E2283BF7D}" srcOrd="1" destOrd="0" presId="urn:microsoft.com/office/officeart/2005/8/layout/target3"/>
    <dgm:cxn modelId="{B99B85E3-55D7-49EC-B992-D74920A1AC92}" type="presOf" srcId="{A7CA7257-C096-4D0E-B98C-A38F256F91FC}" destId="{D2FFC899-10AB-46FF-BA04-00BE041DA96F}" srcOrd="0" destOrd="0" presId="urn:microsoft.com/office/officeart/2005/8/layout/target3"/>
    <dgm:cxn modelId="{7B04717F-2667-4BDD-9F87-3CE9CD9770C9}" type="presParOf" srcId="{2C0C48E3-CDE0-43A5-9EBE-9C31ACF2135A}" destId="{912FA36C-5032-4A53-B4C3-6557922FD90B}" srcOrd="0" destOrd="0" presId="urn:microsoft.com/office/officeart/2005/8/layout/target3"/>
    <dgm:cxn modelId="{BCF21A4F-B4DF-44D3-ACD8-626B8C36AC07}" type="presParOf" srcId="{2C0C48E3-CDE0-43A5-9EBE-9C31ACF2135A}" destId="{B38D8F21-7A1A-4ED5-B6E4-47025DE51BDB}" srcOrd="1" destOrd="0" presId="urn:microsoft.com/office/officeart/2005/8/layout/target3"/>
    <dgm:cxn modelId="{92A30AF2-B291-4DD8-963D-850B3A7D7F5D}" type="presParOf" srcId="{2C0C48E3-CDE0-43A5-9EBE-9C31ACF2135A}" destId="{582FE6C6-6914-4D49-A67A-769C460AC3B6}" srcOrd="2" destOrd="0" presId="urn:microsoft.com/office/officeart/2005/8/layout/target3"/>
    <dgm:cxn modelId="{FC23B41B-13D4-44AA-88F8-7F54A8358773}" type="presParOf" srcId="{2C0C48E3-CDE0-43A5-9EBE-9C31ACF2135A}" destId="{A10B9F94-F7D9-47C3-B66D-693308B9ADC0}" srcOrd="3" destOrd="0" presId="urn:microsoft.com/office/officeart/2005/8/layout/target3"/>
    <dgm:cxn modelId="{87631572-6C58-4578-8103-61BCD4E6E7FD}" type="presParOf" srcId="{2C0C48E3-CDE0-43A5-9EBE-9C31ACF2135A}" destId="{7E2F028F-8CB5-4740-852E-F16365FBD745}" srcOrd="4" destOrd="0" presId="urn:microsoft.com/office/officeart/2005/8/layout/target3"/>
    <dgm:cxn modelId="{40552E98-2E94-4EC4-B1B6-282017A2C3EF}" type="presParOf" srcId="{2C0C48E3-CDE0-43A5-9EBE-9C31ACF2135A}" destId="{D2FFC899-10AB-46FF-BA04-00BE041DA96F}" srcOrd="5" destOrd="0" presId="urn:microsoft.com/office/officeart/2005/8/layout/target3"/>
    <dgm:cxn modelId="{2E72A787-A5BF-426F-BC6A-C54F3FFF4B17}" type="presParOf" srcId="{2C0C48E3-CDE0-43A5-9EBE-9C31ACF2135A}" destId="{A222C3D9-67F0-4EC0-808E-C2F2B096DBEC}" srcOrd="6" destOrd="0" presId="urn:microsoft.com/office/officeart/2005/8/layout/target3"/>
    <dgm:cxn modelId="{13EB8F6E-EC41-46A3-9F23-475F08936DE1}" type="presParOf" srcId="{2C0C48E3-CDE0-43A5-9EBE-9C31ACF2135A}" destId="{96C58B33-4190-4D87-8915-B11CFE109A69}" srcOrd="7" destOrd="0" presId="urn:microsoft.com/office/officeart/2005/8/layout/target3"/>
    <dgm:cxn modelId="{F9FB1B7D-3EFB-477C-839D-67B7E9C6C350}" type="presParOf" srcId="{2C0C48E3-CDE0-43A5-9EBE-9C31ACF2135A}" destId="{49CAFD0A-A3E0-44D7-8036-9CD34EA35D9D}" srcOrd="8" destOrd="0" presId="urn:microsoft.com/office/officeart/2005/8/layout/target3"/>
    <dgm:cxn modelId="{D1C7E436-463D-4135-AC3B-8F3D5EA47F30}" type="presParOf" srcId="{2C0C48E3-CDE0-43A5-9EBE-9C31ACF2135A}" destId="{3649F1BD-2EB0-4E6B-BEDD-B80A7A2021A6}" srcOrd="9" destOrd="0" presId="urn:microsoft.com/office/officeart/2005/8/layout/target3"/>
    <dgm:cxn modelId="{C33820EC-3827-49AB-A53B-81DAFC16E20E}" type="presParOf" srcId="{2C0C48E3-CDE0-43A5-9EBE-9C31ACF2135A}" destId="{71CBA7F7-FB72-460C-B814-707E2283BF7D}" srcOrd="10" destOrd="0" presId="urn:microsoft.com/office/officeart/2005/8/layout/target3"/>
    <dgm:cxn modelId="{1808D599-70D6-4641-AC3F-2168D738B459}" type="presParOf" srcId="{2C0C48E3-CDE0-43A5-9EBE-9C31ACF2135A}" destId="{757D852D-849D-4DD4-8C17-77ACA9D46A8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36207-A85C-4B67-8D8F-2D8E5FCEE8C2}">
      <dsp:nvSpPr>
        <dsp:cNvPr id="0" name=""/>
        <dsp:cNvSpPr/>
      </dsp:nvSpPr>
      <dsp:spPr>
        <a:xfrm>
          <a:off x="933766" y="740"/>
          <a:ext cx="1104267" cy="552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Personal Attributes</a:t>
          </a:r>
        </a:p>
      </dsp:txBody>
      <dsp:txXfrm>
        <a:off x="949937" y="16911"/>
        <a:ext cx="1071925" cy="519791"/>
      </dsp:txXfrm>
    </dsp:sp>
    <dsp:sp modelId="{DA25588B-28C7-4040-9300-59A54732AAA5}">
      <dsp:nvSpPr>
        <dsp:cNvPr id="0" name=""/>
        <dsp:cNvSpPr/>
      </dsp:nvSpPr>
      <dsp:spPr>
        <a:xfrm rot="3600000">
          <a:off x="1653945" y="970176"/>
          <a:ext cx="576114" cy="1932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711919" y="1008825"/>
        <a:ext cx="460166" cy="115948"/>
      </dsp:txXfrm>
    </dsp:sp>
    <dsp:sp modelId="{E88AF680-A12C-44F6-8793-C98832BEBB15}">
      <dsp:nvSpPr>
        <dsp:cNvPr id="0" name=""/>
        <dsp:cNvSpPr/>
      </dsp:nvSpPr>
      <dsp:spPr>
        <a:xfrm>
          <a:off x="1845971" y="1580725"/>
          <a:ext cx="1104267" cy="552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Environmental Factors</a:t>
          </a:r>
        </a:p>
      </dsp:txBody>
      <dsp:txXfrm>
        <a:off x="1862142" y="1596896"/>
        <a:ext cx="1071925" cy="519791"/>
      </dsp:txXfrm>
    </dsp:sp>
    <dsp:sp modelId="{685A8D59-C32E-434E-87ED-B76C88F5FCCF}">
      <dsp:nvSpPr>
        <dsp:cNvPr id="0" name=""/>
        <dsp:cNvSpPr/>
      </dsp:nvSpPr>
      <dsp:spPr>
        <a:xfrm rot="10800000">
          <a:off x="1197842" y="1760169"/>
          <a:ext cx="576114" cy="1932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255816" y="1798818"/>
        <a:ext cx="460166" cy="115948"/>
      </dsp:txXfrm>
    </dsp:sp>
    <dsp:sp modelId="{D4E2856D-CAD9-4F5E-AFCD-89761B0CBA2B}">
      <dsp:nvSpPr>
        <dsp:cNvPr id="0" name=""/>
        <dsp:cNvSpPr/>
      </dsp:nvSpPr>
      <dsp:spPr>
        <a:xfrm>
          <a:off x="21561" y="1580725"/>
          <a:ext cx="1104267" cy="552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Overt Behavior</a:t>
          </a:r>
        </a:p>
      </dsp:txBody>
      <dsp:txXfrm>
        <a:off x="37732" y="1596896"/>
        <a:ext cx="1071925" cy="519791"/>
      </dsp:txXfrm>
    </dsp:sp>
    <dsp:sp modelId="{B963004A-8E5F-40AC-8631-DC1E653D4EEB}">
      <dsp:nvSpPr>
        <dsp:cNvPr id="0" name=""/>
        <dsp:cNvSpPr/>
      </dsp:nvSpPr>
      <dsp:spPr>
        <a:xfrm rot="18000000">
          <a:off x="741740" y="970176"/>
          <a:ext cx="576114" cy="1932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99714" y="1008825"/>
        <a:ext cx="460166" cy="11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ADDC0-F51E-4B55-8BC0-AAD1BC002DB6}">
      <dsp:nvSpPr>
        <dsp:cNvPr id="0" name=""/>
        <dsp:cNvSpPr/>
      </dsp:nvSpPr>
      <dsp:spPr>
        <a:xfrm>
          <a:off x="0" y="52897"/>
          <a:ext cx="10058399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Graduates from 2014-2017 (within 3-5 years of graduation (Bazeley, 2003) </a:t>
          </a:r>
        </a:p>
      </dsp:txBody>
      <dsp:txXfrm>
        <a:off x="48547" y="101444"/>
        <a:ext cx="9961305" cy="897406"/>
      </dsp:txXfrm>
    </dsp:sp>
    <dsp:sp modelId="{B1A7157C-7954-474B-B60B-70711D4E3F37}">
      <dsp:nvSpPr>
        <dsp:cNvPr id="0" name=""/>
        <dsp:cNvSpPr/>
      </dsp:nvSpPr>
      <dsp:spPr>
        <a:xfrm>
          <a:off x="0" y="1119397"/>
          <a:ext cx="10058399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One small, private liberal arts college</a:t>
          </a:r>
        </a:p>
      </dsp:txBody>
      <dsp:txXfrm>
        <a:off x="48547" y="1167944"/>
        <a:ext cx="9961305" cy="897406"/>
      </dsp:txXfrm>
    </dsp:sp>
    <dsp:sp modelId="{8BF5FE1C-2F1D-418A-B1D2-E5AC92DFB43A}">
      <dsp:nvSpPr>
        <dsp:cNvPr id="0" name=""/>
        <dsp:cNvSpPr/>
      </dsp:nvSpPr>
      <dsp:spPr>
        <a:xfrm>
          <a:off x="0" y="2185897"/>
          <a:ext cx="10058399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Information from 93% of graduates (n=108)</a:t>
          </a:r>
        </a:p>
      </dsp:txBody>
      <dsp:txXfrm>
        <a:off x="48547" y="2234444"/>
        <a:ext cx="9961305" cy="897406"/>
      </dsp:txXfrm>
    </dsp:sp>
    <dsp:sp modelId="{D07CE254-0C66-4878-A99D-C50997267028}">
      <dsp:nvSpPr>
        <dsp:cNvPr id="0" name=""/>
        <dsp:cNvSpPr/>
      </dsp:nvSpPr>
      <dsp:spPr>
        <a:xfrm>
          <a:off x="0" y="3180397"/>
          <a:ext cx="10058399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50% (n=55) employed in sports industry positions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34% (n=37) employed in business related roles with sport skills</a:t>
          </a:r>
        </a:p>
      </dsp:txBody>
      <dsp:txXfrm>
        <a:off x="0" y="3180397"/>
        <a:ext cx="10058399" cy="698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E2AD9-C78A-4D16-85DB-38853EAF4892}">
      <dsp:nvSpPr>
        <dsp:cNvPr id="0" name=""/>
        <dsp:cNvSpPr/>
      </dsp:nvSpPr>
      <dsp:spPr>
        <a:xfrm>
          <a:off x="0" y="3284"/>
          <a:ext cx="10058399" cy="3925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Determine how many graduates from 2019-2020 are employed in the sports industry</a:t>
          </a:r>
        </a:p>
      </dsp:txBody>
      <dsp:txXfrm>
        <a:off x="191620" y="194904"/>
        <a:ext cx="9675159" cy="3542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FA36C-5032-4A53-B4C3-6557922FD90B}">
      <dsp:nvSpPr>
        <dsp:cNvPr id="0" name=""/>
        <dsp:cNvSpPr/>
      </dsp:nvSpPr>
      <dsp:spPr>
        <a:xfrm>
          <a:off x="0" y="0"/>
          <a:ext cx="3931920" cy="39319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FE6C6-6914-4D49-A67A-769C460AC3B6}">
      <dsp:nvSpPr>
        <dsp:cNvPr id="0" name=""/>
        <dsp:cNvSpPr/>
      </dsp:nvSpPr>
      <dsp:spPr>
        <a:xfrm>
          <a:off x="1965960" y="0"/>
          <a:ext cx="8092439" cy="39319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Small sample size</a:t>
          </a:r>
        </a:p>
      </dsp:txBody>
      <dsp:txXfrm>
        <a:off x="1965960" y="0"/>
        <a:ext cx="8092439" cy="1179578"/>
      </dsp:txXfrm>
    </dsp:sp>
    <dsp:sp modelId="{7E2F028F-8CB5-4740-852E-F16365FBD745}">
      <dsp:nvSpPr>
        <dsp:cNvPr id="0" name=""/>
        <dsp:cNvSpPr/>
      </dsp:nvSpPr>
      <dsp:spPr>
        <a:xfrm>
          <a:off x="688087" y="1179578"/>
          <a:ext cx="2555745" cy="25557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FC899-10AB-46FF-BA04-00BE041DA96F}">
      <dsp:nvSpPr>
        <dsp:cNvPr id="0" name=""/>
        <dsp:cNvSpPr/>
      </dsp:nvSpPr>
      <dsp:spPr>
        <a:xfrm>
          <a:off x="1965960" y="1179578"/>
          <a:ext cx="8092439" cy="25557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Unprecedented year</a:t>
          </a:r>
        </a:p>
      </dsp:txBody>
      <dsp:txXfrm>
        <a:off x="1965960" y="1179578"/>
        <a:ext cx="8092439" cy="1179574"/>
      </dsp:txXfrm>
    </dsp:sp>
    <dsp:sp modelId="{96C58B33-4190-4D87-8915-B11CFE109A69}">
      <dsp:nvSpPr>
        <dsp:cNvPr id="0" name=""/>
        <dsp:cNvSpPr/>
      </dsp:nvSpPr>
      <dsp:spPr>
        <a:xfrm>
          <a:off x="1376172" y="2359153"/>
          <a:ext cx="1179574" cy="11795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AFD0A-A3E0-44D7-8036-9CD34EA35D9D}">
      <dsp:nvSpPr>
        <dsp:cNvPr id="0" name=""/>
        <dsp:cNvSpPr/>
      </dsp:nvSpPr>
      <dsp:spPr>
        <a:xfrm>
          <a:off x="1965960" y="2359153"/>
          <a:ext cx="8092439" cy="11795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Unknown timeline for return to live events</a:t>
          </a:r>
        </a:p>
      </dsp:txBody>
      <dsp:txXfrm>
        <a:off x="1965960" y="2359153"/>
        <a:ext cx="8092439" cy="1179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2A2767-FEC0-45D8-A250-3A0CECEC10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87BEA-720A-4B01-983C-6493C00177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75438802-F28A-42D1-9BCA-40E34B52D6F0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F7142-7B6D-4E82-A762-17951F1395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A5D6A-4E5C-4EA7-A13B-15A02BB533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588A98BC-2DB8-47A3-A77F-B9E32C266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8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6865794D-BDB5-4811-AA4A-B25E4EF28521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1" tIns="46625" rIns="93251" bIns="466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6948"/>
            <a:ext cx="5613400" cy="3662958"/>
          </a:xfrm>
          <a:prstGeom prst="rect">
            <a:avLst/>
          </a:prstGeom>
        </p:spPr>
        <p:txBody>
          <a:bodyPr vert="horz" lIns="93251" tIns="46625" rIns="93251" bIns="466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69BB1A04-13E8-48CD-97F9-AC2568E1A8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9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0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Class of 2020</a:t>
            </a:r>
          </a:p>
          <a:p>
            <a:pPr lvl="1"/>
            <a:r>
              <a:rPr lang="en-US" sz="2400" dirty="0"/>
              <a:t>n= 23</a:t>
            </a:r>
          </a:p>
          <a:p>
            <a:pPr lvl="1"/>
            <a:r>
              <a:rPr lang="en-US" sz="2400" dirty="0"/>
              <a:t>Males 70% (n= 16)</a:t>
            </a:r>
          </a:p>
          <a:p>
            <a:pPr lvl="1"/>
            <a:r>
              <a:rPr lang="en-US" sz="2400" dirty="0"/>
              <a:t>Females 30% (n=7)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population – 2 years post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32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6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29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6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8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50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9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1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4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8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40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060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7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news/2019/08/02/new-data-track-graduates-six-popular-majors-through-their-first-three-jobs" TargetMode="External"/><Relationship Id="rId2" Type="http://schemas.openxmlformats.org/officeDocument/2006/relationships/hyperlink" Target="https://www.newyorkfed.org/medialibrary/media/research/staff_reports/sr587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mailto:jvillemaire@flagler.edu" TargetMode="External"/><Relationship Id="rId4" Type="http://schemas.openxmlformats.org/officeDocument/2006/relationships/hyperlink" Target="http://blogs.lse.ac.uk/impactofsocialsciences/2017/10/12/want-to-ensure-your-research-influences-policy-advice-from-a-government-inside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bulb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10"/>
            <a:ext cx="1218838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22" y="2941639"/>
            <a:ext cx="6858000" cy="136789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dirty="0"/>
              <a:t>The 2019-2020 Graduates: How Have They Fared On The Job Market?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1851F-203A-4F8E-AA75-478526ABA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018" y="5405958"/>
            <a:ext cx="9700154" cy="104986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Jillian McNiff </a:t>
            </a:r>
            <a:r>
              <a:rPr lang="en-US" sz="2400" dirty="0" err="1">
                <a:solidFill>
                  <a:schemeClr val="bg1"/>
                </a:solidFill>
              </a:rPr>
              <a:t>Villemaire</a:t>
            </a:r>
            <a:r>
              <a:rPr lang="en-US" sz="2400" dirty="0">
                <a:solidFill>
                  <a:schemeClr val="bg1"/>
                </a:solidFill>
              </a:rPr>
              <a:t>, Ed.D.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Ashley Ryder, Ph.D.</a:t>
            </a:r>
          </a:p>
          <a:p>
            <a:r>
              <a:rPr lang="en-US" sz="2400" dirty="0">
                <a:solidFill>
                  <a:schemeClr val="bg1"/>
                </a:solidFill>
              </a:rPr>
              <a:t>Flagler College</a:t>
            </a:r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D849-57C3-E84E-8B97-BCA6F7C3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4C9E-DCB7-9646-96A7-EAEC3AD31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can programs do? </a:t>
            </a:r>
          </a:p>
          <a:p>
            <a:pPr lvl="1"/>
            <a:r>
              <a:rPr lang="en-US" sz="2400" dirty="0"/>
              <a:t>Keep in touch with alumni</a:t>
            </a:r>
          </a:p>
          <a:p>
            <a:pPr lvl="1"/>
            <a:r>
              <a:rPr lang="en-US" sz="2400" dirty="0"/>
              <a:t>Work with alumni relations, career services, etc.</a:t>
            </a:r>
          </a:p>
          <a:p>
            <a:pPr lvl="1"/>
            <a:r>
              <a:rPr lang="en-US" sz="2400" dirty="0"/>
              <a:t>Be supportive</a:t>
            </a:r>
          </a:p>
          <a:p>
            <a:pPr lvl="1"/>
            <a:r>
              <a:rPr lang="en-US" sz="2400" dirty="0"/>
              <a:t>Be patient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9DE2B9-46BB-7847-A040-01056F8AD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171" y="3608114"/>
            <a:ext cx="4405351" cy="283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0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D100-8754-854C-BB72-334F0480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09AC7-BAC9-754A-AD7F-82B8B7C7D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52600"/>
            <a:ext cx="10058400" cy="4282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Abel, J. &amp; Dietz, R. (2012). Agglomeration and Job Matching among College Graduates. 	</a:t>
            </a:r>
            <a:r>
              <a:rPr lang="en-US" i="1" dirty="0"/>
              <a:t>Federal Reserve Bank of New York Staff Reports. </a:t>
            </a:r>
            <a:r>
              <a:rPr lang="en-US" dirty="0"/>
              <a:t>Retrieved from 	</a:t>
            </a:r>
            <a:r>
              <a:rPr lang="en-US" dirty="0">
                <a:hlinkClick r:id="rId2"/>
              </a:rPr>
              <a:t>https://www.newyorkfed.org/medialibrary/media/research/staff_reports/sr587.pdf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Bazeley</a:t>
            </a:r>
            <a:r>
              <a:rPr lang="en-US" dirty="0"/>
              <a:t>, P. (2003). Defining ‘early career’ in research. </a:t>
            </a:r>
            <a:r>
              <a:rPr lang="en-US" i="1" dirty="0"/>
              <a:t>Higher Education, 45</a:t>
            </a:r>
            <a:r>
              <a:rPr lang="en-US" dirty="0"/>
              <a:t>(3), 257-279.</a:t>
            </a:r>
          </a:p>
          <a:p>
            <a:pPr marL="0" indent="0">
              <a:buNone/>
            </a:pPr>
            <a:r>
              <a:rPr lang="en-US" dirty="0"/>
              <a:t>Fain, P. (2019, August). Philosophy degrees and sales jobs. </a:t>
            </a:r>
            <a:r>
              <a:rPr lang="en-US" i="1" dirty="0"/>
              <a:t>Inside Higher Ed</a:t>
            </a:r>
            <a:r>
              <a:rPr lang="en-US" dirty="0"/>
              <a:t>. Retrieved from 	</a:t>
            </a:r>
            <a:r>
              <a:rPr lang="en-US" dirty="0">
                <a:hlinkClick r:id="rId3"/>
              </a:rPr>
              <a:t>https://www.insidehighered.com/news/2019/08/02/new-data-track-graduates-six-	popular-majors-through-their-first-three-jobs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Lent, R., Brown, S., &amp; Hackett, G. (1994). Toward a unifying social cognitive theory of career 	and academic interest, choice, and performance. </a:t>
            </a:r>
            <a:r>
              <a:rPr lang="en-US" i="1" dirty="0"/>
              <a:t>Journal of Vocational Behavior, 	45</a:t>
            </a:r>
            <a:r>
              <a:rPr lang="en-US" dirty="0"/>
              <a:t>, 79-122.</a:t>
            </a:r>
          </a:p>
          <a:p>
            <a:pPr marL="0" indent="0">
              <a:buNone/>
            </a:pPr>
            <a:r>
              <a:rPr lang="en-US" dirty="0"/>
              <a:t>March, J. G. &amp; Simon, H.A. (1958). </a:t>
            </a:r>
            <a:r>
              <a:rPr lang="en-US" i="1" dirty="0"/>
              <a:t>Organizations</a:t>
            </a:r>
            <a:r>
              <a:rPr lang="en-US" dirty="0"/>
              <a:t>. New York: Wiley. </a:t>
            </a:r>
          </a:p>
          <a:p>
            <a:pPr marL="0" indent="0">
              <a:buNone/>
            </a:pPr>
            <a:r>
              <a:rPr lang="en-US" dirty="0"/>
              <a:t>McNiff, J. (2013). </a:t>
            </a:r>
            <a:r>
              <a:rPr lang="en-US" i="1" dirty="0"/>
              <a:t>An examination of early career experiences among graduates of sport 	management degree programs. </a:t>
            </a:r>
            <a:r>
              <a:rPr lang="en-US" dirty="0"/>
              <a:t>(Doctoral dissertation). Boston University, Boston. </a:t>
            </a:r>
          </a:p>
          <a:p>
            <a:pPr marL="0" indent="0">
              <a:buNone/>
            </a:pPr>
            <a:r>
              <a:rPr lang="en-US" dirty="0"/>
              <a:t>Mobley, W.H., Griffith, R.W., Hand, H.H. &amp; </a:t>
            </a:r>
            <a:r>
              <a:rPr lang="en-US" dirty="0" err="1"/>
              <a:t>Meglino</a:t>
            </a:r>
            <a:r>
              <a:rPr lang="en-US" dirty="0"/>
              <a:t>, B.M. (1979). Review and conceptual 	analysis of the employee turnover process. </a:t>
            </a:r>
            <a:r>
              <a:rPr lang="en-US" i="1" dirty="0"/>
              <a:t>Psychological Bulletin, 86</a:t>
            </a:r>
            <a:r>
              <a:rPr lang="en-US" dirty="0"/>
              <a:t>(3), 26-42.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1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9467-D86A-4D44-9E01-5796E5BD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  Questions? 	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103D88BF-51AE-46F2-8081-A3C5064327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2794634" y="837258"/>
            <a:ext cx="6599556" cy="329977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79215-653F-4996-95E5-0FD4B247B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364" y="5124019"/>
            <a:ext cx="9910859" cy="132594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hlinkClick r:id="rId5"/>
              </a:rPr>
              <a:t>jvillemaire@flagler.edu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2BC3B-8688-DA41-8133-7B912D34E8AF}"/>
              </a:ext>
            </a:extLst>
          </p:cNvPr>
          <p:cNvSpPr txBox="1"/>
          <p:nvPr/>
        </p:nvSpPr>
        <p:spPr>
          <a:xfrm>
            <a:off x="2797810" y="3906204"/>
            <a:ext cx="6599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blogs.lse.ac.uk/impactofsocialsciences/2017/10/12/want-to-ensure-your-research-influences-policy-advice-from-a-government-insider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0654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DC85-8F76-384C-8A3C-21F91211C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A0A85-8B7E-5245-9772-147A9D5D8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Limited studies available have shown cause for concern</a:t>
            </a:r>
            <a:r>
              <a:rPr lang="en-US" dirty="0"/>
              <a:t> </a:t>
            </a:r>
            <a:r>
              <a:rPr lang="en-US" sz="1200" dirty="0"/>
              <a:t>(Bureau of National Affairs, 2002; Parks, 1991). </a:t>
            </a:r>
          </a:p>
          <a:p>
            <a:r>
              <a:rPr lang="en-US" sz="2000" dirty="0"/>
              <a:t>Studies have explored attrition within specific sports industry segments </a:t>
            </a:r>
            <a:r>
              <a:rPr lang="en-US" sz="1200" dirty="0"/>
              <a:t>(</a:t>
            </a:r>
            <a:r>
              <a:rPr lang="en-US" sz="1200" dirty="0" err="1"/>
              <a:t>Whisenant</a:t>
            </a:r>
            <a:r>
              <a:rPr lang="en-US" sz="1200" dirty="0"/>
              <a:t>, Pedersen, &amp; Smucker, 2004). </a:t>
            </a:r>
          </a:p>
          <a:p>
            <a:r>
              <a:rPr lang="en-US" sz="2000" dirty="0"/>
              <a:t>Social Cognitive Career Theory </a:t>
            </a:r>
            <a:r>
              <a:rPr lang="en-US" sz="1200" dirty="0"/>
              <a:t>(Lent, Brown, &amp; Hackett, 1994)</a:t>
            </a:r>
          </a:p>
          <a:p>
            <a:pPr lvl="1"/>
            <a:r>
              <a:rPr lang="en-US" dirty="0"/>
              <a:t>Reciprocal causation between personal attributes, environmental factors, and overt behavior</a:t>
            </a:r>
          </a:p>
          <a:p>
            <a:r>
              <a:rPr lang="en-US" sz="2000" dirty="0"/>
              <a:t>Traditional Turnover Theory </a:t>
            </a:r>
            <a:r>
              <a:rPr lang="en-US" sz="1200" dirty="0"/>
              <a:t>(March and Simon, 1958; Mobley, Griffith, Hand and </a:t>
            </a:r>
            <a:r>
              <a:rPr lang="en-US" sz="1200" dirty="0" err="1"/>
              <a:t>Meglino</a:t>
            </a:r>
            <a:r>
              <a:rPr lang="en-US" sz="1200" dirty="0"/>
              <a:t>, 1979)</a:t>
            </a:r>
          </a:p>
          <a:p>
            <a:pPr lvl="1"/>
            <a:r>
              <a:rPr lang="en-US" dirty="0"/>
              <a:t>Low levels of job satisfaction, reduced organizational commitment, </a:t>
            </a:r>
            <a:br>
              <a:rPr lang="en-US" dirty="0"/>
            </a:br>
            <a:r>
              <a:rPr lang="en-US" dirty="0"/>
              <a:t>and the perception of positions in alternate fields leads to </a:t>
            </a:r>
            <a:br>
              <a:rPr lang="en-US" dirty="0"/>
            </a:br>
            <a:r>
              <a:rPr lang="en-US" dirty="0"/>
              <a:t>exploration of alternatives</a:t>
            </a:r>
          </a:p>
          <a:p>
            <a:endParaRPr lang="en-US" dirty="0"/>
          </a:p>
          <a:p>
            <a:endParaRPr lang="en-US" sz="12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3FDF87-7EE8-7941-BEB8-CA9E86E1B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656828"/>
              </p:ext>
            </p:extLst>
          </p:nvPr>
        </p:nvGraphicFramePr>
        <p:xfrm>
          <a:off x="8747760" y="4175760"/>
          <a:ext cx="29718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86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F015-FEA3-9A44-9262-57D12E30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AE50-B2BE-BF4E-8488-B068CB6E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Graduates employed in fields related to their degrees tend to earn more </a:t>
            </a:r>
            <a:r>
              <a:rPr lang="en-US" sz="1300" dirty="0"/>
              <a:t>(Abel &amp; </a:t>
            </a:r>
            <a:r>
              <a:rPr lang="en-US" sz="1300" dirty="0" err="1"/>
              <a:t>Deitz</a:t>
            </a:r>
            <a:r>
              <a:rPr lang="en-US" sz="1300" dirty="0"/>
              <a:t>, 2012).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2000" dirty="0"/>
              <a:t>27% of graduates were employed in a field related to their major </a:t>
            </a:r>
            <a:r>
              <a:rPr lang="en-US" sz="1000" dirty="0"/>
              <a:t>(Fain, 2019).</a:t>
            </a:r>
          </a:p>
          <a:p>
            <a:pPr marL="0" indent="0">
              <a:buNone/>
            </a:pPr>
            <a:endParaRPr lang="en-US" sz="1000" dirty="0"/>
          </a:p>
          <a:p>
            <a:endParaRPr lang="en-US" sz="1400" dirty="0"/>
          </a:p>
          <a:p>
            <a:endParaRPr lang="en-US" sz="1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2154F-2178-BC4C-80CF-29242E036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583" y="3669211"/>
            <a:ext cx="4546777" cy="254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1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Early career sport management graduates (prior study)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55F665-75DD-4818-983D-2E3BB07D8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601200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43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D35B-0338-B145-B19B-2D9679EC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684C71-E0D6-4B27-8097-EC04578C2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832965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45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49713"/>
          </a:xfrm>
        </p:spPr>
        <p:txBody>
          <a:bodyPr>
            <a:normAutofit/>
          </a:bodyPr>
          <a:lstStyle/>
          <a:p>
            <a:r>
              <a:rPr lang="en-US" sz="2000" dirty="0"/>
              <a:t>One private small liberal arts college</a:t>
            </a:r>
          </a:p>
          <a:p>
            <a:r>
              <a:rPr lang="en-US" sz="2000" dirty="0"/>
              <a:t>Data Collection</a:t>
            </a:r>
          </a:p>
          <a:p>
            <a:pPr lvl="1"/>
            <a:r>
              <a:rPr lang="en-US" sz="1800" dirty="0"/>
              <a:t>Alumni List</a:t>
            </a:r>
          </a:p>
          <a:p>
            <a:pPr lvl="1"/>
            <a:r>
              <a:rPr lang="en-US" sz="1800" dirty="0"/>
              <a:t>Personal connections</a:t>
            </a:r>
          </a:p>
          <a:p>
            <a:pPr lvl="1"/>
            <a:r>
              <a:rPr lang="en-US" sz="1800" dirty="0"/>
              <a:t>LinkedIn</a:t>
            </a:r>
          </a:p>
          <a:p>
            <a:pPr lvl="1"/>
            <a:r>
              <a:rPr lang="en-US" sz="1800" dirty="0"/>
              <a:t>Word of Mouth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B60CB-3246-7C44-9CC4-97C76B5EC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097088"/>
            <a:ext cx="4085218" cy="271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75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6809408" cy="3541714"/>
          </a:xfrm>
        </p:spPr>
        <p:txBody>
          <a:bodyPr>
            <a:normAutofit/>
          </a:bodyPr>
          <a:lstStyle/>
          <a:p>
            <a:r>
              <a:rPr lang="en-US" dirty="0"/>
              <a:t>Volunteer/ Part Time/ Intern</a:t>
            </a:r>
          </a:p>
          <a:p>
            <a:pPr lvl="1"/>
            <a:r>
              <a:rPr lang="en-US" dirty="0"/>
              <a:t>5 graduates</a:t>
            </a:r>
          </a:p>
          <a:p>
            <a:r>
              <a:rPr lang="en-US" dirty="0"/>
              <a:t>Out of Sport</a:t>
            </a:r>
          </a:p>
          <a:p>
            <a:pPr lvl="1"/>
            <a:r>
              <a:rPr lang="en-US" dirty="0"/>
              <a:t>15 graduates</a:t>
            </a:r>
          </a:p>
          <a:p>
            <a:r>
              <a:rPr lang="en-US" dirty="0"/>
              <a:t>Student</a:t>
            </a:r>
          </a:p>
          <a:p>
            <a:pPr lvl="1"/>
            <a:r>
              <a:rPr lang="en-US" dirty="0"/>
              <a:t>2 graduates</a:t>
            </a:r>
          </a:p>
          <a:p>
            <a:r>
              <a:rPr lang="en-US" dirty="0"/>
              <a:t>In Sport </a:t>
            </a:r>
          </a:p>
          <a:p>
            <a:pPr lvl="1"/>
            <a:r>
              <a:rPr lang="en-US" dirty="0"/>
              <a:t>1 graduate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7C8B562-34CA-AE4B-932E-6047BCFD1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3306717"/>
              </p:ext>
            </p:extLst>
          </p:nvPr>
        </p:nvGraphicFramePr>
        <p:xfrm>
          <a:off x="6096000" y="1584960"/>
          <a:ext cx="5928381" cy="4632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59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6809408" cy="3541714"/>
          </a:xfrm>
        </p:spPr>
        <p:txBody>
          <a:bodyPr>
            <a:normAutofit/>
          </a:bodyPr>
          <a:lstStyle/>
          <a:p>
            <a:r>
              <a:rPr lang="en-US" dirty="0"/>
              <a:t>Out of Sport</a:t>
            </a:r>
          </a:p>
          <a:p>
            <a:pPr lvl="1"/>
            <a:r>
              <a:rPr lang="en-US" dirty="0"/>
              <a:t>8 graduates</a:t>
            </a:r>
          </a:p>
          <a:p>
            <a:r>
              <a:rPr lang="en-US" dirty="0"/>
              <a:t>Athlete</a:t>
            </a:r>
          </a:p>
          <a:p>
            <a:pPr lvl="1"/>
            <a:r>
              <a:rPr lang="en-US" dirty="0"/>
              <a:t>1 graduate</a:t>
            </a:r>
          </a:p>
          <a:p>
            <a:r>
              <a:rPr lang="en-US" dirty="0"/>
              <a:t>Student</a:t>
            </a:r>
          </a:p>
          <a:p>
            <a:pPr lvl="1"/>
            <a:r>
              <a:rPr lang="en-US" dirty="0"/>
              <a:t>2 graduates</a:t>
            </a:r>
          </a:p>
          <a:p>
            <a:r>
              <a:rPr lang="en-US" dirty="0"/>
              <a:t>In Sport </a:t>
            </a:r>
          </a:p>
          <a:p>
            <a:pPr lvl="1"/>
            <a:r>
              <a:rPr lang="en-US" dirty="0"/>
              <a:t>12 graduates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A1B22EC-270F-2E4F-9099-86612BCE9B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339291"/>
              </p:ext>
            </p:extLst>
          </p:nvPr>
        </p:nvGraphicFramePr>
        <p:xfrm>
          <a:off x="3465689" y="1405469"/>
          <a:ext cx="8485808" cy="4724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09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336A-69CC-A54C-BDD9-44E8D5CB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limitations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1C8FAC-265A-4B36-AC81-CC9149821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426376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0421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938410-2173-430A-9B92-20257D39BD88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BD1B6F-AE5F-4B27-9BE1-4797C9BEFBA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B6055E-F2DC-412A-8B07-D3793807D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{C0EE51EB-0E46-C04F-8F10-39E27799CCFB}tf10001067</Template>
  <TotalTime>0</TotalTime>
  <Words>680</Words>
  <Application>Microsoft Office PowerPoint</Application>
  <PresentationFormat>Widescreen</PresentationFormat>
  <Paragraphs>83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Garamond</vt:lpstr>
      <vt:lpstr>Savon</vt:lpstr>
      <vt:lpstr>The 2019-2020 Graduates: How Have They Fared On The Job Market? </vt:lpstr>
      <vt:lpstr>Literature review</vt:lpstr>
      <vt:lpstr>Literature Review </vt:lpstr>
      <vt:lpstr>Early career sport management graduates (prior study)</vt:lpstr>
      <vt:lpstr>Purpose</vt:lpstr>
      <vt:lpstr>Methods</vt:lpstr>
      <vt:lpstr>Results 2020 </vt:lpstr>
      <vt:lpstr>Results 2022</vt:lpstr>
      <vt:lpstr>Challenges and limitations</vt:lpstr>
      <vt:lpstr>Suggestions</vt:lpstr>
      <vt:lpstr>References</vt:lpstr>
      <vt:lpstr>  Questions?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presentation</dc:title>
  <dc:creator/>
  <cp:lastModifiedBy/>
  <cp:revision>3</cp:revision>
  <dcterms:created xsi:type="dcterms:W3CDTF">2019-11-08T19:36:47Z</dcterms:created>
  <dcterms:modified xsi:type="dcterms:W3CDTF">2023-02-03T15:52:41Z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