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81" r:id="rId3"/>
    <p:sldId id="257" r:id="rId4"/>
    <p:sldId id="260" r:id="rId5"/>
    <p:sldId id="279" r:id="rId6"/>
    <p:sldId id="280" r:id="rId7"/>
    <p:sldId id="282" r:id="rId8"/>
    <p:sldId id="274" r:id="rId9"/>
    <p:sldId id="275" r:id="rId10"/>
    <p:sldId id="276" r:id="rId11"/>
    <p:sldId id="277" r:id="rId12"/>
    <p:sldId id="278" r:id="rId13"/>
    <p:sldId id="270" r:id="rId14"/>
    <p:sldId id="2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7" autoAdjust="0"/>
    <p:restoredTop sz="70417" autoAdjust="0"/>
  </p:normalViewPr>
  <p:slideViewPr>
    <p:cSldViewPr snapToGrid="0">
      <p:cViewPr varScale="1">
        <p:scale>
          <a:sx n="103" d="100"/>
          <a:sy n="103" d="100"/>
        </p:scale>
        <p:origin x="-107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C40306-FF21-DE4C-934E-0381F86CFBC9}" type="datetimeFigureOut">
              <a:rPr lang="en-US" smtClean="0"/>
              <a:t>2/11/19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F0CA8-21ED-C44C-9BDE-666EE13DE0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73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Margaret and Nalani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F0CA8-21ED-C44C-9BDE-666EE13DE0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01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Margaret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F0CA8-21ED-C44C-9BDE-666EE13DE0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269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Margaret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F0CA8-21ED-C44C-9BDE-666EE13DE0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Nalani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F0CA8-21ED-C44C-9BDE-666EE13DE0E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246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Nalani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F0CA8-21ED-C44C-9BDE-666EE13DE0E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46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would like to invite everyone to participate in our discussion on how we can improve team teaching strategies for students and instructors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F0CA8-21ED-C44C-9BDE-666EE13DE0E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352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F0CA8-21ED-C44C-9BDE-666EE13DE0E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373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Nalani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F0CA8-21ED-C44C-9BDE-666EE13DE0E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264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Margaret and Nalani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F0CA8-21ED-C44C-9BDE-666EE13DE0E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43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Merging the classroom for community: An interactive and dynamic review of pedagogy in an introduction to sport management course.</a:t>
            </a:r>
            <a:endParaRPr lang="en-US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9178" y="3531204"/>
            <a:ext cx="9125674" cy="184483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Dr. Margaret L. Tudor </a:t>
            </a:r>
            <a:r>
              <a:rPr lang="en-US" dirty="0" err="1"/>
              <a:t>Ed.D</a:t>
            </a:r>
            <a:r>
              <a:rPr lang="en-US" dirty="0"/>
              <a:t>., 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Dr</a:t>
            </a:r>
            <a:r>
              <a:rPr lang="en-US" dirty="0"/>
              <a:t>. B. Nalani Butler, Ph.D., </a:t>
            </a:r>
            <a:r>
              <a:rPr lang="en-US" dirty="0" smtClean="0"/>
              <a:t> and  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Mr. Gil </a:t>
            </a:r>
            <a:r>
              <a:rPr lang="en-US" dirty="0" err="1"/>
              <a:t>Swalls</a:t>
            </a:r>
            <a:r>
              <a:rPr lang="en-US" dirty="0"/>
              <a:t>, M.S</a:t>
            </a:r>
            <a:r>
              <a:rPr lang="en-US" dirty="0" smtClean="0"/>
              <a:t>.</a:t>
            </a:r>
          </a:p>
          <a:p>
            <a:pPr>
              <a:spcBef>
                <a:spcPts val="0"/>
              </a:spcBef>
            </a:pPr>
            <a:r>
              <a:rPr lang="en-US" dirty="0"/>
              <a:t>University of Tampa</a:t>
            </a:r>
          </a:p>
        </p:txBody>
      </p:sp>
    </p:spTree>
    <p:extLst>
      <p:ext uri="{BB962C8B-B14F-4D97-AF65-F5344CB8AC3E}">
        <p14:creationId xmlns:p14="http://schemas.microsoft.com/office/powerpoint/2010/main" val="3683489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2554297"/>
            <a:ext cx="9603275" cy="1049235"/>
          </a:xfrm>
        </p:spPr>
        <p:txBody>
          <a:bodyPr/>
          <a:lstStyle/>
          <a:p>
            <a:r>
              <a:rPr lang="en-US" dirty="0" smtClean="0"/>
              <a:t>How do we ensure the quality of guest speakers?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383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3356" y="2384963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Homogeneous vs. heterogeneous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should all professors have the same syllabus for their course or is it better to keep individuality  with the syllabus and assignments?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703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9801" y="3062297"/>
            <a:ext cx="9603275" cy="10492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some ways we can improve this model of teaching that we have not yet discussed?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7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research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Compare experiences of individual learning and combined classroom learning </a:t>
            </a:r>
          </a:p>
          <a:p>
            <a:pPr lvl="1"/>
            <a:r>
              <a:rPr lang="en-US" dirty="0" smtClean="0"/>
              <a:t>Motivation </a:t>
            </a:r>
          </a:p>
          <a:p>
            <a:pPr lvl="1"/>
            <a:r>
              <a:rPr lang="en-US" dirty="0" smtClean="0"/>
              <a:t>Grades</a:t>
            </a:r>
          </a:p>
          <a:p>
            <a:pPr lvl="1"/>
            <a:r>
              <a:rPr lang="en-US" dirty="0" smtClean="0"/>
              <a:t>Job placement </a:t>
            </a:r>
          </a:p>
          <a:p>
            <a:r>
              <a:rPr lang="en-US" dirty="0"/>
              <a:t>Collect data on the direct impact of </a:t>
            </a:r>
            <a:r>
              <a:rPr lang="en-US" dirty="0" smtClean="0"/>
              <a:t>combined </a:t>
            </a:r>
            <a:r>
              <a:rPr lang="en-US" dirty="0"/>
              <a:t>learning and job </a:t>
            </a:r>
            <a:r>
              <a:rPr lang="en-US" dirty="0" smtClean="0"/>
              <a:t>placement</a:t>
            </a:r>
          </a:p>
          <a:p>
            <a:r>
              <a:rPr lang="en-US" dirty="0" smtClean="0"/>
              <a:t>Collect data on the diversity of opportunities students seek to pursue in sport</a:t>
            </a:r>
          </a:p>
          <a:p>
            <a:r>
              <a:rPr lang="en-US" dirty="0" smtClean="0"/>
              <a:t>Continue to discuss ways to improve this model of learning with other instructors in the discipline of sport management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73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  <a:br>
              <a:rPr lang="en-US" dirty="0"/>
            </a:br>
            <a:r>
              <a:rPr lang="en-US" dirty="0"/>
              <a:t>Thank you!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Dr. Margaret L. </a:t>
            </a:r>
            <a:r>
              <a:rPr lang="en-US" dirty="0" err="1" smtClean="0"/>
              <a:t>tudor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70"/>
            <a:ext cx="4645152" cy="7398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  </a:t>
            </a:r>
            <a:r>
              <a:rPr lang="en-US" sz="2800" dirty="0" err="1" smtClean="0"/>
              <a:t>mtudor@ut.edu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360050" y="2023003"/>
            <a:ext cx="4645152" cy="802237"/>
          </a:xfrm>
        </p:spPr>
        <p:txBody>
          <a:bodyPr/>
          <a:lstStyle/>
          <a:p>
            <a:r>
              <a:rPr lang="en-US" dirty="0" smtClean="0"/>
              <a:t>Dr. b. </a:t>
            </a:r>
            <a:r>
              <a:rPr lang="en-US" dirty="0" err="1" smtClean="0"/>
              <a:t>nalani</a:t>
            </a:r>
            <a:r>
              <a:rPr lang="en-US" dirty="0" smtClean="0"/>
              <a:t> butler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6848" y="2821491"/>
            <a:ext cx="4645152" cy="7615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  </a:t>
            </a:r>
            <a:r>
              <a:rPr lang="en-US" sz="2800" dirty="0" err="1" smtClean="0"/>
              <a:t>bbutler@ut.edu</a:t>
            </a:r>
            <a:endParaRPr lang="en-US" sz="2800" dirty="0"/>
          </a:p>
        </p:txBody>
      </p:sp>
      <p:pic>
        <p:nvPicPr>
          <p:cNvPr id="7" name="Picture 6" descr="295700_cafd72ba84724ccc87a8ff709fdd454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2623" y="3161801"/>
            <a:ext cx="2691434" cy="2691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634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Discuss Scholarly Research on  Team </a:t>
            </a:r>
            <a:r>
              <a:rPr lang="en-US" sz="3200" dirty="0"/>
              <a:t>T</a:t>
            </a:r>
            <a:r>
              <a:rPr lang="en-US" sz="3200" dirty="0" smtClean="0"/>
              <a:t>eaching</a:t>
            </a:r>
          </a:p>
          <a:p>
            <a:r>
              <a:rPr lang="en-US" sz="3200" dirty="0" smtClean="0"/>
              <a:t>Faculty Perspectives vs. Student Perspectives  </a:t>
            </a:r>
          </a:p>
          <a:p>
            <a:r>
              <a:rPr lang="en-US" sz="3200" dirty="0" smtClean="0"/>
              <a:t>Discussion:  How do we improve our methodology with Team Teaching?  </a:t>
            </a:r>
          </a:p>
          <a:p>
            <a:pPr lvl="1"/>
            <a:r>
              <a:rPr lang="en-US" sz="3000" dirty="0" smtClean="0"/>
              <a:t>What do YOU do with your classes?</a:t>
            </a:r>
          </a:p>
          <a:p>
            <a:pPr lvl="1"/>
            <a:r>
              <a:rPr lang="en-US" sz="3000" dirty="0" smtClean="0"/>
              <a:t>What do YOU think?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636390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University of Tampa Sport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Dynamic – majors and minors</a:t>
            </a:r>
          </a:p>
          <a:p>
            <a:r>
              <a:rPr lang="en-US" sz="2400" dirty="0"/>
              <a:t>R</a:t>
            </a:r>
            <a:r>
              <a:rPr lang="en-US" sz="2400" dirty="0" smtClean="0"/>
              <a:t>anks </a:t>
            </a:r>
            <a:r>
              <a:rPr lang="en-US" sz="2400" dirty="0"/>
              <a:t>among the top 10 most popular majors at The University of Tampa </a:t>
            </a:r>
            <a:endParaRPr lang="en-US" sz="2400" dirty="0" smtClean="0"/>
          </a:p>
          <a:p>
            <a:r>
              <a:rPr lang="en-US" sz="2400" dirty="0" smtClean="0"/>
              <a:t>Increasing enrollment</a:t>
            </a:r>
          </a:p>
          <a:p>
            <a:r>
              <a:rPr lang="en-US" sz="2400" dirty="0" smtClean="0"/>
              <a:t>UT teaching centered – capacity of 25 students per section</a:t>
            </a:r>
          </a:p>
          <a:p>
            <a:pPr lvl="1"/>
            <a:r>
              <a:rPr lang="en-US" sz="2000" dirty="0" smtClean="0"/>
              <a:t>SPM values the one-on-one interaction with students in the smaller setting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85732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Team teaching?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Collaborative teaching, or co-teaching, is a teaching </a:t>
            </a:r>
            <a:r>
              <a:rPr lang="en-US" dirty="0" smtClean="0"/>
              <a:t>model </a:t>
            </a:r>
            <a:r>
              <a:rPr lang="en-US" dirty="0"/>
              <a:t>in which </a:t>
            </a:r>
            <a:r>
              <a:rPr lang="en-US" dirty="0" smtClean="0"/>
              <a:t>two or more </a:t>
            </a:r>
            <a:r>
              <a:rPr lang="en-US" dirty="0"/>
              <a:t>teachers share classroom responsibilities such as planning lessons, </a:t>
            </a:r>
            <a:r>
              <a:rPr lang="en-US" dirty="0" smtClean="0"/>
              <a:t>delivering </a:t>
            </a:r>
            <a:r>
              <a:rPr lang="en-US" dirty="0"/>
              <a:t>instruction, and managing classroom procedures for a diverse group of </a:t>
            </a:r>
            <a:r>
              <a:rPr lang="en-US" dirty="0" smtClean="0"/>
              <a:t>students</a:t>
            </a:r>
            <a:r>
              <a:rPr lang="en-US" dirty="0"/>
              <a:t>. 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goal in any co-teaching environment is to share methods and knowledge of </a:t>
            </a:r>
            <a:r>
              <a:rPr lang="en-US" dirty="0" smtClean="0"/>
              <a:t>effective </a:t>
            </a:r>
            <a:r>
              <a:rPr lang="en-US" dirty="0"/>
              <a:t>instructional practices that will best suit the needs of every student in the class.</a:t>
            </a:r>
          </a:p>
          <a:p>
            <a:r>
              <a:rPr lang="en-US" dirty="0"/>
              <a:t>R</a:t>
            </a:r>
            <a:r>
              <a:rPr lang="en-US" dirty="0" smtClean="0"/>
              <a:t>esearch </a:t>
            </a:r>
            <a:r>
              <a:rPr lang="en-US" dirty="0"/>
              <a:t>has shown that collaboration in co-taught settings can provide </a:t>
            </a:r>
            <a:r>
              <a:rPr lang="en-US" dirty="0" smtClean="0"/>
              <a:t>the learning </a:t>
            </a:r>
            <a:r>
              <a:rPr lang="en-US" dirty="0"/>
              <a:t>environments that empower students for success (King, 2003).</a:t>
            </a:r>
          </a:p>
        </p:txBody>
      </p:sp>
    </p:spTree>
    <p:extLst>
      <p:ext uri="{BB962C8B-B14F-4D97-AF65-F5344CB8AC3E}">
        <p14:creationId xmlns:p14="http://schemas.microsoft.com/office/powerpoint/2010/main" val="3550603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Faculty’s Perspectives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Positives</a:t>
            </a:r>
          </a:p>
          <a:p>
            <a:pPr lvl="1"/>
            <a:r>
              <a:rPr lang="en-US" sz="2400" dirty="0" smtClean="0"/>
              <a:t>Speakers fed off the larger audience</a:t>
            </a:r>
          </a:p>
          <a:p>
            <a:pPr lvl="1"/>
            <a:r>
              <a:rPr lang="en-US" sz="2400" dirty="0" smtClean="0"/>
              <a:t>Motivation of students higher</a:t>
            </a:r>
          </a:p>
          <a:p>
            <a:pPr lvl="2"/>
            <a:r>
              <a:rPr lang="en-US" sz="2000" dirty="0" smtClean="0"/>
              <a:t>Volunteer experiences</a:t>
            </a:r>
          </a:p>
          <a:p>
            <a:pPr lvl="2"/>
            <a:r>
              <a:rPr lang="en-US" sz="2000" dirty="0" smtClean="0"/>
              <a:t>Competitiveness</a:t>
            </a:r>
          </a:p>
          <a:p>
            <a:pPr lvl="2"/>
            <a:r>
              <a:rPr lang="en-US" sz="2000" dirty="0" smtClean="0"/>
              <a:t>Assignments/Assessments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Negatives</a:t>
            </a:r>
          </a:p>
          <a:p>
            <a:pPr lvl="1"/>
            <a:r>
              <a:rPr lang="en-US" sz="2400" dirty="0" smtClean="0"/>
              <a:t>Location/Classroom Space</a:t>
            </a:r>
          </a:p>
          <a:p>
            <a:pPr lvl="1"/>
            <a:r>
              <a:rPr lang="en-US" sz="2400" dirty="0" smtClean="0"/>
              <a:t>Agendas of Individual Professors</a:t>
            </a:r>
          </a:p>
          <a:p>
            <a:pPr lvl="2"/>
            <a:r>
              <a:rPr lang="en-US" sz="2000" dirty="0" smtClean="0"/>
              <a:t>Availability of speakers</a:t>
            </a:r>
          </a:p>
          <a:p>
            <a:pPr lvl="2"/>
            <a:r>
              <a:rPr lang="en-US" sz="2000" dirty="0" smtClean="0"/>
              <a:t>Flow of coursework</a:t>
            </a:r>
          </a:p>
          <a:p>
            <a:pPr lvl="2"/>
            <a:r>
              <a:rPr lang="en-US" sz="2000" dirty="0" smtClean="0"/>
              <a:t>One-on-one time less for individual classes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37113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6809" y="225051"/>
            <a:ext cx="9607661" cy="1056319"/>
          </a:xfrm>
        </p:spPr>
        <p:txBody>
          <a:bodyPr/>
          <a:lstStyle/>
          <a:p>
            <a:r>
              <a:rPr lang="en-US" dirty="0"/>
              <a:t>Student’s Perspectives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1633749"/>
            <a:ext cx="4645152" cy="801943"/>
          </a:xfrm>
        </p:spPr>
        <p:txBody>
          <a:bodyPr/>
          <a:lstStyle/>
          <a:p>
            <a:r>
              <a:rPr lang="en-US" dirty="0" smtClean="0"/>
              <a:t>Positives	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411251"/>
            <a:ext cx="4645152" cy="376883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Tuesday monthly meetings</a:t>
            </a:r>
          </a:p>
          <a:p>
            <a:r>
              <a:rPr lang="en-US" sz="2400" dirty="0" smtClean="0"/>
              <a:t>Combined classes w/ guest speakers</a:t>
            </a:r>
          </a:p>
          <a:p>
            <a:r>
              <a:rPr lang="en-US" sz="2400" dirty="0" smtClean="0"/>
              <a:t>Learning more about the sport industry </a:t>
            </a:r>
          </a:p>
          <a:p>
            <a:r>
              <a:rPr lang="en-US" sz="2400" dirty="0" smtClean="0"/>
              <a:t>Ability to interact w/ students and speakers</a:t>
            </a:r>
          </a:p>
          <a:p>
            <a:r>
              <a:rPr lang="en-US" sz="2400" dirty="0" smtClean="0"/>
              <a:t>Solidified that SPM was the the right major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1621128"/>
            <a:ext cx="4645152" cy="802237"/>
          </a:xfrm>
        </p:spPr>
        <p:txBody>
          <a:bodyPr/>
          <a:lstStyle/>
          <a:p>
            <a:r>
              <a:rPr lang="en-US" dirty="0" smtClean="0"/>
              <a:t>negatives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1" y="2330877"/>
            <a:ext cx="5317183" cy="3849206"/>
          </a:xfrm>
        </p:spPr>
        <p:txBody>
          <a:bodyPr>
            <a:noAutofit/>
          </a:bodyPr>
          <a:lstStyle/>
          <a:p>
            <a:r>
              <a:rPr lang="en-US" sz="2400" dirty="0" smtClean="0"/>
              <a:t>Equal amount of joint and individual classes</a:t>
            </a:r>
          </a:p>
          <a:p>
            <a:r>
              <a:rPr lang="en-US" sz="2400" dirty="0" smtClean="0"/>
              <a:t>Multiple locations for combined classes</a:t>
            </a:r>
          </a:p>
          <a:p>
            <a:r>
              <a:rPr lang="en-US" sz="2400" dirty="0" smtClean="0"/>
              <a:t>Quality of guest speakers</a:t>
            </a:r>
          </a:p>
          <a:p>
            <a:r>
              <a:rPr lang="en-US" sz="2400" dirty="0" smtClean="0"/>
              <a:t>Scattered at times/better communication</a:t>
            </a:r>
          </a:p>
          <a:p>
            <a:r>
              <a:rPr lang="en-US" sz="2400" dirty="0" smtClean="0"/>
              <a:t>Some information was repetitive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4265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997630" y="2644173"/>
            <a:ext cx="9702370" cy="1049235"/>
          </a:xfrm>
        </p:spPr>
        <p:txBody>
          <a:bodyPr>
            <a:noAutofit/>
          </a:bodyPr>
          <a:lstStyle/>
          <a:p>
            <a:r>
              <a:rPr lang="en-US" sz="8800" dirty="0" smtClean="0"/>
              <a:t>DISCUSSION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717581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912" y="2949408"/>
            <a:ext cx="9603275" cy="1049235"/>
          </a:xfrm>
        </p:spPr>
        <p:txBody>
          <a:bodyPr/>
          <a:lstStyle/>
          <a:p>
            <a:r>
              <a:rPr lang="en-US" dirty="0" smtClean="0"/>
              <a:t>In a 14 week semester, how many classes should be individual vs. combined?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85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6912" y="2723630"/>
            <a:ext cx="9603275" cy="1049235"/>
          </a:xfrm>
        </p:spPr>
        <p:txBody>
          <a:bodyPr/>
          <a:lstStyle/>
          <a:p>
            <a:r>
              <a:rPr lang="en-US" dirty="0" smtClean="0"/>
              <a:t>How do we become a priority at a university for class times and classrooms?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81150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8538</TotalTime>
  <Words>534</Words>
  <Application>Microsoft Macintosh PowerPoint</Application>
  <PresentationFormat>Custom</PresentationFormat>
  <Paragraphs>83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Gallery</vt:lpstr>
      <vt:lpstr>Merging the classroom for community: An interactive and dynamic review of pedagogy in an introduction to sport management course.</vt:lpstr>
      <vt:lpstr>Overview</vt:lpstr>
      <vt:lpstr>University of Tampa Sport Management</vt:lpstr>
      <vt:lpstr>What is Team teaching?</vt:lpstr>
      <vt:lpstr>Faculty’s Perspectives</vt:lpstr>
      <vt:lpstr>Student’s Perspectives</vt:lpstr>
      <vt:lpstr>DISCUSSION</vt:lpstr>
      <vt:lpstr>In a 14 week semester, how many classes should be individual vs. combined?</vt:lpstr>
      <vt:lpstr>How do we become a priority at a university for class times and classrooms?</vt:lpstr>
      <vt:lpstr>How do we ensure the quality of guest speakers?</vt:lpstr>
      <vt:lpstr>Homogeneous vs. heterogeneous   should all professors have the same syllabus for their course or is it better to keep individuality  with the syllabus and assignments?</vt:lpstr>
      <vt:lpstr>what are some ways we can improve this model of teaching that we have not yet discussed?</vt:lpstr>
      <vt:lpstr>Future research </vt:lpstr>
      <vt:lpstr>Questions? Thank you!</vt:lpstr>
    </vt:vector>
  </TitlesOfParts>
  <Company>The University of Tampa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practices in team teaching:  An interactive and dynamic approach for pedagogy in an introduction to sport management course.</dc:title>
  <dc:creator>Margaret L Tudor</dc:creator>
  <cp:lastModifiedBy>Heather Alderman</cp:lastModifiedBy>
  <cp:revision>25</cp:revision>
  <dcterms:created xsi:type="dcterms:W3CDTF">2018-01-30T20:56:20Z</dcterms:created>
  <dcterms:modified xsi:type="dcterms:W3CDTF">2019-02-11T19:00:57Z</dcterms:modified>
</cp:coreProperties>
</file>