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4" r:id="rId4"/>
    <p:sldId id="276" r:id="rId5"/>
    <p:sldId id="266" r:id="rId6"/>
    <p:sldId id="267" r:id="rId7"/>
    <p:sldId id="274" r:id="rId8"/>
    <p:sldId id="284" r:id="rId9"/>
    <p:sldId id="281" r:id="rId10"/>
    <p:sldId id="283" r:id="rId11"/>
    <p:sldId id="271" r:id="rId12"/>
    <p:sldId id="275" r:id="rId13"/>
    <p:sldId id="272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5238"/>
  </p:normalViewPr>
  <p:slideViewPr>
    <p:cSldViewPr snapToGrid="0" snapToObjects="1">
      <p:cViewPr varScale="1">
        <p:scale>
          <a:sx n="111" d="100"/>
          <a:sy n="111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vermillion@Wichita.edu" TargetMode="External"/><Relationship Id="rId2" Type="http://schemas.openxmlformats.org/officeDocument/2006/relationships/hyperlink" Target="mailto:bobby.berry@Wichit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College basketball players’ perceptions of self-esteem and team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0BE12-5717-A346-A738-64730A2B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3" y="4728641"/>
            <a:ext cx="8580112" cy="1217769"/>
          </a:xfrm>
        </p:spPr>
        <p:txBody>
          <a:bodyPr/>
          <a:lstStyle/>
          <a:p>
            <a:r>
              <a:rPr lang="en-US" sz="2300" dirty="0"/>
              <a:t>Dr. Bobby Berry, Asst Professor, SMGT &amp; Organizational Leadership</a:t>
            </a:r>
          </a:p>
          <a:p>
            <a:r>
              <a:rPr lang="en-US" sz="2300" dirty="0"/>
              <a:t>Dr. Mark Vermillion, Chair/Professor, SMGT &amp; Organizational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52DD-294E-F347-AD1D-2DD54EE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0"/>
            <a:ext cx="9942652" cy="1186249"/>
          </a:xfrm>
        </p:spPr>
        <p:txBody>
          <a:bodyPr/>
          <a:lstStyle/>
          <a:p>
            <a:r>
              <a:rPr lang="en-US" dirty="0"/>
              <a:t>RQ3: Correlation of RSES and SCQ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8B87E-35A1-1145-A190-D2D15676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00605-6CBC-7741-9DEA-497C8EFBD923}"/>
              </a:ext>
            </a:extLst>
          </p:cNvPr>
          <p:cNvSpPr txBox="1"/>
          <p:nvPr/>
        </p:nvSpPr>
        <p:spPr>
          <a:xfrm>
            <a:off x="0" y="1186249"/>
            <a:ext cx="12192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Student-athletes (n=27): Is there a correlation between self-esteem and perceived coaching supportive climate?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38D042-305E-F1A6-598A-D4577B96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996170"/>
          </a:xfrm>
        </p:spPr>
        <p:txBody>
          <a:bodyPr/>
          <a:lstStyle/>
          <a:p>
            <a:r>
              <a:rPr lang="en-US" dirty="0"/>
              <a:t>Pearson correlation: 0.341 (weak to moderate)</a:t>
            </a:r>
          </a:p>
          <a:p>
            <a:r>
              <a:rPr lang="en-US" dirty="0"/>
              <a:t>Significance: .084 (not significant)</a:t>
            </a:r>
          </a:p>
        </p:txBody>
      </p:sp>
    </p:spTree>
    <p:extLst>
      <p:ext uri="{BB962C8B-B14F-4D97-AF65-F5344CB8AC3E}">
        <p14:creationId xmlns:p14="http://schemas.microsoft.com/office/powerpoint/2010/main" val="20667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E85-3D09-4D4E-8250-334F1FF0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08C61-42BE-3C4B-AD49-12B468D3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89" y="1186249"/>
            <a:ext cx="11453017" cy="5503045"/>
          </a:xfrm>
        </p:spPr>
        <p:txBody>
          <a:bodyPr/>
          <a:lstStyle/>
          <a:p>
            <a:r>
              <a:rPr lang="en-US" b="1" dirty="0"/>
              <a:t>Overall</a:t>
            </a:r>
            <a:r>
              <a:rPr lang="en-US" dirty="0"/>
              <a:t>, student-athletes in this sample:</a:t>
            </a:r>
          </a:p>
          <a:p>
            <a:pPr lvl="1"/>
            <a:r>
              <a:rPr lang="en-US" sz="2300" dirty="0"/>
              <a:t>Reported above average self-esteem (score of 15-25) scores (RQ1) and above average team climate scores (42 is the highest; midpoint is 21) (RQ1</a:t>
            </a:r>
            <a:r>
              <a:rPr lang="en-US" dirty="0"/>
              <a:t>)</a:t>
            </a:r>
          </a:p>
          <a:p>
            <a:pPr lvl="1"/>
            <a:r>
              <a:rPr lang="en-US" sz="2300" dirty="0"/>
              <a:t>Did not show a correlation between self-esteem and team climate (RQ3), which contrasts previous research and thought </a:t>
            </a:r>
            <a:r>
              <a:rPr lang="en-US" sz="2000" dirty="0"/>
              <a:t>(Fox, 2000)</a:t>
            </a:r>
          </a:p>
          <a:p>
            <a:r>
              <a:rPr lang="en-US" b="1" dirty="0"/>
              <a:t>Self-esteem </a:t>
            </a:r>
            <a:r>
              <a:rPr lang="en-US" dirty="0"/>
              <a:t>:</a:t>
            </a:r>
          </a:p>
          <a:p>
            <a:pPr lvl="1"/>
            <a:r>
              <a:rPr lang="en-US" sz="2300" dirty="0"/>
              <a:t>Male basketball players had significantly higher scores on the RSES as compared to female basketball players (35.38 vs 30.73) (RQ2), which aligns with previous research </a:t>
            </a:r>
            <a:r>
              <a:rPr lang="en-US" sz="2000" dirty="0"/>
              <a:t>(e.g., </a:t>
            </a:r>
            <a:r>
              <a:rPr lang="en-US" sz="2000" dirty="0" err="1"/>
              <a:t>Aynur</a:t>
            </a:r>
            <a:r>
              <a:rPr lang="en-US" sz="2000" dirty="0"/>
              <a:t>, </a:t>
            </a:r>
            <a:r>
              <a:rPr lang="en-US" sz="2000" dirty="0" err="1"/>
              <a:t>Kaan</a:t>
            </a:r>
            <a:r>
              <a:rPr lang="en-US" sz="2000" dirty="0"/>
              <a:t>, Mehmet, &amp; </a:t>
            </a:r>
            <a:r>
              <a:rPr lang="en-US" sz="2000" dirty="0" err="1"/>
              <a:t>Levent</a:t>
            </a:r>
            <a:r>
              <a:rPr lang="en-US" sz="2000" dirty="0"/>
              <a:t>, 2017; Johnson, Crosby, Engel, Powers, Wittrock, &amp; </a:t>
            </a:r>
            <a:r>
              <a:rPr lang="en-US" sz="2000" dirty="0" err="1"/>
              <a:t>Wonderlich</a:t>
            </a:r>
            <a:r>
              <a:rPr lang="en-US" sz="2000" dirty="0"/>
              <a:t>, 2004; </a:t>
            </a:r>
            <a:r>
              <a:rPr lang="en-US" sz="2000" dirty="0" err="1"/>
              <a:t>Ponsoda</a:t>
            </a:r>
            <a:r>
              <a:rPr lang="en-US" sz="2000" dirty="0"/>
              <a:t>, Abad, Francis &amp; Hills, 2008).</a:t>
            </a:r>
          </a:p>
          <a:p>
            <a:r>
              <a:rPr lang="en-US" b="1" dirty="0"/>
              <a:t>Team climate</a:t>
            </a:r>
            <a:r>
              <a:rPr lang="en-US" dirty="0"/>
              <a:t>:</a:t>
            </a:r>
          </a:p>
          <a:p>
            <a:pPr lvl="1"/>
            <a:r>
              <a:rPr lang="en-US" sz="2300" dirty="0"/>
              <a:t>No statistically significant difference between male (34.31) and female (34.73) basketball players’ ratings on the SCQ (RQ2)</a:t>
            </a:r>
          </a:p>
          <a:p>
            <a:pPr lvl="2"/>
            <a:r>
              <a:rPr lang="en-US" dirty="0" err="1"/>
              <a:t>Ponsoda</a:t>
            </a:r>
            <a:r>
              <a:rPr lang="en-US" dirty="0"/>
              <a:t>, Abad, Francis &amp; Hills (2008) noted self-esteem differs based upon gender; males’ self-esteem improves personally, and females’ self-esteem is influenced by environmental factors.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6E196-7BDC-4B4B-875A-FA7ECEF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4C80-2416-8644-A6F8-EFBCBE33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How to interpret and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4A05-70B3-8049-8FBC-E05D190B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9" y="1462965"/>
            <a:ext cx="11150073" cy="4841838"/>
          </a:xfrm>
        </p:spPr>
        <p:txBody>
          <a:bodyPr/>
          <a:lstStyle/>
          <a:p>
            <a:r>
              <a:rPr lang="en-US" dirty="0"/>
              <a:t>Context:</a:t>
            </a:r>
          </a:p>
          <a:p>
            <a:pPr lvl="1"/>
            <a:r>
              <a:rPr lang="en-US" dirty="0"/>
              <a:t>Male team: 13 new players (freshmen and transfer portal)</a:t>
            </a:r>
          </a:p>
          <a:p>
            <a:pPr lvl="1"/>
            <a:r>
              <a:rPr lang="en-US" dirty="0"/>
              <a:t>Female team: older team with distinct international presence</a:t>
            </a:r>
          </a:p>
          <a:p>
            <a:pPr lvl="1"/>
            <a:r>
              <a:rPr lang="en-US" dirty="0"/>
              <a:t>History of programs over the past few years; history of athletic department leadership</a:t>
            </a:r>
          </a:p>
          <a:p>
            <a:r>
              <a:rPr lang="en-US" dirty="0"/>
              <a:t>What are some ways this information can be utilized to support student-athletes?</a:t>
            </a:r>
          </a:p>
          <a:p>
            <a:r>
              <a:rPr lang="en-US" dirty="0"/>
              <a:t>What are some ways this information can be utilized to further evolve athletic department policies, protocols, and/</a:t>
            </a:r>
            <a:r>
              <a:rPr lang="en-US"/>
              <a:t>or approaches?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B2CD0-8EE8-B04E-94AE-19471651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B4AA-E6C2-744C-8BB8-848BBED1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C858-0531-4046-9895-C227E8D1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7" y="1351349"/>
            <a:ext cx="11150073" cy="5054717"/>
          </a:xfrm>
        </p:spPr>
        <p:txBody>
          <a:bodyPr/>
          <a:lstStyle/>
          <a:p>
            <a:r>
              <a:rPr lang="en-US" dirty="0"/>
              <a:t>Research is somewhat descriptive and provides a general view of intercollegiate basketball players at a single Division I institution</a:t>
            </a:r>
          </a:p>
          <a:p>
            <a:r>
              <a:rPr lang="en-US" dirty="0"/>
              <a:t>Research, while descriptive, can have an impact on the development of student-athlete support programs.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Limited amount of time with student-athletes, resulted in a brief survey instrument yielding finite information</a:t>
            </a:r>
          </a:p>
          <a:p>
            <a:pPr lvl="1"/>
            <a:r>
              <a:rPr lang="en-US" dirty="0"/>
              <a:t>Need additional student-level and team-level data</a:t>
            </a:r>
          </a:p>
          <a:p>
            <a:r>
              <a:rPr lang="en-US" dirty="0"/>
              <a:t>Future research</a:t>
            </a:r>
          </a:p>
          <a:p>
            <a:pPr lvl="1"/>
            <a:r>
              <a:rPr lang="en-US" dirty="0"/>
              <a:t>Continue examining the interconnectedness of individual self-esteem and team-oriented environments. </a:t>
            </a:r>
          </a:p>
          <a:p>
            <a:pPr lvl="1"/>
            <a:r>
              <a:rPr lang="en-US" dirty="0"/>
              <a:t>Can positively impact coaches, intercollegiate athletics’ staff personnel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8A139-0FCF-A84E-AE4B-473DD3C6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9755-CE26-E840-8080-44FBA1D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985D-AF0C-EB40-9A5D-02787268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1806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Feel free to reach out to us--</a:t>
            </a:r>
          </a:p>
          <a:p>
            <a:r>
              <a:rPr lang="en-US" dirty="0">
                <a:solidFill>
                  <a:schemeClr val="tx1"/>
                </a:solidFill>
              </a:rPr>
              <a:t>	Dr. Bobby Berry: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bobby.berry@Wichita.edu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			    </a:t>
            </a:r>
            <a:r>
              <a:rPr lang="en-US" dirty="0">
                <a:solidFill>
                  <a:schemeClr val="tx1"/>
                </a:solidFill>
              </a:rPr>
              <a:t>(OR)</a:t>
            </a:r>
          </a:p>
          <a:p>
            <a:r>
              <a:rPr lang="en-US" dirty="0">
                <a:solidFill>
                  <a:schemeClr val="tx1"/>
                </a:solidFill>
              </a:rPr>
              <a:t>	Dr. Mark Vermillion: </a:t>
            </a:r>
            <a:r>
              <a:rPr lang="en-US" dirty="0">
                <a:hlinkClick r:id="rId3"/>
              </a:rPr>
              <a:t>mark.vermillion@Wichita.edu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02FD-F34A-454C-89C4-E307951A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5101-8787-FB4D-B93B-FA3E4AD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6126-FE95-E147-B6A0-8E441348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5" y="1468719"/>
            <a:ext cx="11655231" cy="3749231"/>
          </a:xfrm>
        </p:spPr>
        <p:txBody>
          <a:bodyPr/>
          <a:lstStyle/>
          <a:p>
            <a:r>
              <a:rPr lang="en-US" dirty="0"/>
              <a:t>The purpose of this presentation is to do the following:</a:t>
            </a:r>
          </a:p>
          <a:p>
            <a:pPr lvl="1"/>
            <a:r>
              <a:rPr lang="en-US" sz="2500" dirty="0"/>
              <a:t>Discuss the background, context, importance, and rationale for research</a:t>
            </a:r>
          </a:p>
          <a:p>
            <a:pPr lvl="1"/>
            <a:r>
              <a:rPr lang="en-US" sz="2500" dirty="0"/>
              <a:t>Research questions</a:t>
            </a:r>
          </a:p>
          <a:p>
            <a:pPr lvl="1"/>
            <a:r>
              <a:rPr lang="en-US" sz="2500" dirty="0"/>
              <a:t>Methods, survey, and sample</a:t>
            </a:r>
          </a:p>
          <a:p>
            <a:pPr lvl="1"/>
            <a:r>
              <a:rPr lang="en-US" sz="2500" dirty="0"/>
              <a:t>Results</a:t>
            </a:r>
          </a:p>
          <a:p>
            <a:pPr lvl="1"/>
            <a:r>
              <a:rPr lang="en-US" sz="2500" dirty="0"/>
              <a:t>Discussion</a:t>
            </a:r>
          </a:p>
          <a:p>
            <a:pPr lvl="1"/>
            <a:r>
              <a:rPr lang="en-US" sz="2500" dirty="0"/>
              <a:t>Conclusion and closing remarks</a:t>
            </a:r>
          </a:p>
          <a:p>
            <a:pPr lvl="1"/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D7D3-53BE-F64F-B5CF-7CCE822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C8D4-FD9B-624B-A681-77F5C6D7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E02C-8BFF-0F42-8625-183A0391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31" y="1424019"/>
            <a:ext cx="11341326" cy="4614597"/>
          </a:xfrm>
        </p:spPr>
        <p:txBody>
          <a:bodyPr/>
          <a:lstStyle/>
          <a:p>
            <a:r>
              <a:rPr lang="en-US" b="1" u="sng" dirty="0"/>
              <a:t>Self-esteem</a:t>
            </a:r>
            <a:r>
              <a:rPr lang="en-US" dirty="0"/>
              <a:t> is a foundational psychological concept centered on approval, assessment, and evaluation of oneself </a:t>
            </a:r>
            <a:r>
              <a:rPr lang="en-US" sz="2000" dirty="0"/>
              <a:t>(Fox, 2000)</a:t>
            </a:r>
            <a:r>
              <a:rPr lang="en-US" dirty="0"/>
              <a:t>.</a:t>
            </a:r>
          </a:p>
          <a:p>
            <a:r>
              <a:rPr lang="en-US" dirty="0"/>
              <a:t>Important for understanding a variety of populations connected to the sport industry, such as youth athletes or adolescents </a:t>
            </a:r>
            <a:r>
              <a:rPr lang="en-US" sz="2000" dirty="0"/>
              <a:t>(</a:t>
            </a:r>
            <a:r>
              <a:rPr lang="en-US" sz="2000" dirty="0" err="1"/>
              <a:t>Zourbanos</a:t>
            </a:r>
            <a:r>
              <a:rPr lang="en-US" sz="2000" dirty="0"/>
              <a:t>, </a:t>
            </a:r>
            <a:r>
              <a:rPr lang="en-US" sz="2000" dirty="0" err="1"/>
              <a:t>Haznadar</a:t>
            </a:r>
            <a:r>
              <a:rPr lang="en-US" sz="2000" dirty="0"/>
              <a:t>, </a:t>
            </a:r>
            <a:r>
              <a:rPr lang="en-US" sz="2000" dirty="0" err="1"/>
              <a:t>Papaioannou</a:t>
            </a:r>
            <a:r>
              <a:rPr lang="en-US" sz="2000" dirty="0"/>
              <a:t>, </a:t>
            </a:r>
            <a:r>
              <a:rPr lang="en-US" sz="2000" dirty="0" err="1"/>
              <a:t>Tzioumakis</a:t>
            </a:r>
            <a:r>
              <a:rPr lang="en-US" sz="2000" dirty="0"/>
              <a:t>, </a:t>
            </a:r>
            <a:r>
              <a:rPr lang="en-US" sz="2000" dirty="0" err="1"/>
              <a:t>Krommidas</a:t>
            </a:r>
            <a:r>
              <a:rPr lang="en-US" sz="2000" dirty="0"/>
              <a:t>, &amp; </a:t>
            </a:r>
            <a:r>
              <a:rPr lang="en-US" sz="2000" dirty="0" err="1"/>
              <a:t>Hatzigeorgiadis</a:t>
            </a:r>
            <a:r>
              <a:rPr lang="en-US" sz="2000" dirty="0"/>
              <a:t>, 2016)</a:t>
            </a:r>
            <a:r>
              <a:rPr lang="en-US" dirty="0"/>
              <a:t>, student-athletes </a:t>
            </a:r>
            <a:r>
              <a:rPr lang="en-US" sz="2000" dirty="0"/>
              <a:t>(Todd &amp; Kent, 2003), </a:t>
            </a:r>
            <a:r>
              <a:rPr lang="en-US" dirty="0"/>
              <a:t>coaches </a:t>
            </a:r>
            <a:r>
              <a:rPr lang="en-US" sz="2000" dirty="0"/>
              <a:t>(</a:t>
            </a:r>
            <a:r>
              <a:rPr lang="en-US" sz="2000" dirty="0" err="1"/>
              <a:t>Gencer</a:t>
            </a:r>
            <a:r>
              <a:rPr lang="en-US" sz="2000" dirty="0"/>
              <a:t>, 2020)</a:t>
            </a:r>
            <a:r>
              <a:rPr lang="en-US" dirty="0"/>
              <a:t>, and even fans </a:t>
            </a:r>
            <a:r>
              <a:rPr lang="en-US" sz="2000" dirty="0"/>
              <a:t>(</a:t>
            </a:r>
            <a:r>
              <a:rPr lang="en-US" sz="2000" dirty="0" err="1"/>
              <a:t>Lianopoulos</a:t>
            </a:r>
            <a:r>
              <a:rPr lang="en-US" sz="2000" dirty="0"/>
              <a:t>, Theodorakis, </a:t>
            </a:r>
            <a:r>
              <a:rPr lang="en-US" sz="2000" dirty="0" err="1"/>
              <a:t>Tsigilis</a:t>
            </a:r>
            <a:r>
              <a:rPr lang="en-US" sz="2000" dirty="0"/>
              <a:t>, </a:t>
            </a:r>
            <a:r>
              <a:rPr lang="en-US" sz="2000" dirty="0" err="1"/>
              <a:t>Gardikiotis</a:t>
            </a:r>
            <a:r>
              <a:rPr lang="en-US" sz="2000" dirty="0"/>
              <a:t>, &amp; </a:t>
            </a:r>
            <a:r>
              <a:rPr lang="en-US" sz="2000" dirty="0" err="1"/>
              <a:t>Koustelios</a:t>
            </a:r>
            <a:r>
              <a:rPr lang="en-US" sz="2000" dirty="0"/>
              <a:t>, 2020)</a:t>
            </a:r>
            <a:r>
              <a:rPr lang="en-US" dirty="0"/>
              <a:t>. </a:t>
            </a:r>
          </a:p>
          <a:p>
            <a:r>
              <a:rPr lang="en-US" dirty="0"/>
              <a:t>There is a long research tradition examining self-esteem in college athletes, including research involving eating disorders </a:t>
            </a:r>
            <a:r>
              <a:rPr lang="en-US" sz="2000" dirty="0"/>
              <a:t>(</a:t>
            </a:r>
            <a:r>
              <a:rPr lang="en-US" sz="2000" dirty="0" err="1"/>
              <a:t>McLester</a:t>
            </a:r>
            <a:r>
              <a:rPr lang="en-US" sz="2000" dirty="0"/>
              <a:t>, Hardin, &amp; Hoppe, 2014)</a:t>
            </a:r>
            <a:r>
              <a:rPr lang="en-US" dirty="0"/>
              <a:t>, leadership </a:t>
            </a:r>
            <a:r>
              <a:rPr lang="en-US" sz="2000" dirty="0"/>
              <a:t>(Galante &amp; Ward, 2014), </a:t>
            </a:r>
            <a:r>
              <a:rPr lang="en-US" dirty="0"/>
              <a:t>academic performance </a:t>
            </a:r>
            <a:r>
              <a:rPr lang="en-US" sz="2000" dirty="0"/>
              <a:t>(Howard-Hamilton, 2001), </a:t>
            </a:r>
            <a:r>
              <a:rPr lang="en-US" dirty="0"/>
              <a:t>and social integration or relationships </a:t>
            </a:r>
            <a:r>
              <a:rPr lang="en-US" sz="2000" dirty="0"/>
              <a:t>(</a:t>
            </a:r>
            <a:r>
              <a:rPr lang="en-US" sz="2000" dirty="0" err="1"/>
              <a:t>Gatzke</a:t>
            </a:r>
            <a:r>
              <a:rPr lang="en-US" sz="2000" dirty="0"/>
              <a:t>, Barry, Papadakis, &amp; Grover, 2015).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6A9C7-A5F3-4A41-8740-3C6AAD89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4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6251-3E4C-674D-A445-32480CAB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context,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94648-17F9-9E4C-BF03-7B35F16C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1" y="1329921"/>
            <a:ext cx="11902862" cy="5386566"/>
          </a:xfrm>
        </p:spPr>
        <p:txBody>
          <a:bodyPr/>
          <a:lstStyle/>
          <a:p>
            <a:r>
              <a:rPr lang="en-US" dirty="0"/>
              <a:t>Self-esteem research within sport has identified connections between individual assessments of oneself (i.e., self-esteem) and team-oriented dynamics, such as motivational climate and well-being </a:t>
            </a:r>
            <a:r>
              <a:rPr lang="en-US" sz="2000" dirty="0"/>
              <a:t>(</a:t>
            </a:r>
            <a:r>
              <a:rPr lang="en-US" sz="2000" dirty="0" err="1"/>
              <a:t>Isoard-Gautheur</a:t>
            </a:r>
            <a:r>
              <a:rPr lang="en-US" sz="2000" dirty="0"/>
              <a:t>, </a:t>
            </a:r>
            <a:r>
              <a:rPr lang="en-US" sz="2000" dirty="0" err="1"/>
              <a:t>Ginouz</a:t>
            </a:r>
            <a:r>
              <a:rPr lang="en-US" sz="2000" dirty="0"/>
              <a:t>, &amp; </a:t>
            </a:r>
            <a:r>
              <a:rPr lang="en-US" sz="2000" dirty="0" err="1"/>
              <a:t>Trouilloud</a:t>
            </a:r>
            <a:r>
              <a:rPr lang="en-US" sz="2000" dirty="0"/>
              <a:t>, 2022)</a:t>
            </a:r>
            <a:r>
              <a:rPr lang="en-US" dirty="0"/>
              <a:t>, which are often mediated by the characteristics of gender, race/ethnicity, and even the type of sport. </a:t>
            </a:r>
          </a:p>
          <a:p>
            <a:r>
              <a:rPr lang="en-US" dirty="0"/>
              <a:t>Perceptions of team climate and coaching support not only correlate with enjoyment </a:t>
            </a:r>
            <a:r>
              <a:rPr lang="en-US" sz="2000" dirty="0"/>
              <a:t>(</a:t>
            </a:r>
            <a:r>
              <a:rPr lang="en-US" sz="2000" dirty="0" err="1"/>
              <a:t>Seifriz</a:t>
            </a:r>
            <a:r>
              <a:rPr lang="en-US" sz="2000" dirty="0"/>
              <a:t>, </a:t>
            </a:r>
            <a:r>
              <a:rPr lang="en-US" sz="2000" dirty="0" err="1"/>
              <a:t>Duda</a:t>
            </a:r>
            <a:r>
              <a:rPr lang="en-US" sz="2000" dirty="0"/>
              <a:t>, &amp; Chi, 1992), </a:t>
            </a:r>
            <a:r>
              <a:rPr lang="en-US" dirty="0"/>
              <a:t>but also can be hypothesized to connect with self-confidence and/or self-esteem </a:t>
            </a:r>
            <a:r>
              <a:rPr lang="en-US" sz="2000" dirty="0"/>
              <a:t>(Fox, 2000). </a:t>
            </a:r>
          </a:p>
          <a:p>
            <a:r>
              <a:rPr lang="en-US" dirty="0"/>
              <a:t>Understanding players’ self-esteem and perceptions of coaching support is useful for coaches and sport managers, alike. </a:t>
            </a:r>
          </a:p>
          <a:p>
            <a:pPr lvl="1"/>
            <a:r>
              <a:rPr lang="en-US" b="1" i="1" dirty="0"/>
              <a:t>Coaches</a:t>
            </a:r>
            <a:r>
              <a:rPr lang="en-US" dirty="0"/>
              <a:t>: more information: effective team building and for evolving their coaching style </a:t>
            </a:r>
          </a:p>
          <a:p>
            <a:pPr lvl="1"/>
            <a:r>
              <a:rPr lang="en-US" b="1" i="1" dirty="0"/>
              <a:t>Sport managers</a:t>
            </a:r>
            <a:r>
              <a:rPr lang="en-US" dirty="0"/>
              <a:t>: Supporting student-athletes through academic, personal, social, or career developmental programming initiatives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DD6DE-488C-624A-9F61-BD452525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F36F-87E8-3A49-BA80-1383B68A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DCDE-D0EE-AA47-AA43-22C42D7B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68" y="1542595"/>
            <a:ext cx="11150073" cy="4871077"/>
          </a:xfrm>
        </p:spPr>
        <p:txBody>
          <a:bodyPr/>
          <a:lstStyle/>
          <a:p>
            <a:r>
              <a:rPr lang="en-US" dirty="0"/>
              <a:t>The purpose of this research is to examine the connection between individual player self-esteem and perception of team climate through coaching support. </a:t>
            </a:r>
          </a:p>
          <a:p>
            <a:r>
              <a:rPr lang="en-US" dirty="0"/>
              <a:t>The questions guiding this research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male and female college basketball players’ ratings of (global) self-esteem and coaching supportive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statistically significant differences between male and female basketball players’ ratings regarding individual (global) self-esteem? Coaching supportive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there a correlation between self-esteem and perceived coaching supportive climate?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6CF9A-98A2-3745-8CF4-5A859EA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8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5208-9D9F-3F42-8A03-A0EC8CFB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survey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1B129-8F03-5742-8BFE-64055ABED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081" y="1239638"/>
                <a:ext cx="11691257" cy="5110117"/>
              </a:xfrm>
            </p:spPr>
            <p:txBody>
              <a:bodyPr/>
              <a:lstStyle/>
              <a:p>
                <a:r>
                  <a:rPr lang="en-US" dirty="0"/>
                  <a:t>IRB approved </a:t>
                </a:r>
              </a:p>
              <a:p>
                <a:pPr lvl="1"/>
                <a:r>
                  <a:rPr lang="en-US" dirty="0"/>
                  <a:t>Part of a larger grant from a Division I athletic conference to study both perceptions and support mechanisms for student-athletes.</a:t>
                </a:r>
              </a:p>
              <a:p>
                <a:pPr lvl="1"/>
                <a:r>
                  <a:rPr lang="en-US" dirty="0"/>
                  <a:t>Fall 2022, n=27</a:t>
                </a:r>
              </a:p>
              <a:p>
                <a:r>
                  <a:rPr lang="en-US" dirty="0"/>
                  <a:t>Survey part of larger focus groups. Informed consent provided; respondents placed survey in a large envelope/container (no direct contact with researchers).</a:t>
                </a:r>
              </a:p>
              <a:p>
                <a:r>
                  <a:rPr lang="en-US" dirty="0"/>
                  <a:t>Instrument was divided into sections covering demographics, self-esteem, and coaching climate. Scales included:</a:t>
                </a:r>
              </a:p>
              <a:p>
                <a:pPr lvl="1"/>
                <a:r>
                  <a:rPr lang="en-US" dirty="0"/>
                  <a:t>*Rosenberg Self-esteem Scale (RSES):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*0.847,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=33.48, ranges 0 to 40</a:t>
                </a:r>
                <a:r>
                  <a:rPr lang="en-US" sz="1800" dirty="0"/>
                  <a:t>, </a:t>
                </a:r>
                <a:r>
                  <a:rPr lang="en-US" dirty="0"/>
                  <a:t>SD=4.45</a:t>
                </a:r>
              </a:p>
              <a:p>
                <a:pPr lvl="1"/>
                <a:r>
                  <a:rPr lang="en-US" dirty="0"/>
                  <a:t>Sport Climate Questionnaire (SCQ):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0.893,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=34.48, ranges 6-42, SD=5.79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1B129-8F03-5742-8BFE-64055ABED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081" y="1239638"/>
                <a:ext cx="11691257" cy="5110117"/>
              </a:xfrm>
              <a:blipFill>
                <a:blip r:embed="rId2"/>
                <a:stretch>
                  <a:fillRect l="-977" t="-1980" r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0DC57-1D50-D94C-9C2D-5EBADB9B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6F369-1DF8-8B14-D9AB-2333C7484B13}"/>
              </a:ext>
            </a:extLst>
          </p:cNvPr>
          <p:cNvSpPr txBox="1"/>
          <p:nvPr/>
        </p:nvSpPr>
        <p:spPr>
          <a:xfrm>
            <a:off x="104081" y="6211669"/>
            <a:ext cx="1057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* </a:t>
            </a:r>
            <a:r>
              <a:rPr lang="en-US" sz="1800" dirty="0" err="1">
                <a:solidFill>
                  <a:schemeClr val="bg1"/>
                </a:solidFill>
              </a:rPr>
              <a:t>Wongpakaran</a:t>
            </a:r>
            <a:r>
              <a:rPr lang="en-US" sz="1800" dirty="0">
                <a:solidFill>
                  <a:schemeClr val="bg1"/>
                </a:solidFill>
              </a:rPr>
              <a:t> &amp; </a:t>
            </a:r>
            <a:r>
              <a:rPr lang="en-US" sz="1800" dirty="0" err="1">
                <a:solidFill>
                  <a:schemeClr val="bg1"/>
                </a:solidFill>
              </a:rPr>
              <a:t>Wongpakaran</a:t>
            </a:r>
            <a:r>
              <a:rPr lang="en-US" sz="1800" dirty="0">
                <a:solidFill>
                  <a:schemeClr val="bg1"/>
                </a:solidFill>
              </a:rPr>
              <a:t> (2012) note RSES is one of the most widely used self-esteem instruments, but the negatively worded items may cause respondent confusion; thereby, decreasing reliability. </a:t>
            </a:r>
          </a:p>
        </p:txBody>
      </p:sp>
    </p:spTree>
    <p:extLst>
      <p:ext uri="{BB962C8B-B14F-4D97-AF65-F5344CB8AC3E}">
        <p14:creationId xmlns:p14="http://schemas.microsoft.com/office/powerpoint/2010/main" val="314944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92A5-C2E2-6E4D-8F82-A63D2969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demographics (N=27)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2EE5-83D9-904C-94C6-F24EF30E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68" y="1362793"/>
            <a:ext cx="4644242" cy="3375283"/>
          </a:xfrm>
        </p:spPr>
        <p:txBody>
          <a:bodyPr/>
          <a:lstStyle/>
          <a:p>
            <a:r>
              <a:rPr lang="en-US" b="1" dirty="0"/>
              <a:t>Gender</a:t>
            </a:r>
          </a:p>
          <a:p>
            <a:pPr lvl="1"/>
            <a:r>
              <a:rPr lang="en-US" dirty="0"/>
              <a:t>Female: 		40.7% </a:t>
            </a:r>
          </a:p>
          <a:p>
            <a:pPr lvl="1"/>
            <a:r>
              <a:rPr lang="en-US" dirty="0"/>
              <a:t>Male:	 	59.3%</a:t>
            </a:r>
          </a:p>
          <a:p>
            <a:r>
              <a:rPr lang="en-US" b="1" dirty="0"/>
              <a:t>Race/Ethnicity</a:t>
            </a:r>
          </a:p>
          <a:p>
            <a:pPr lvl="1"/>
            <a:r>
              <a:rPr lang="en-US" dirty="0"/>
              <a:t>Black:		74.1%</a:t>
            </a:r>
          </a:p>
          <a:p>
            <a:pPr lvl="1"/>
            <a:r>
              <a:rPr lang="en-US" dirty="0"/>
              <a:t>White:		18.1%</a:t>
            </a:r>
          </a:p>
          <a:p>
            <a:pPr lvl="1"/>
            <a:r>
              <a:rPr lang="en-US" dirty="0" err="1"/>
              <a:t>LatinX</a:t>
            </a:r>
            <a:r>
              <a:rPr lang="en-US" dirty="0"/>
              <a:t>:		3.7%</a:t>
            </a:r>
          </a:p>
          <a:p>
            <a:pPr lvl="1"/>
            <a:r>
              <a:rPr lang="en-US" dirty="0"/>
              <a:t>Other:		3.7%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107C4-8005-7043-B785-B8CF519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D97354-9CCC-AC44-8F87-F41861650236}"/>
              </a:ext>
            </a:extLst>
          </p:cNvPr>
          <p:cNvSpPr txBox="1">
            <a:spLocks/>
          </p:cNvSpPr>
          <p:nvPr/>
        </p:nvSpPr>
        <p:spPr>
          <a:xfrm>
            <a:off x="5100577" y="1362793"/>
            <a:ext cx="6837093" cy="17892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Athletic scholarship</a:t>
            </a:r>
          </a:p>
          <a:p>
            <a:pPr lvl="1"/>
            <a:r>
              <a:rPr lang="en-US" dirty="0"/>
              <a:t>Yes:		77.8%</a:t>
            </a:r>
          </a:p>
          <a:p>
            <a:pPr lvl="1"/>
            <a:r>
              <a:rPr lang="en-US" dirty="0"/>
              <a:t>No:		22.2%</a:t>
            </a:r>
          </a:p>
          <a:p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8F6E557-2FDE-5683-A296-34E256F6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67125"/>
              </p:ext>
            </p:extLst>
          </p:nvPr>
        </p:nvGraphicFramePr>
        <p:xfrm>
          <a:off x="5193725" y="3839272"/>
          <a:ext cx="5944767" cy="1797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0964">
                  <a:extLst>
                    <a:ext uri="{9D8B030D-6E8A-4147-A177-3AD203B41FA5}">
                      <a16:colId xmlns:a16="http://schemas.microsoft.com/office/drawing/2014/main" val="1176858853"/>
                    </a:ext>
                  </a:extLst>
                </a:gridCol>
                <a:gridCol w="1237932">
                  <a:extLst>
                    <a:ext uri="{9D8B030D-6E8A-4147-A177-3AD203B41FA5}">
                      <a16:colId xmlns:a16="http://schemas.microsoft.com/office/drawing/2014/main" val="3644360794"/>
                    </a:ext>
                  </a:extLst>
                </a:gridCol>
                <a:gridCol w="1237932">
                  <a:extLst>
                    <a:ext uri="{9D8B030D-6E8A-4147-A177-3AD203B41FA5}">
                      <a16:colId xmlns:a16="http://schemas.microsoft.com/office/drawing/2014/main" val="530963977"/>
                    </a:ext>
                  </a:extLst>
                </a:gridCol>
                <a:gridCol w="1447939">
                  <a:extLst>
                    <a:ext uri="{9D8B030D-6E8A-4147-A177-3AD203B41FA5}">
                      <a16:colId xmlns:a16="http://schemas.microsoft.com/office/drawing/2014/main" val="559749327"/>
                    </a:ext>
                  </a:extLst>
                </a:gridCol>
              </a:tblGrid>
              <a:tr h="4494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25781"/>
                  </a:ext>
                </a:extLst>
              </a:tr>
              <a:tr h="4494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R’s age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1.38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19-23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999381"/>
                  </a:ext>
                </a:extLst>
              </a:tr>
              <a:tr h="4494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RSES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33.48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4.44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24-40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686720"/>
                  </a:ext>
                </a:extLst>
              </a:tr>
              <a:tr h="4494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SCQ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34.48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24-42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1355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D54833-2CD1-558E-BDDA-CE5ABE2CFDDB}"/>
              </a:ext>
            </a:extLst>
          </p:cNvPr>
          <p:cNvSpPr txBox="1"/>
          <p:nvPr/>
        </p:nvSpPr>
        <p:spPr>
          <a:xfrm>
            <a:off x="5100577" y="3152001"/>
            <a:ext cx="660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Table 1: Continuous variable sample descriptors</a:t>
            </a:r>
          </a:p>
        </p:txBody>
      </p:sp>
    </p:spTree>
    <p:extLst>
      <p:ext uri="{BB962C8B-B14F-4D97-AF65-F5344CB8AC3E}">
        <p14:creationId xmlns:p14="http://schemas.microsoft.com/office/powerpoint/2010/main" val="157018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52DD-294E-F347-AD1D-2DD54EE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0"/>
            <a:ext cx="9942652" cy="1186249"/>
          </a:xfrm>
        </p:spPr>
        <p:txBody>
          <a:bodyPr/>
          <a:lstStyle/>
          <a:p>
            <a:r>
              <a:rPr lang="en-US" dirty="0"/>
              <a:t>RQ1: players’ self-reported ratings RSES and SCQ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8B87E-35A1-1145-A190-D2D15676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00605-6CBC-7741-9DEA-497C8EFBD923}"/>
              </a:ext>
            </a:extLst>
          </p:cNvPr>
          <p:cNvSpPr txBox="1"/>
          <p:nvPr/>
        </p:nvSpPr>
        <p:spPr>
          <a:xfrm>
            <a:off x="0" y="1186249"/>
            <a:ext cx="12192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Student-athletes (n=27): What are male and female college basketball players’ ratings of (global) self-esteem and motivational team climate?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8C2C728-AB66-4D69-2815-061545BD0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013457"/>
              </p:ext>
            </p:extLst>
          </p:nvPr>
        </p:nvGraphicFramePr>
        <p:xfrm>
          <a:off x="127322" y="2257063"/>
          <a:ext cx="11551532" cy="22808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883">
                  <a:extLst>
                    <a:ext uri="{9D8B030D-6E8A-4147-A177-3AD203B41FA5}">
                      <a16:colId xmlns:a16="http://schemas.microsoft.com/office/drawing/2014/main" val="4176282937"/>
                    </a:ext>
                  </a:extLst>
                </a:gridCol>
                <a:gridCol w="2887883">
                  <a:extLst>
                    <a:ext uri="{9D8B030D-6E8A-4147-A177-3AD203B41FA5}">
                      <a16:colId xmlns:a16="http://schemas.microsoft.com/office/drawing/2014/main" val="2083761433"/>
                    </a:ext>
                  </a:extLst>
                </a:gridCol>
                <a:gridCol w="2887883">
                  <a:extLst>
                    <a:ext uri="{9D8B030D-6E8A-4147-A177-3AD203B41FA5}">
                      <a16:colId xmlns:a16="http://schemas.microsoft.com/office/drawing/2014/main" val="1480699220"/>
                    </a:ext>
                  </a:extLst>
                </a:gridCol>
                <a:gridCol w="2887883">
                  <a:extLst>
                    <a:ext uri="{9D8B030D-6E8A-4147-A177-3AD203B41FA5}">
                      <a16:colId xmlns:a16="http://schemas.microsoft.com/office/drawing/2014/main" val="4194194625"/>
                    </a:ext>
                  </a:extLst>
                </a:gridCol>
              </a:tblGrid>
              <a:tr h="7602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Psychological Construct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Scale/measurement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 Basketball Players’ Scores (mean/SD)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 Basketball Players’ Score (mean/SD)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42478"/>
                  </a:ext>
                </a:extLst>
              </a:tr>
              <a:tr h="7602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Global Self-esteem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Rosenberg Self-esteem Scale</a:t>
                      </a:r>
                    </a:p>
                    <a:p>
                      <a:pPr algn="ctr"/>
                      <a:r>
                        <a:rPr lang="en-US" dirty="0"/>
                        <a:t>(15-25 is typical)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30.73/4.13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35.58/3.69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68189"/>
                  </a:ext>
                </a:extLst>
              </a:tr>
              <a:tr h="7602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Coaching supportive 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Sport Climate Questionnaire</a:t>
                      </a:r>
                    </a:p>
                    <a:p>
                      <a:pPr algn="ctr"/>
                      <a:r>
                        <a:rPr lang="en-US" dirty="0"/>
                        <a:t>(6-42, low-high)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34.73/ 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34.31/6.43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9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3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43110-4488-5442-9114-B58B880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RQ2: Differences in players’ RSES and SCQ?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CB153-33A2-4448-8BA6-6DC0C8BF3595}"/>
              </a:ext>
            </a:extLst>
          </p:cNvPr>
          <p:cNvSpPr txBox="1"/>
          <p:nvPr/>
        </p:nvSpPr>
        <p:spPr>
          <a:xfrm>
            <a:off x="1137034" y="2194102"/>
            <a:ext cx="4690792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Mean differences between male and female basketball players (n=27) regarding the Rosenberg Self-esteem Scale (RSES) and the Sport Climate Questionnaire (SCQ).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9F85-EED8-0741-A6E7-C90D3210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EF147F3-F4BF-2C46-AC54-645A1178D8F6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4E5214-95E8-0295-BC1A-318B2E139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56565"/>
              </p:ext>
            </p:extLst>
          </p:nvPr>
        </p:nvGraphicFramePr>
        <p:xfrm>
          <a:off x="6616932" y="1940440"/>
          <a:ext cx="5410200" cy="31785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6063">
                  <a:extLst>
                    <a:ext uri="{9D8B030D-6E8A-4147-A177-3AD203B41FA5}">
                      <a16:colId xmlns:a16="http://schemas.microsoft.com/office/drawing/2014/main" val="4223681662"/>
                    </a:ext>
                  </a:extLst>
                </a:gridCol>
                <a:gridCol w="690229">
                  <a:extLst>
                    <a:ext uri="{9D8B030D-6E8A-4147-A177-3AD203B41FA5}">
                      <a16:colId xmlns:a16="http://schemas.microsoft.com/office/drawing/2014/main" val="52987095"/>
                    </a:ext>
                  </a:extLst>
                </a:gridCol>
                <a:gridCol w="988336">
                  <a:extLst>
                    <a:ext uri="{9D8B030D-6E8A-4147-A177-3AD203B41FA5}">
                      <a16:colId xmlns:a16="http://schemas.microsoft.com/office/drawing/2014/main" val="2290317835"/>
                    </a:ext>
                  </a:extLst>
                </a:gridCol>
                <a:gridCol w="1237007">
                  <a:extLst>
                    <a:ext uri="{9D8B030D-6E8A-4147-A177-3AD203B41FA5}">
                      <a16:colId xmlns:a16="http://schemas.microsoft.com/office/drawing/2014/main" val="11745017"/>
                    </a:ext>
                  </a:extLst>
                </a:gridCol>
                <a:gridCol w="690229">
                  <a:extLst>
                    <a:ext uri="{9D8B030D-6E8A-4147-A177-3AD203B41FA5}">
                      <a16:colId xmlns:a16="http://schemas.microsoft.com/office/drawing/2014/main" val="1904043549"/>
                    </a:ext>
                  </a:extLst>
                </a:gridCol>
                <a:gridCol w="988336">
                  <a:extLst>
                    <a:ext uri="{9D8B030D-6E8A-4147-A177-3AD203B41FA5}">
                      <a16:colId xmlns:a16="http://schemas.microsoft.com/office/drawing/2014/main" val="3695984718"/>
                    </a:ext>
                  </a:extLst>
                </a:gridCol>
              </a:tblGrid>
              <a:tr h="1197300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Males 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(n=16)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(n=11)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146579"/>
                  </a:ext>
                </a:extLst>
              </a:tr>
              <a:tr h="92567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53707"/>
                  </a:ext>
                </a:extLst>
              </a:tr>
              <a:tr h="43895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RSES 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35.38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3.69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30.73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4.13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65819"/>
                  </a:ext>
                </a:extLst>
              </a:tr>
              <a:tr h="43895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SCQ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34.31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6.43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34.73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5.02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3172" marR="73172" marT="101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036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30A089-69E5-DF55-8953-B8BFF1D7AA61}"/>
              </a:ext>
            </a:extLst>
          </p:cNvPr>
          <p:cNvSpPr txBox="1"/>
          <p:nvPr/>
        </p:nvSpPr>
        <p:spPr>
          <a:xfrm>
            <a:off x="6274032" y="5243914"/>
            <a:ext cx="5555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Effect size: </a:t>
            </a:r>
          </a:p>
          <a:p>
            <a:r>
              <a:rPr lang="en-US" sz="1400" dirty="0"/>
              <a:t>          RSES: Hedge’s g: 1.20 (large effect size); </a:t>
            </a:r>
          </a:p>
          <a:p>
            <a:r>
              <a:rPr lang="en-US" sz="1400" dirty="0"/>
              <a:t>          SCQ: Hedge’s g: 0.07 (medium effect size)</a:t>
            </a:r>
          </a:p>
          <a:p>
            <a:endParaRPr lang="en-US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Significance= *** p&lt; 0.001, ** p&lt;0.01, * p&lt;0.05, Ns non-significant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D9AA0-F736-B450-789B-970488277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0" y="0"/>
            <a:ext cx="4660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23640</TotalTime>
  <Words>1397</Words>
  <Application>Microsoft Macintosh PowerPoint</Application>
  <PresentationFormat>Widescreen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College basketball players’ perceptions of self-esteem and team climate</vt:lpstr>
      <vt:lpstr>Purpose &amp; overview</vt:lpstr>
      <vt:lpstr>Background &amp; context</vt:lpstr>
      <vt:lpstr>Background &amp; context, cont…</vt:lpstr>
      <vt:lpstr>Research Questions</vt:lpstr>
      <vt:lpstr>Methods &amp; survey</vt:lpstr>
      <vt:lpstr>Sample demographics (N=27)</vt:lpstr>
      <vt:lpstr>RQ1: players’ self-reported ratings RSES and SCQ </vt:lpstr>
      <vt:lpstr>RQ2: Differences in players’ RSES and SCQ?</vt:lpstr>
      <vt:lpstr>RQ3: Correlation of RSES and SCQ </vt:lpstr>
      <vt:lpstr>Summary of results</vt:lpstr>
      <vt:lpstr>Discussion: How to interpret and support?</vt:lpstr>
      <vt:lpstr>Summary &amp; closing remarks</vt:lpstr>
      <vt:lpstr>Many 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Vermillion, Mark</cp:lastModifiedBy>
  <cp:revision>397</cp:revision>
  <cp:lastPrinted>2020-08-27T17:23:42Z</cp:lastPrinted>
  <dcterms:created xsi:type="dcterms:W3CDTF">2020-08-03T13:38:43Z</dcterms:created>
  <dcterms:modified xsi:type="dcterms:W3CDTF">2023-01-30T14:52:02Z</dcterms:modified>
  <cp:category/>
</cp:coreProperties>
</file>