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8" r:id="rId1"/>
  </p:sldMasterIdLst>
  <p:notesMasterIdLst>
    <p:notesMasterId r:id="rId17"/>
  </p:notesMasterIdLst>
  <p:handoutMasterIdLst>
    <p:handoutMasterId r:id="rId18"/>
  </p:handoutMasterIdLst>
  <p:sldIdLst>
    <p:sldId id="285" r:id="rId2"/>
    <p:sldId id="271" r:id="rId3"/>
    <p:sldId id="272" r:id="rId4"/>
    <p:sldId id="275" r:id="rId5"/>
    <p:sldId id="276" r:id="rId6"/>
    <p:sldId id="283" r:id="rId7"/>
    <p:sldId id="273" r:id="rId8"/>
    <p:sldId id="278" r:id="rId9"/>
    <p:sldId id="282" r:id="rId10"/>
    <p:sldId id="277" r:id="rId11"/>
    <p:sldId id="280" r:id="rId12"/>
    <p:sldId id="281" r:id="rId13"/>
    <p:sldId id="284" r:id="rId14"/>
    <p:sldId id="267" r:id="rId15"/>
    <p:sldId id="28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4871" autoAdjust="0"/>
  </p:normalViewPr>
  <p:slideViewPr>
    <p:cSldViewPr snapToGrid="0">
      <p:cViewPr varScale="1">
        <p:scale>
          <a:sx n="78" d="100"/>
          <a:sy n="78" d="100"/>
        </p:scale>
        <p:origin x="-424"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3152FF-FCB5-49DE-A918-753332896833}" type="doc">
      <dgm:prSet loTypeId="urn:microsoft.com/office/officeart/2005/8/layout/venn1" loCatId="relationship" qsTypeId="urn:microsoft.com/office/officeart/2005/8/quickstyle/simple1" qsCatId="simple" csTypeId="urn:microsoft.com/office/officeart/2005/8/colors/colorful1#1" csCatId="colorful" phldr="1"/>
      <dgm:spPr/>
    </dgm:pt>
    <dgm:pt modelId="{930CFE80-9C0B-49E7-9B43-BDCD8FCF94C7}">
      <dgm:prSet phldrT="[Text]" custT="1"/>
      <dgm:spPr/>
      <dgm:t>
        <a:bodyPr/>
        <a:lstStyle/>
        <a:p>
          <a:r>
            <a:rPr lang="en-US" sz="2000" b="1" dirty="0">
              <a:latin typeface="Times New Roman" panose="02020603050405020304" pitchFamily="18" charset="0"/>
              <a:cs typeface="Times New Roman" panose="02020603050405020304" pitchFamily="18" charset="0"/>
            </a:rPr>
            <a:t>Parent(s)/</a:t>
          </a:r>
        </a:p>
        <a:p>
          <a:r>
            <a:rPr lang="en-US" sz="2000" b="1" dirty="0">
              <a:latin typeface="Times New Roman" panose="02020603050405020304" pitchFamily="18" charset="0"/>
              <a:cs typeface="Times New Roman" panose="02020603050405020304" pitchFamily="18" charset="0"/>
            </a:rPr>
            <a:t>Family (1)</a:t>
          </a:r>
        </a:p>
      </dgm:t>
    </dgm:pt>
    <dgm:pt modelId="{2CB619B0-732F-4AC0-9C14-DA7FB6BC4013}" type="parTrans" cxnId="{4924C33F-F822-4087-B7B3-E2F7AC983824}">
      <dgm:prSet/>
      <dgm:spPr/>
      <dgm:t>
        <a:bodyPr/>
        <a:lstStyle/>
        <a:p>
          <a:endParaRPr lang="en-US"/>
        </a:p>
      </dgm:t>
    </dgm:pt>
    <dgm:pt modelId="{1176B575-7970-46AD-ACF4-E917858E8208}" type="sibTrans" cxnId="{4924C33F-F822-4087-B7B3-E2F7AC983824}">
      <dgm:prSet/>
      <dgm:spPr/>
      <dgm:t>
        <a:bodyPr/>
        <a:lstStyle/>
        <a:p>
          <a:endParaRPr lang="en-US"/>
        </a:p>
      </dgm:t>
    </dgm:pt>
    <dgm:pt modelId="{E078BC8F-228D-4E6E-8E1D-E52792CB574A}">
      <dgm:prSet phldrT="[Text]" custT="1"/>
      <dgm:spPr/>
      <dgm:t>
        <a:bodyPr/>
        <a:lstStyle/>
        <a:p>
          <a:r>
            <a:rPr lang="en-US" sz="2000" b="1" dirty="0">
              <a:latin typeface="Times New Roman" panose="02020603050405020304" pitchFamily="18" charset="0"/>
              <a:cs typeface="Times New Roman" panose="02020603050405020304" pitchFamily="18" charset="0"/>
            </a:rPr>
            <a:t>Coach(s)(2)</a:t>
          </a:r>
        </a:p>
      </dgm:t>
    </dgm:pt>
    <dgm:pt modelId="{0251A269-D18B-4E46-A047-71D3739833DC}" type="parTrans" cxnId="{194DDC63-0121-470F-BF12-3066AB19F145}">
      <dgm:prSet/>
      <dgm:spPr/>
      <dgm:t>
        <a:bodyPr/>
        <a:lstStyle/>
        <a:p>
          <a:endParaRPr lang="en-US"/>
        </a:p>
      </dgm:t>
    </dgm:pt>
    <dgm:pt modelId="{5C3ABA06-940F-4702-82CE-DDA780EFE74F}" type="sibTrans" cxnId="{194DDC63-0121-470F-BF12-3066AB19F145}">
      <dgm:prSet/>
      <dgm:spPr/>
      <dgm:t>
        <a:bodyPr/>
        <a:lstStyle/>
        <a:p>
          <a:endParaRPr lang="en-US"/>
        </a:p>
      </dgm:t>
    </dgm:pt>
    <dgm:pt modelId="{EA820211-8EE2-41DC-9370-DD2527058E92}">
      <dgm:prSet phldrT="[Text]" custT="1"/>
      <dgm:spPr/>
      <dgm:t>
        <a:bodyPr/>
        <a:lstStyle/>
        <a:p>
          <a:r>
            <a:rPr lang="en-US" sz="2000" b="1" dirty="0">
              <a:latin typeface="Times New Roman" panose="02020603050405020304" pitchFamily="18" charset="0"/>
              <a:cs typeface="Times New Roman" panose="02020603050405020304" pitchFamily="18" charset="0"/>
            </a:rPr>
            <a:t>SA Support Services (3)</a:t>
          </a:r>
        </a:p>
      </dgm:t>
    </dgm:pt>
    <dgm:pt modelId="{F895F877-AD9D-446B-8E7C-B9CD0FDF3046}" type="parTrans" cxnId="{0A3BE531-EB70-40DD-9BDD-C387176D5514}">
      <dgm:prSet/>
      <dgm:spPr/>
      <dgm:t>
        <a:bodyPr/>
        <a:lstStyle/>
        <a:p>
          <a:endParaRPr lang="en-US"/>
        </a:p>
      </dgm:t>
    </dgm:pt>
    <dgm:pt modelId="{FDB9CE72-C115-494B-8B22-71A3567A8851}" type="sibTrans" cxnId="{0A3BE531-EB70-40DD-9BDD-C387176D5514}">
      <dgm:prSet/>
      <dgm:spPr/>
      <dgm:t>
        <a:bodyPr/>
        <a:lstStyle/>
        <a:p>
          <a:endParaRPr lang="en-US"/>
        </a:p>
      </dgm:t>
    </dgm:pt>
    <dgm:pt modelId="{DB8FF654-3C99-4EC3-A79A-BEE64CB78506}">
      <dgm:prSet phldrT="[Text]" custT="1"/>
      <dgm:spPr/>
      <dgm:t>
        <a:bodyPr/>
        <a:lstStyle/>
        <a:p>
          <a:r>
            <a:rPr lang="en-US" sz="2000" b="1" dirty="0">
              <a:latin typeface="Times New Roman" panose="02020603050405020304" pitchFamily="18" charset="0"/>
              <a:cs typeface="Times New Roman" panose="02020603050405020304" pitchFamily="18" charset="0"/>
            </a:rPr>
            <a:t>Peers/ Friends (4)</a:t>
          </a:r>
        </a:p>
      </dgm:t>
    </dgm:pt>
    <dgm:pt modelId="{F168A050-2257-4EE6-AE59-F7C80F04D99F}" type="parTrans" cxnId="{8D1D6E9A-35D8-4771-AA9C-EA3A576AE103}">
      <dgm:prSet/>
      <dgm:spPr/>
      <dgm:t>
        <a:bodyPr/>
        <a:lstStyle/>
        <a:p>
          <a:endParaRPr lang="en-US"/>
        </a:p>
      </dgm:t>
    </dgm:pt>
    <dgm:pt modelId="{463707A9-F889-46DD-9DC0-25CF055E691B}" type="sibTrans" cxnId="{8D1D6E9A-35D8-4771-AA9C-EA3A576AE103}">
      <dgm:prSet/>
      <dgm:spPr/>
      <dgm:t>
        <a:bodyPr/>
        <a:lstStyle/>
        <a:p>
          <a:endParaRPr lang="en-US"/>
        </a:p>
      </dgm:t>
    </dgm:pt>
    <dgm:pt modelId="{810551ED-8F40-4B99-9C95-C61FC3499656}">
      <dgm:prSet custT="1"/>
      <dgm:spPr/>
      <dgm:t>
        <a:bodyPr/>
        <a:lstStyle/>
        <a:p>
          <a:r>
            <a:rPr lang="en-US" sz="2000" b="1" dirty="0">
              <a:latin typeface="Times New Roman" panose="02020603050405020304" pitchFamily="18" charset="0"/>
              <a:cs typeface="Times New Roman" panose="02020603050405020304" pitchFamily="18" charset="0"/>
            </a:rPr>
            <a:t>Teammates (5)</a:t>
          </a:r>
        </a:p>
      </dgm:t>
    </dgm:pt>
    <dgm:pt modelId="{59322903-D0FA-4EFF-B8A7-12120969ACDC}" type="parTrans" cxnId="{5647BCC4-99B3-4174-8A96-B2AA8276265F}">
      <dgm:prSet/>
      <dgm:spPr/>
      <dgm:t>
        <a:bodyPr/>
        <a:lstStyle/>
        <a:p>
          <a:endParaRPr lang="en-US"/>
        </a:p>
      </dgm:t>
    </dgm:pt>
    <dgm:pt modelId="{F605C1B9-34AA-4131-ABDD-666727DF8A91}" type="sibTrans" cxnId="{5647BCC4-99B3-4174-8A96-B2AA8276265F}">
      <dgm:prSet/>
      <dgm:spPr/>
      <dgm:t>
        <a:bodyPr/>
        <a:lstStyle/>
        <a:p>
          <a:endParaRPr lang="en-US"/>
        </a:p>
      </dgm:t>
    </dgm:pt>
    <dgm:pt modelId="{A4D84595-6904-442A-9A3C-A318890C59F1}">
      <dgm:prSet phldrT="[Text]" custT="1"/>
      <dgm:spPr/>
      <dgm:t>
        <a:bodyPr/>
        <a:lstStyle/>
        <a:p>
          <a:r>
            <a:rPr lang="en-US" sz="1800" b="1" dirty="0">
              <a:latin typeface="Times New Roman" panose="02020603050405020304" pitchFamily="18" charset="0"/>
              <a:cs typeface="Times New Roman" panose="02020603050405020304" pitchFamily="18" charset="0"/>
            </a:rPr>
            <a:t>STUDENT ATHLETE</a:t>
          </a:r>
        </a:p>
      </dgm:t>
    </dgm:pt>
    <dgm:pt modelId="{923055AD-3300-461B-8FC8-E8F06C2C5794}" type="parTrans" cxnId="{8F2B6A0C-FF75-49C1-BD27-B1A7CDAA579D}">
      <dgm:prSet/>
      <dgm:spPr/>
      <dgm:t>
        <a:bodyPr/>
        <a:lstStyle/>
        <a:p>
          <a:endParaRPr lang="en-US"/>
        </a:p>
      </dgm:t>
    </dgm:pt>
    <dgm:pt modelId="{55221279-251C-4EDB-B475-A51959D950FF}" type="sibTrans" cxnId="{8F2B6A0C-FF75-49C1-BD27-B1A7CDAA579D}">
      <dgm:prSet/>
      <dgm:spPr/>
      <dgm:t>
        <a:bodyPr/>
        <a:lstStyle/>
        <a:p>
          <a:endParaRPr lang="en-US"/>
        </a:p>
      </dgm:t>
    </dgm:pt>
    <dgm:pt modelId="{56EDA6D3-2DEC-4187-B3A0-5280CD1EFBF9}" type="pres">
      <dgm:prSet presAssocID="{E33152FF-FCB5-49DE-A918-753332896833}" presName="compositeShape" presStyleCnt="0">
        <dgm:presLayoutVars>
          <dgm:chMax val="7"/>
          <dgm:dir/>
          <dgm:resizeHandles val="exact"/>
        </dgm:presLayoutVars>
      </dgm:prSet>
      <dgm:spPr/>
    </dgm:pt>
    <dgm:pt modelId="{09FFCC41-F6C7-446D-8198-249A9BD98E63}" type="pres">
      <dgm:prSet presAssocID="{930CFE80-9C0B-49E7-9B43-BDCD8FCF94C7}" presName="circ1" presStyleLbl="vennNode1" presStyleIdx="0" presStyleCnt="6" custLinFactNeighborX="-6278" custLinFactNeighborY="-20801"/>
      <dgm:spPr/>
    </dgm:pt>
    <dgm:pt modelId="{C6FFFC6D-6275-44A7-82E5-D3DF125BDAA9}" type="pres">
      <dgm:prSet presAssocID="{930CFE80-9C0B-49E7-9B43-BDCD8FCF94C7}" presName="circ1Tx" presStyleLbl="revTx" presStyleIdx="0" presStyleCnt="0">
        <dgm:presLayoutVars>
          <dgm:chMax val="0"/>
          <dgm:chPref val="0"/>
          <dgm:bulletEnabled val="1"/>
        </dgm:presLayoutVars>
      </dgm:prSet>
      <dgm:spPr/>
      <dgm:t>
        <a:bodyPr/>
        <a:lstStyle/>
        <a:p>
          <a:endParaRPr lang="en-US"/>
        </a:p>
      </dgm:t>
    </dgm:pt>
    <dgm:pt modelId="{C32AF9E7-A7FA-4D51-B214-80E52E83169F}" type="pres">
      <dgm:prSet presAssocID="{E078BC8F-228D-4E6E-8E1D-E52792CB574A}" presName="circ2" presStyleLbl="vennNode1" presStyleIdx="1" presStyleCnt="6" custLinFactNeighborX="43258" custLinFactNeighborY="-10660"/>
      <dgm:spPr/>
    </dgm:pt>
    <dgm:pt modelId="{F0761033-2EB5-4879-8A49-EE2F523B540E}" type="pres">
      <dgm:prSet presAssocID="{E078BC8F-228D-4E6E-8E1D-E52792CB574A}" presName="circ2Tx" presStyleLbl="revTx" presStyleIdx="0" presStyleCnt="0" custScaleX="139880" custLinFactNeighborX="39284" custLinFactNeighborY="30464">
        <dgm:presLayoutVars>
          <dgm:chMax val="0"/>
          <dgm:chPref val="0"/>
          <dgm:bulletEnabled val="1"/>
        </dgm:presLayoutVars>
      </dgm:prSet>
      <dgm:spPr/>
      <dgm:t>
        <a:bodyPr/>
        <a:lstStyle/>
        <a:p>
          <a:endParaRPr lang="en-US"/>
        </a:p>
      </dgm:t>
    </dgm:pt>
    <dgm:pt modelId="{CAADFBE5-FEEA-4401-8C64-6B180988F749}" type="pres">
      <dgm:prSet presAssocID="{A4D84595-6904-442A-9A3C-A318890C59F1}" presName="circ3" presStyleLbl="vennNode1" presStyleIdx="2" presStyleCnt="6" custLinFactNeighborX="-32652" custLinFactNeighborY="14325"/>
      <dgm:spPr/>
    </dgm:pt>
    <dgm:pt modelId="{D2E8361E-69CC-45A7-A0CF-91362BCBBD79}" type="pres">
      <dgm:prSet presAssocID="{A4D84595-6904-442A-9A3C-A318890C59F1}" presName="circ3Tx" presStyleLbl="revTx" presStyleIdx="0" presStyleCnt="0" custLinFactX="-26290" custLinFactNeighborX="-100000" custLinFactNeighborY="-26835">
        <dgm:presLayoutVars>
          <dgm:chMax val="0"/>
          <dgm:chPref val="0"/>
          <dgm:bulletEnabled val="1"/>
        </dgm:presLayoutVars>
      </dgm:prSet>
      <dgm:spPr/>
      <dgm:t>
        <a:bodyPr/>
        <a:lstStyle/>
        <a:p>
          <a:endParaRPr lang="en-US"/>
        </a:p>
      </dgm:t>
    </dgm:pt>
    <dgm:pt modelId="{033B311D-EA7E-4376-8694-A2CFFE3BF602}" type="pres">
      <dgm:prSet presAssocID="{EA820211-8EE2-41DC-9370-DD2527058E92}" presName="circ4" presStyleLbl="vennNode1" presStyleIdx="3" presStyleCnt="6" custLinFactNeighborX="98522" custLinFactNeighborY="10529"/>
      <dgm:spPr/>
    </dgm:pt>
    <dgm:pt modelId="{161ECC20-0BD3-4DFA-8B48-342DDD643553}" type="pres">
      <dgm:prSet presAssocID="{EA820211-8EE2-41DC-9370-DD2527058E92}" presName="circ4Tx" presStyleLbl="revTx" presStyleIdx="0" presStyleCnt="0" custScaleX="150126" custScaleY="64796" custLinFactX="53853" custLinFactNeighborX="100000" custLinFactNeighborY="-18062">
        <dgm:presLayoutVars>
          <dgm:chMax val="0"/>
          <dgm:chPref val="0"/>
          <dgm:bulletEnabled val="1"/>
        </dgm:presLayoutVars>
      </dgm:prSet>
      <dgm:spPr/>
      <dgm:t>
        <a:bodyPr/>
        <a:lstStyle/>
        <a:p>
          <a:endParaRPr lang="en-US"/>
        </a:p>
      </dgm:t>
    </dgm:pt>
    <dgm:pt modelId="{6D7F982A-97CB-4CAC-AA1D-5DF36603FE56}" type="pres">
      <dgm:prSet presAssocID="{DB8FF654-3C99-4EC3-A79A-BEE64CB78506}" presName="circ5" presStyleLbl="vennNode1" presStyleIdx="4" presStyleCnt="6" custLinFactNeighborX="-30189" custLinFactNeighborY="73795"/>
      <dgm:spPr>
        <a:solidFill>
          <a:srgbClr val="00B050">
            <a:alpha val="50000"/>
          </a:srgbClr>
        </a:solidFill>
      </dgm:spPr>
    </dgm:pt>
    <dgm:pt modelId="{316809D1-ED2D-41A4-AD35-51BEE10F6357}" type="pres">
      <dgm:prSet presAssocID="{DB8FF654-3C99-4EC3-A79A-BEE64CB78506}" presName="circ5Tx" presStyleLbl="revTx" presStyleIdx="0" presStyleCnt="0" custLinFactNeighborX="-22653" custLinFactNeighborY="24151">
        <dgm:presLayoutVars>
          <dgm:chMax val="0"/>
          <dgm:chPref val="0"/>
          <dgm:bulletEnabled val="1"/>
        </dgm:presLayoutVars>
      </dgm:prSet>
      <dgm:spPr/>
      <dgm:t>
        <a:bodyPr/>
        <a:lstStyle/>
        <a:p>
          <a:endParaRPr lang="en-US"/>
        </a:p>
      </dgm:t>
    </dgm:pt>
    <dgm:pt modelId="{C408E2BF-D629-401E-BFB3-67C6225C17B5}" type="pres">
      <dgm:prSet presAssocID="{810551ED-8F40-4B99-9C95-C61FC3499656}" presName="circ6" presStyleLbl="vennNode1" presStyleIdx="5" presStyleCnt="6" custLinFactNeighborX="-55906" custLinFactNeighborY="31308"/>
      <dgm:spPr>
        <a:solidFill>
          <a:srgbClr val="FFFF00">
            <a:alpha val="50000"/>
          </a:srgbClr>
        </a:solidFill>
      </dgm:spPr>
    </dgm:pt>
    <dgm:pt modelId="{417D992D-D66C-4E68-9666-9DCD62476FEA}" type="pres">
      <dgm:prSet presAssocID="{810551ED-8F40-4B99-9C95-C61FC3499656}" presName="circ6Tx" presStyleLbl="revTx" presStyleIdx="0" presStyleCnt="0" custLinFactNeighborX="-33037" custLinFactNeighborY="14759">
        <dgm:presLayoutVars>
          <dgm:chMax val="0"/>
          <dgm:chPref val="0"/>
          <dgm:bulletEnabled val="1"/>
        </dgm:presLayoutVars>
      </dgm:prSet>
      <dgm:spPr/>
      <dgm:t>
        <a:bodyPr/>
        <a:lstStyle/>
        <a:p>
          <a:endParaRPr lang="en-US"/>
        </a:p>
      </dgm:t>
    </dgm:pt>
  </dgm:ptLst>
  <dgm:cxnLst>
    <dgm:cxn modelId="{0A3BE531-EB70-40DD-9BDD-C387176D5514}" srcId="{E33152FF-FCB5-49DE-A918-753332896833}" destId="{EA820211-8EE2-41DC-9370-DD2527058E92}" srcOrd="3" destOrd="0" parTransId="{F895F877-AD9D-446B-8E7C-B9CD0FDF3046}" sibTransId="{FDB9CE72-C115-494B-8B22-71A3567A8851}"/>
    <dgm:cxn modelId="{4924C33F-F822-4087-B7B3-E2F7AC983824}" srcId="{E33152FF-FCB5-49DE-A918-753332896833}" destId="{930CFE80-9C0B-49E7-9B43-BDCD8FCF94C7}" srcOrd="0" destOrd="0" parTransId="{2CB619B0-732F-4AC0-9C14-DA7FB6BC4013}" sibTransId="{1176B575-7970-46AD-ACF4-E917858E8208}"/>
    <dgm:cxn modelId="{5D3070B9-B121-4DD9-AF73-6982EE58D695}" type="presOf" srcId="{930CFE80-9C0B-49E7-9B43-BDCD8FCF94C7}" destId="{C6FFFC6D-6275-44A7-82E5-D3DF125BDAA9}" srcOrd="0" destOrd="0" presId="urn:microsoft.com/office/officeart/2005/8/layout/venn1"/>
    <dgm:cxn modelId="{5647BCC4-99B3-4174-8A96-B2AA8276265F}" srcId="{E33152FF-FCB5-49DE-A918-753332896833}" destId="{810551ED-8F40-4B99-9C95-C61FC3499656}" srcOrd="5" destOrd="0" parTransId="{59322903-D0FA-4EFF-B8A7-12120969ACDC}" sibTransId="{F605C1B9-34AA-4131-ABDD-666727DF8A91}"/>
    <dgm:cxn modelId="{A12D8D24-F3BC-4F07-84D5-AC5D1FD85B72}" type="presOf" srcId="{E33152FF-FCB5-49DE-A918-753332896833}" destId="{56EDA6D3-2DEC-4187-B3A0-5280CD1EFBF9}" srcOrd="0" destOrd="0" presId="urn:microsoft.com/office/officeart/2005/8/layout/venn1"/>
    <dgm:cxn modelId="{194DDC63-0121-470F-BF12-3066AB19F145}" srcId="{E33152FF-FCB5-49DE-A918-753332896833}" destId="{E078BC8F-228D-4E6E-8E1D-E52792CB574A}" srcOrd="1" destOrd="0" parTransId="{0251A269-D18B-4E46-A047-71D3739833DC}" sibTransId="{5C3ABA06-940F-4702-82CE-DDA780EFE74F}"/>
    <dgm:cxn modelId="{2CB668CF-F154-4FAA-8B69-BFD05E0EE686}" type="presOf" srcId="{DB8FF654-3C99-4EC3-A79A-BEE64CB78506}" destId="{316809D1-ED2D-41A4-AD35-51BEE10F6357}" srcOrd="0" destOrd="0" presId="urn:microsoft.com/office/officeart/2005/8/layout/venn1"/>
    <dgm:cxn modelId="{08704D91-67A2-4428-9C3E-EBC88AA3A1A2}" type="presOf" srcId="{810551ED-8F40-4B99-9C95-C61FC3499656}" destId="{417D992D-D66C-4E68-9666-9DCD62476FEA}" srcOrd="0" destOrd="0" presId="urn:microsoft.com/office/officeart/2005/8/layout/venn1"/>
    <dgm:cxn modelId="{224DBDCA-6A5C-4458-8B8E-50C6571A45D6}" type="presOf" srcId="{EA820211-8EE2-41DC-9370-DD2527058E92}" destId="{161ECC20-0BD3-4DFA-8B48-342DDD643553}" srcOrd="0" destOrd="0" presId="urn:microsoft.com/office/officeart/2005/8/layout/venn1"/>
    <dgm:cxn modelId="{8F2B6A0C-FF75-49C1-BD27-B1A7CDAA579D}" srcId="{E33152FF-FCB5-49DE-A918-753332896833}" destId="{A4D84595-6904-442A-9A3C-A318890C59F1}" srcOrd="2" destOrd="0" parTransId="{923055AD-3300-461B-8FC8-E8F06C2C5794}" sibTransId="{55221279-251C-4EDB-B475-A51959D950FF}"/>
    <dgm:cxn modelId="{84CBAC93-B365-40DD-812A-1602C4515A27}" type="presOf" srcId="{E078BC8F-228D-4E6E-8E1D-E52792CB574A}" destId="{F0761033-2EB5-4879-8A49-EE2F523B540E}" srcOrd="0" destOrd="0" presId="urn:microsoft.com/office/officeart/2005/8/layout/venn1"/>
    <dgm:cxn modelId="{8D1D6E9A-35D8-4771-AA9C-EA3A576AE103}" srcId="{E33152FF-FCB5-49DE-A918-753332896833}" destId="{DB8FF654-3C99-4EC3-A79A-BEE64CB78506}" srcOrd="4" destOrd="0" parTransId="{F168A050-2257-4EE6-AE59-F7C80F04D99F}" sibTransId="{463707A9-F889-46DD-9DC0-25CF055E691B}"/>
    <dgm:cxn modelId="{C4B32061-7081-41F7-B99B-1407AC48BD56}" type="presOf" srcId="{A4D84595-6904-442A-9A3C-A318890C59F1}" destId="{D2E8361E-69CC-45A7-A0CF-91362BCBBD79}" srcOrd="0" destOrd="0" presId="urn:microsoft.com/office/officeart/2005/8/layout/venn1"/>
    <dgm:cxn modelId="{82D339B9-3D37-4B27-8037-648EE3F7F361}" type="presParOf" srcId="{56EDA6D3-2DEC-4187-B3A0-5280CD1EFBF9}" destId="{09FFCC41-F6C7-446D-8198-249A9BD98E63}" srcOrd="0" destOrd="0" presId="urn:microsoft.com/office/officeart/2005/8/layout/venn1"/>
    <dgm:cxn modelId="{9DECDA15-6B58-41CE-B008-7C764CDEB9F9}" type="presParOf" srcId="{56EDA6D3-2DEC-4187-B3A0-5280CD1EFBF9}" destId="{C6FFFC6D-6275-44A7-82E5-D3DF125BDAA9}" srcOrd="1" destOrd="0" presId="urn:microsoft.com/office/officeart/2005/8/layout/venn1"/>
    <dgm:cxn modelId="{52794E63-F700-4076-B7C5-A8A6C5BE7579}" type="presParOf" srcId="{56EDA6D3-2DEC-4187-B3A0-5280CD1EFBF9}" destId="{C32AF9E7-A7FA-4D51-B214-80E52E83169F}" srcOrd="2" destOrd="0" presId="urn:microsoft.com/office/officeart/2005/8/layout/venn1"/>
    <dgm:cxn modelId="{05C3D746-786B-4E8F-AC06-5E2BD150EA24}" type="presParOf" srcId="{56EDA6D3-2DEC-4187-B3A0-5280CD1EFBF9}" destId="{F0761033-2EB5-4879-8A49-EE2F523B540E}" srcOrd="3" destOrd="0" presId="urn:microsoft.com/office/officeart/2005/8/layout/venn1"/>
    <dgm:cxn modelId="{7A9E18FB-4809-418E-8961-83F780D60BE0}" type="presParOf" srcId="{56EDA6D3-2DEC-4187-B3A0-5280CD1EFBF9}" destId="{CAADFBE5-FEEA-4401-8C64-6B180988F749}" srcOrd="4" destOrd="0" presId="urn:microsoft.com/office/officeart/2005/8/layout/venn1"/>
    <dgm:cxn modelId="{85ED7178-88EF-44CC-895C-4318C79B8F5C}" type="presParOf" srcId="{56EDA6D3-2DEC-4187-B3A0-5280CD1EFBF9}" destId="{D2E8361E-69CC-45A7-A0CF-91362BCBBD79}" srcOrd="5" destOrd="0" presId="urn:microsoft.com/office/officeart/2005/8/layout/venn1"/>
    <dgm:cxn modelId="{E0BDC756-B079-45D6-8BD8-60B949FECD2A}" type="presParOf" srcId="{56EDA6D3-2DEC-4187-B3A0-5280CD1EFBF9}" destId="{033B311D-EA7E-4376-8694-A2CFFE3BF602}" srcOrd="6" destOrd="0" presId="urn:microsoft.com/office/officeart/2005/8/layout/venn1"/>
    <dgm:cxn modelId="{D5206B43-68A6-4C43-A123-1278E3BB4366}" type="presParOf" srcId="{56EDA6D3-2DEC-4187-B3A0-5280CD1EFBF9}" destId="{161ECC20-0BD3-4DFA-8B48-342DDD643553}" srcOrd="7" destOrd="0" presId="urn:microsoft.com/office/officeart/2005/8/layout/venn1"/>
    <dgm:cxn modelId="{12F2C84F-4F4C-498B-ADC9-E3E5D09E2A94}" type="presParOf" srcId="{56EDA6D3-2DEC-4187-B3A0-5280CD1EFBF9}" destId="{6D7F982A-97CB-4CAC-AA1D-5DF36603FE56}" srcOrd="8" destOrd="0" presId="urn:microsoft.com/office/officeart/2005/8/layout/venn1"/>
    <dgm:cxn modelId="{DBF21A13-D566-4F46-A91F-0382257BA746}" type="presParOf" srcId="{56EDA6D3-2DEC-4187-B3A0-5280CD1EFBF9}" destId="{316809D1-ED2D-41A4-AD35-51BEE10F6357}" srcOrd="9" destOrd="0" presId="urn:microsoft.com/office/officeart/2005/8/layout/venn1"/>
    <dgm:cxn modelId="{73F454CC-E422-4648-94F3-7607C808EFDC}" type="presParOf" srcId="{56EDA6D3-2DEC-4187-B3A0-5280CD1EFBF9}" destId="{C408E2BF-D629-401E-BFB3-67C6225C17B5}" srcOrd="10" destOrd="0" presId="urn:microsoft.com/office/officeart/2005/8/layout/venn1"/>
    <dgm:cxn modelId="{D10F54CD-36AD-4A5B-A1C3-5570FA8B74E7}" type="presParOf" srcId="{56EDA6D3-2DEC-4187-B3A0-5280CD1EFBF9}" destId="{417D992D-D66C-4E68-9666-9DCD62476FEA}" srcOrd="11"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FCC41-F6C7-446D-8198-249A9BD98E63}">
      <dsp:nvSpPr>
        <dsp:cNvPr id="0" name=""/>
        <dsp:cNvSpPr/>
      </dsp:nvSpPr>
      <dsp:spPr>
        <a:xfrm>
          <a:off x="2926151" y="843679"/>
          <a:ext cx="1410004" cy="1410004"/>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6FFFC6D-6275-44A7-82E5-D3DF125BDAA9}">
      <dsp:nvSpPr>
        <dsp:cNvPr id="0" name=""/>
        <dsp:cNvSpPr/>
      </dsp:nvSpPr>
      <dsp:spPr>
        <a:xfrm>
          <a:off x="2838421" y="84500"/>
          <a:ext cx="1762506" cy="9601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anose="02020603050405020304" pitchFamily="18" charset="0"/>
              <a:cs typeface="Times New Roman" panose="02020603050405020304" pitchFamily="18" charset="0"/>
            </a:rPr>
            <a:t>Parent(s)/</a:t>
          </a:r>
        </a:p>
        <a:p>
          <a:pPr lvl="0" algn="ctr" defTabSz="889000">
            <a:lnSpc>
              <a:spcPct val="90000"/>
            </a:lnSpc>
            <a:spcBef>
              <a:spcPct val="0"/>
            </a:spcBef>
            <a:spcAft>
              <a:spcPct val="35000"/>
            </a:spcAft>
          </a:pPr>
          <a:r>
            <a:rPr lang="en-US" sz="2000" b="1" kern="1200" dirty="0">
              <a:latin typeface="Times New Roman" panose="02020603050405020304" pitchFamily="18" charset="0"/>
              <a:cs typeface="Times New Roman" panose="02020603050405020304" pitchFamily="18" charset="0"/>
            </a:rPr>
            <a:t>Family (1)</a:t>
          </a:r>
        </a:p>
      </dsp:txBody>
      <dsp:txXfrm>
        <a:off x="2838421" y="84500"/>
        <a:ext cx="1762506" cy="960120"/>
      </dsp:txXfrm>
    </dsp:sp>
    <dsp:sp modelId="{C32AF9E7-A7FA-4D51-B214-80E52E83169F}">
      <dsp:nvSpPr>
        <dsp:cNvPr id="0" name=""/>
        <dsp:cNvSpPr/>
      </dsp:nvSpPr>
      <dsp:spPr>
        <a:xfrm>
          <a:off x="4082275" y="1250929"/>
          <a:ext cx="1410004" cy="1410004"/>
        </a:xfrm>
        <a:prstGeom prst="ellipse">
          <a:avLst/>
        </a:prstGeom>
        <a:solidFill>
          <a:schemeClr val="accent3">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0761033-2EB5-4879-8A49-EE2F523B540E}">
      <dsp:nvSpPr>
        <dsp:cNvPr id="0" name=""/>
        <dsp:cNvSpPr/>
      </dsp:nvSpPr>
      <dsp:spPr>
        <a:xfrm>
          <a:off x="5310012" y="1319247"/>
          <a:ext cx="2336371" cy="10515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anose="02020603050405020304" pitchFamily="18" charset="0"/>
              <a:cs typeface="Times New Roman" panose="02020603050405020304" pitchFamily="18" charset="0"/>
            </a:rPr>
            <a:t>Coach(s)(2)</a:t>
          </a:r>
        </a:p>
      </dsp:txBody>
      <dsp:txXfrm>
        <a:off x="5310012" y="1319247"/>
        <a:ext cx="2336371" cy="1051560"/>
      </dsp:txXfrm>
    </dsp:sp>
    <dsp:sp modelId="{CAADFBE5-FEEA-4401-8C64-6B180988F749}">
      <dsp:nvSpPr>
        <dsp:cNvPr id="0" name=""/>
        <dsp:cNvSpPr/>
      </dsp:nvSpPr>
      <dsp:spPr>
        <a:xfrm>
          <a:off x="3011941" y="2131742"/>
          <a:ext cx="1410004" cy="1410004"/>
        </a:xfrm>
        <a:prstGeom prst="ellipse">
          <a:avLst/>
        </a:prstGeom>
        <a:solidFill>
          <a:schemeClr val="accent4">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2E8361E-69CC-45A7-A0CF-91362BCBBD79}">
      <dsp:nvSpPr>
        <dsp:cNvPr id="0" name=""/>
        <dsp:cNvSpPr/>
      </dsp:nvSpPr>
      <dsp:spPr>
        <a:xfrm>
          <a:off x="2877534" y="2251783"/>
          <a:ext cx="1670268" cy="117500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a:latin typeface="Times New Roman" panose="02020603050405020304" pitchFamily="18" charset="0"/>
              <a:cs typeface="Times New Roman" panose="02020603050405020304" pitchFamily="18" charset="0"/>
            </a:rPr>
            <a:t>STUDENT ATHLETE</a:t>
          </a:r>
        </a:p>
      </dsp:txBody>
      <dsp:txXfrm>
        <a:off x="2877534" y="2251783"/>
        <a:ext cx="1670268" cy="1175004"/>
      </dsp:txXfrm>
    </dsp:sp>
    <dsp:sp modelId="{033B311D-EA7E-4376-8694-A2CFFE3BF602}">
      <dsp:nvSpPr>
        <dsp:cNvPr id="0" name=""/>
        <dsp:cNvSpPr/>
      </dsp:nvSpPr>
      <dsp:spPr>
        <a:xfrm>
          <a:off x="4403836" y="2342937"/>
          <a:ext cx="1410004" cy="1410004"/>
        </a:xfrm>
        <a:prstGeom prst="ellipse">
          <a:avLst/>
        </a:prstGeom>
        <a:solidFill>
          <a:schemeClr val="accent5">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61ECC20-0BD3-4DFA-8B48-342DDD643553}">
      <dsp:nvSpPr>
        <dsp:cNvPr id="0" name=""/>
        <dsp:cNvSpPr/>
      </dsp:nvSpPr>
      <dsp:spPr>
        <a:xfrm>
          <a:off x="5108352" y="3691963"/>
          <a:ext cx="2645979" cy="62211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anose="02020603050405020304" pitchFamily="18" charset="0"/>
              <a:cs typeface="Times New Roman" panose="02020603050405020304" pitchFamily="18" charset="0"/>
            </a:rPr>
            <a:t>SA Support Services (3)</a:t>
          </a:r>
        </a:p>
      </dsp:txBody>
      <dsp:txXfrm>
        <a:off x="5108352" y="3691963"/>
        <a:ext cx="2645979" cy="622119"/>
      </dsp:txXfrm>
    </dsp:sp>
    <dsp:sp modelId="{6D7F982A-97CB-4CAC-AA1D-5DF36603FE56}">
      <dsp:nvSpPr>
        <dsp:cNvPr id="0" name=""/>
        <dsp:cNvSpPr/>
      </dsp:nvSpPr>
      <dsp:spPr>
        <a:xfrm>
          <a:off x="2131341" y="2970272"/>
          <a:ext cx="1410004" cy="1410004"/>
        </a:xfrm>
        <a:prstGeom prst="ellipse">
          <a:avLst/>
        </a:prstGeom>
        <a:solidFill>
          <a:srgbClr val="00B050">
            <a:alpha val="50000"/>
          </a:srgb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16809D1-ED2D-41A4-AD35-51BEE10F6357}">
      <dsp:nvSpPr>
        <dsp:cNvPr id="0" name=""/>
        <dsp:cNvSpPr/>
      </dsp:nvSpPr>
      <dsp:spPr>
        <a:xfrm>
          <a:off x="403798" y="2850871"/>
          <a:ext cx="1670268" cy="117500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anose="02020603050405020304" pitchFamily="18" charset="0"/>
              <a:cs typeface="Times New Roman" panose="02020603050405020304" pitchFamily="18" charset="0"/>
            </a:rPr>
            <a:t>Peers/ Friends (4)</a:t>
          </a:r>
        </a:p>
      </dsp:txBody>
      <dsp:txXfrm>
        <a:off x="403798" y="2850871"/>
        <a:ext cx="1670268" cy="1175004"/>
      </dsp:txXfrm>
    </dsp:sp>
    <dsp:sp modelId="{C408E2BF-D629-401E-BFB3-67C6225C17B5}">
      <dsp:nvSpPr>
        <dsp:cNvPr id="0" name=""/>
        <dsp:cNvSpPr/>
      </dsp:nvSpPr>
      <dsp:spPr>
        <a:xfrm>
          <a:off x="1768730" y="1842680"/>
          <a:ext cx="1410004" cy="1410004"/>
        </a:xfrm>
        <a:prstGeom prst="ellipse">
          <a:avLst/>
        </a:prstGeom>
        <a:solidFill>
          <a:srgbClr val="FFFF00">
            <a:alpha val="50000"/>
          </a:srgb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17D992D-D66C-4E68-9666-9DCD62476FEA}">
      <dsp:nvSpPr>
        <dsp:cNvPr id="0" name=""/>
        <dsp:cNvSpPr/>
      </dsp:nvSpPr>
      <dsp:spPr>
        <a:xfrm>
          <a:off x="230357" y="1172319"/>
          <a:ext cx="1670268" cy="117500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a:latin typeface="Times New Roman" panose="02020603050405020304" pitchFamily="18" charset="0"/>
              <a:cs typeface="Times New Roman" panose="02020603050405020304" pitchFamily="18" charset="0"/>
            </a:rPr>
            <a:t>Teammates (5)</a:t>
          </a:r>
        </a:p>
      </dsp:txBody>
      <dsp:txXfrm>
        <a:off x="230357" y="1172319"/>
        <a:ext cx="1670268" cy="117500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5DBBA95-CF47-4F8D-BEA2-ED73549E5F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9FF6E43C-B68D-43B5-B3DC-9D53BCF380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F06036-4F54-47F3-B0E3-AA639C36E9DC}" type="datetimeFigureOut">
              <a:rPr lang="en-US" smtClean="0"/>
              <a:t>2/16/18</a:t>
            </a:fld>
            <a:endParaRPr lang="en-US"/>
          </a:p>
        </p:txBody>
      </p:sp>
      <p:sp>
        <p:nvSpPr>
          <p:cNvPr id="4" name="Footer Placeholder 3">
            <a:extLst>
              <a:ext uri="{FF2B5EF4-FFF2-40B4-BE49-F238E27FC236}">
                <a16:creationId xmlns:a16="http://schemas.microsoft.com/office/drawing/2014/main" xmlns="" id="{750E6084-24C1-45E1-B27A-51AE5C8A1B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Allen Jefferson - Doctoral Student, Northcentral University for COSMA Conference 2/8-9/2018</a:t>
            </a:r>
          </a:p>
        </p:txBody>
      </p:sp>
      <p:sp>
        <p:nvSpPr>
          <p:cNvPr id="5" name="Slide Number Placeholder 4">
            <a:extLst>
              <a:ext uri="{FF2B5EF4-FFF2-40B4-BE49-F238E27FC236}">
                <a16:creationId xmlns:a16="http://schemas.microsoft.com/office/drawing/2014/main" xmlns="" id="{8638AC8F-BE4A-4653-A6A3-FF2DEFDC25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096314-E0E9-4EDA-A580-47F0434A53CF}" type="slidenum">
              <a:rPr lang="en-US" smtClean="0"/>
              <a:t>‹#›</a:t>
            </a:fld>
            <a:endParaRPr lang="en-US"/>
          </a:p>
        </p:txBody>
      </p:sp>
    </p:spTree>
    <p:extLst>
      <p:ext uri="{BB962C8B-B14F-4D97-AF65-F5344CB8AC3E}">
        <p14:creationId xmlns:p14="http://schemas.microsoft.com/office/powerpoint/2010/main" val="426471213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0F8C6-6E56-4DA0-8416-FE1D5F0AD33B}" type="datetimeFigureOut">
              <a:rPr lang="en-US" smtClean="0"/>
              <a:t>2/16/18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Allen Jefferson - Doctoral Student, Northcentral University for COSMA Conference 2/8-9/2018</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FEBCB2-868D-41B0-8ACB-B085F017514F}" type="slidenum">
              <a:rPr lang="en-US" smtClean="0"/>
              <a:t>‹#›</a:t>
            </a:fld>
            <a:endParaRPr lang="en-US"/>
          </a:p>
        </p:txBody>
      </p:sp>
    </p:spTree>
    <p:extLst>
      <p:ext uri="{BB962C8B-B14F-4D97-AF65-F5344CB8AC3E}">
        <p14:creationId xmlns:p14="http://schemas.microsoft.com/office/powerpoint/2010/main" val="238077680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Also, a study of NCAA athletes found that between ten and fifteen percent of student-athletes experience psychological issues severe enough to warrant counselling, two percent higher than non-student-athletes (Born, 2017).</a:t>
            </a:r>
          </a:p>
          <a:p>
            <a:pPr marL="0" marR="0">
              <a:lnSpc>
                <a:spcPct val="115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DFEBCB2-868D-41B0-8ACB-B085F017514F}" type="slidenum">
              <a:rPr lang="en-US" smtClean="0"/>
              <a:t>3</a:t>
            </a:fld>
            <a:endParaRPr lang="en-US"/>
          </a:p>
        </p:txBody>
      </p:sp>
      <p:sp>
        <p:nvSpPr>
          <p:cNvPr id="5" name="Footer Placeholder 4">
            <a:extLst>
              <a:ext uri="{FF2B5EF4-FFF2-40B4-BE49-F238E27FC236}">
                <a16:creationId xmlns:a16="http://schemas.microsoft.com/office/drawing/2014/main" xmlns="" id="{FA58D512-9AB5-4EFE-B518-A5A682302459}"/>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1702105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EBCB2-868D-41B0-8ACB-B085F017514F}" type="slidenum">
              <a:rPr lang="en-US" smtClean="0"/>
              <a:t>14</a:t>
            </a:fld>
            <a:endParaRPr lang="en-US"/>
          </a:p>
        </p:txBody>
      </p:sp>
      <p:sp>
        <p:nvSpPr>
          <p:cNvPr id="5" name="Footer Placeholder 4">
            <a:extLst>
              <a:ext uri="{FF2B5EF4-FFF2-40B4-BE49-F238E27FC236}">
                <a16:creationId xmlns:a16="http://schemas.microsoft.com/office/drawing/2014/main" xmlns="" id="{02D06838-17C0-4F65-A238-243DCB3A02C4}"/>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788076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Grounded theorists held that theories should be “grounded” in data from the field(Creswell, 2013).</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According to Warner, Bowers, and Dixon (2012) from the view of social network analysis, the social environment can be expressed as patterns or regularities in relationships among interacting units.</a:t>
            </a:r>
          </a:p>
          <a:p>
            <a:endParaRPr lang="en-US" dirty="0"/>
          </a:p>
        </p:txBody>
      </p:sp>
      <p:sp>
        <p:nvSpPr>
          <p:cNvPr id="4" name="Slide Number Placeholder 3"/>
          <p:cNvSpPr>
            <a:spLocks noGrp="1"/>
          </p:cNvSpPr>
          <p:nvPr>
            <p:ph type="sldNum" sz="quarter" idx="10"/>
          </p:nvPr>
        </p:nvSpPr>
        <p:spPr/>
        <p:txBody>
          <a:bodyPr/>
          <a:lstStyle/>
          <a:p>
            <a:fld id="{4DFEBCB2-868D-41B0-8ACB-B085F017514F}" type="slidenum">
              <a:rPr lang="en-US" smtClean="0"/>
              <a:t>4</a:t>
            </a:fld>
            <a:endParaRPr lang="en-US"/>
          </a:p>
        </p:txBody>
      </p:sp>
      <p:sp>
        <p:nvSpPr>
          <p:cNvPr id="5" name="Footer Placeholder 4">
            <a:extLst>
              <a:ext uri="{FF2B5EF4-FFF2-40B4-BE49-F238E27FC236}">
                <a16:creationId xmlns:a16="http://schemas.microsoft.com/office/drawing/2014/main" xmlns="" id="{E4755A2F-9F7E-41F9-9CEC-220F5966202C}"/>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2819002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EBCB2-868D-41B0-8ACB-B085F017514F}" type="slidenum">
              <a:rPr lang="en-US" smtClean="0"/>
              <a:t>5</a:t>
            </a:fld>
            <a:endParaRPr lang="en-US"/>
          </a:p>
        </p:txBody>
      </p:sp>
      <p:sp>
        <p:nvSpPr>
          <p:cNvPr id="5" name="Footer Placeholder 4">
            <a:extLst>
              <a:ext uri="{FF2B5EF4-FFF2-40B4-BE49-F238E27FC236}">
                <a16:creationId xmlns:a16="http://schemas.microsoft.com/office/drawing/2014/main" xmlns="" id="{D066393B-01BA-405F-BC88-70C83F9F98BB}"/>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2899722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According to Creswell (2013), grounded theory is a qualitative research approach that the research focuses on a process or an action that has distinct steps or phases that occur over time.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Therefore, a grounded theory study has “movement” or some action that the researcher is attempting to explain a general method of a process, an action, or an interaction shaped by the views of a large number of participants (</a:t>
            </a:r>
            <a:r>
              <a:rPr lang="en-US" sz="1200" kern="1200" dirty="0" err="1">
                <a:solidFill>
                  <a:schemeClr val="tx1"/>
                </a:solidFill>
                <a:effectLst/>
                <a:latin typeface="+mn-lt"/>
                <a:ea typeface="+mn-ea"/>
                <a:cs typeface="+mn-cs"/>
              </a:rPr>
              <a:t>Cresswell</a:t>
            </a:r>
            <a:r>
              <a:rPr lang="en-US" sz="1200" kern="1200" dirty="0">
                <a:solidFill>
                  <a:schemeClr val="tx1"/>
                </a:solidFill>
                <a:effectLst/>
                <a:latin typeface="+mn-lt"/>
                <a:ea typeface="+mn-ea"/>
                <a:cs typeface="+mn-cs"/>
              </a:rPr>
              <a:t>, 2013).  </a:t>
            </a:r>
          </a:p>
          <a:p>
            <a:r>
              <a:rPr lang="en-US" sz="1200" kern="1200" dirty="0">
                <a:solidFill>
                  <a:schemeClr val="tx1"/>
                </a:solidFill>
                <a:effectLst/>
                <a:latin typeface="+mn-lt"/>
                <a:ea typeface="+mn-ea"/>
                <a:cs typeface="+mn-cs"/>
              </a:rPr>
              <a:t> </a:t>
            </a:r>
          </a:p>
          <a:p>
            <a:pPr lvl="0"/>
            <a:r>
              <a:rPr lang="en-US" sz="1200" kern="1200" dirty="0" err="1">
                <a:solidFill>
                  <a:schemeClr val="tx1"/>
                </a:solidFill>
                <a:effectLst/>
                <a:latin typeface="+mn-lt"/>
                <a:ea typeface="+mn-ea"/>
                <a:cs typeface="+mn-cs"/>
              </a:rPr>
              <a:t>Cresswell</a:t>
            </a:r>
            <a:r>
              <a:rPr lang="en-US" sz="1200" kern="1200" dirty="0">
                <a:solidFill>
                  <a:schemeClr val="tx1"/>
                </a:solidFill>
                <a:effectLst/>
                <a:latin typeface="+mn-lt"/>
                <a:ea typeface="+mn-ea"/>
                <a:cs typeface="+mn-cs"/>
              </a:rPr>
              <a:t> (2013) added grounded theorists held that theories should be “grounded” in data from the field, through the actions, interactions, and the social processes of people.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Thus, the grounded theory provided for the construction of a model complete with a diagram and hypotheses of actions, exchanges, or processes through connecting categories of information based on data collected from individuals.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interaction process to be examined in this presentation is the between student-athletes (SA), their parents, coaches, SA support service, peers, and teammates.</a:t>
            </a:r>
          </a:p>
        </p:txBody>
      </p:sp>
      <p:sp>
        <p:nvSpPr>
          <p:cNvPr id="4" name="Slide Number Placeholder 3"/>
          <p:cNvSpPr>
            <a:spLocks noGrp="1"/>
          </p:cNvSpPr>
          <p:nvPr>
            <p:ph type="sldNum" sz="quarter" idx="10"/>
          </p:nvPr>
        </p:nvSpPr>
        <p:spPr/>
        <p:txBody>
          <a:bodyPr/>
          <a:lstStyle/>
          <a:p>
            <a:fld id="{4DFEBCB2-868D-41B0-8ACB-B085F017514F}" type="slidenum">
              <a:rPr lang="en-US" smtClean="0"/>
              <a:t>6</a:t>
            </a:fld>
            <a:endParaRPr lang="en-US"/>
          </a:p>
        </p:txBody>
      </p:sp>
      <p:sp>
        <p:nvSpPr>
          <p:cNvPr id="5" name="Footer Placeholder 4">
            <a:extLst>
              <a:ext uri="{FF2B5EF4-FFF2-40B4-BE49-F238E27FC236}">
                <a16:creationId xmlns:a16="http://schemas.microsoft.com/office/drawing/2014/main" xmlns="" id="{4199D124-8E02-4EED-ADFC-F85D17B33A5E}"/>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529052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Times New Roman" panose="02020603050405020304" pitchFamily="18" charset="0"/>
                <a:ea typeface="Calibri" panose="020F0502020204030204" pitchFamily="34" charset="0"/>
              </a:rPr>
              <a:t>According to Born (2017), the National Athletic Trainers Association (NATA) has urged universities to start treating the mental health of college athletes as serious as their physical well-being.  </a:t>
            </a:r>
            <a:endParaRPr lang="en-US" dirty="0"/>
          </a:p>
        </p:txBody>
      </p:sp>
      <p:sp>
        <p:nvSpPr>
          <p:cNvPr id="4" name="Slide Number Placeholder 3"/>
          <p:cNvSpPr>
            <a:spLocks noGrp="1"/>
          </p:cNvSpPr>
          <p:nvPr>
            <p:ph type="sldNum" sz="quarter" idx="10"/>
          </p:nvPr>
        </p:nvSpPr>
        <p:spPr/>
        <p:txBody>
          <a:bodyPr/>
          <a:lstStyle/>
          <a:p>
            <a:fld id="{4DFEBCB2-868D-41B0-8ACB-B085F017514F}" type="slidenum">
              <a:rPr lang="en-US" smtClean="0"/>
              <a:t>7</a:t>
            </a:fld>
            <a:endParaRPr lang="en-US"/>
          </a:p>
        </p:txBody>
      </p:sp>
      <p:sp>
        <p:nvSpPr>
          <p:cNvPr id="5" name="Footer Placeholder 4">
            <a:extLst>
              <a:ext uri="{FF2B5EF4-FFF2-40B4-BE49-F238E27FC236}">
                <a16:creationId xmlns:a16="http://schemas.microsoft.com/office/drawing/2014/main" xmlns="" id="{6E30ABE6-F0C0-465B-A9BD-38BD04B1ED03}"/>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3998247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Olpin</a:t>
            </a:r>
            <a:r>
              <a:rPr lang="en-US" sz="1200" kern="1200" dirty="0">
                <a:solidFill>
                  <a:schemeClr val="tx1"/>
                </a:solidFill>
                <a:effectLst/>
                <a:latin typeface="+mn-lt"/>
                <a:ea typeface="+mn-ea"/>
                <a:cs typeface="+mn-cs"/>
              </a:rPr>
              <a:t> &amp; </a:t>
            </a:r>
            <a:r>
              <a:rPr lang="en-US" sz="1200" kern="1200" dirty="0" err="1">
                <a:solidFill>
                  <a:schemeClr val="tx1"/>
                </a:solidFill>
                <a:effectLst/>
                <a:latin typeface="+mn-lt"/>
                <a:ea typeface="+mn-ea"/>
                <a:cs typeface="+mn-cs"/>
              </a:rPr>
              <a:t>Hesson</a:t>
            </a:r>
            <a:r>
              <a:rPr lang="en-US" sz="1200" kern="1200" dirty="0">
                <a:solidFill>
                  <a:schemeClr val="tx1"/>
                </a:solidFill>
                <a:effectLst/>
                <a:latin typeface="+mn-lt"/>
                <a:ea typeface="+mn-ea"/>
                <a:cs typeface="+mn-cs"/>
              </a:rPr>
              <a:t>, cited by Huffman (2014) noted it is desirable to receive healthy support from parents; nevertheless, unrealistic expectations can be unhealthy and detrimental as students navigate the interpersonal realizations which arise in higher education. </a:t>
            </a:r>
          </a:p>
          <a:p>
            <a:endParaRPr lang="en-US" dirty="0">
              <a:latin typeface="Times New Roman" panose="02020603050405020304" pitchFamily="18" charset="0"/>
            </a:endParaRPr>
          </a:p>
          <a:p>
            <a:r>
              <a:rPr lang="en-US" sz="1200" kern="1200" dirty="0">
                <a:solidFill>
                  <a:schemeClr val="tx1"/>
                </a:solidFill>
                <a:effectLst/>
                <a:latin typeface="+mn-lt"/>
                <a:ea typeface="+mn-ea"/>
                <a:cs typeface="+mn-cs"/>
              </a:rPr>
              <a:t>According to Barnhill and Turner (2015), the psychological contract studies of coaches and athletes have demonstrated the vital link between communication, the coach-athlete relationship, and attitudes of athletes.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Sanders and Killian (2017) mentioned records dating back to 1841 revealed students would pick a faculty member to be an advisor.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Brewer and </a:t>
            </a:r>
            <a:r>
              <a:rPr lang="en-US" sz="1200" kern="1200" dirty="0" err="1">
                <a:solidFill>
                  <a:schemeClr val="tx1"/>
                </a:solidFill>
                <a:effectLst/>
                <a:latin typeface="+mn-lt"/>
                <a:ea typeface="+mn-ea"/>
                <a:cs typeface="+mn-cs"/>
              </a:rPr>
              <a:t>Petitpas</a:t>
            </a:r>
            <a:r>
              <a:rPr lang="en-US" sz="1200" kern="1200" dirty="0">
                <a:solidFill>
                  <a:schemeClr val="tx1"/>
                </a:solidFill>
                <a:effectLst/>
                <a:latin typeface="+mn-lt"/>
                <a:ea typeface="+mn-ea"/>
                <a:cs typeface="+mn-cs"/>
              </a:rPr>
              <a:t> (2017) recognized homophily is the phenomena that people tend to interact with similar others.  Brewer and </a:t>
            </a:r>
            <a:r>
              <a:rPr lang="en-US" sz="1200" kern="1200" dirty="0" err="1">
                <a:solidFill>
                  <a:schemeClr val="tx1"/>
                </a:solidFill>
                <a:effectLst/>
                <a:latin typeface="+mn-lt"/>
                <a:ea typeface="+mn-ea"/>
                <a:cs typeface="+mn-cs"/>
              </a:rPr>
              <a:t>Petitpas</a:t>
            </a:r>
            <a:r>
              <a:rPr lang="en-US" sz="1200" kern="1200" dirty="0">
                <a:solidFill>
                  <a:schemeClr val="tx1"/>
                </a:solidFill>
                <a:effectLst/>
                <a:latin typeface="+mn-lt"/>
                <a:ea typeface="+mn-ea"/>
                <a:cs typeface="+mn-cs"/>
              </a:rPr>
              <a:t> (2017) highlighted they also tend to treat others of shared social identity more favorably.</a:t>
            </a:r>
          </a:p>
          <a:p>
            <a:endParaRPr lang="en-US" dirty="0"/>
          </a:p>
        </p:txBody>
      </p:sp>
      <p:sp>
        <p:nvSpPr>
          <p:cNvPr id="4" name="Slide Number Placeholder 3"/>
          <p:cNvSpPr>
            <a:spLocks noGrp="1"/>
          </p:cNvSpPr>
          <p:nvPr>
            <p:ph type="sldNum" sz="quarter" idx="10"/>
          </p:nvPr>
        </p:nvSpPr>
        <p:spPr/>
        <p:txBody>
          <a:bodyPr/>
          <a:lstStyle/>
          <a:p>
            <a:fld id="{4DFEBCB2-868D-41B0-8ACB-B085F017514F}" type="slidenum">
              <a:rPr lang="en-US" smtClean="0"/>
              <a:t>8</a:t>
            </a:fld>
            <a:endParaRPr lang="en-US"/>
          </a:p>
        </p:txBody>
      </p:sp>
      <p:sp>
        <p:nvSpPr>
          <p:cNvPr id="5" name="Footer Placeholder 4">
            <a:extLst>
              <a:ext uri="{FF2B5EF4-FFF2-40B4-BE49-F238E27FC236}">
                <a16:creationId xmlns:a16="http://schemas.microsoft.com/office/drawing/2014/main" xmlns="" id="{5E69BAEC-3B64-43DD-B72F-5AF45669017E}"/>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3653353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it relates to parents, Huffman (2014) identified parental expectations as a source of SA stress.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Barnhill and Turner (2015) provided an example of how a first-string SA may interpret the saying as a message from the coaches to work harder during practice, and the team will have a good chance at victory in their next contest.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Grites (2013) defined developmental academic advising as a systematic method based on a close student-advisor relationship intended to aid students in achieving personal, educational, and career goals through the utilization of the full range of institutional and community resources. In contrast, by its nature, the prescriptive model of academic advising is authoritarian (Exploring Advising Models, 2015).  Exploring advising models (2015) suggested advisors that use this approach are concerned with interpreting and conveying information about requirements, rules, and policies of the University, athletic department or a particular team.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Although the statistics in the </a:t>
            </a:r>
            <a:r>
              <a:rPr lang="en-US" sz="1200" kern="1200" dirty="0" err="1">
                <a:solidFill>
                  <a:schemeClr val="tx1"/>
                </a:solidFill>
                <a:effectLst/>
                <a:latin typeface="+mn-lt"/>
                <a:ea typeface="+mn-ea"/>
                <a:cs typeface="+mn-cs"/>
              </a:rPr>
              <a:t>Potuto</a:t>
            </a:r>
            <a:r>
              <a:rPr lang="en-US" sz="1200" kern="1200" dirty="0">
                <a:solidFill>
                  <a:schemeClr val="tx1"/>
                </a:solidFill>
                <a:effectLst/>
                <a:latin typeface="+mn-lt"/>
                <a:ea typeface="+mn-ea"/>
                <a:cs typeface="+mn-cs"/>
              </a:rPr>
              <a:t> and O'Hanlon (2007) study show a high percentage of social and emotional support family, coaches, academic advisors, and teammates, peers relationships may better explain the area of SA victimization for domestic and sexual (Title IX) assaults. </a:t>
            </a:r>
            <a:endParaRPr lang="en-US" dirty="0"/>
          </a:p>
        </p:txBody>
      </p:sp>
      <p:sp>
        <p:nvSpPr>
          <p:cNvPr id="4" name="Slide Number Placeholder 3"/>
          <p:cNvSpPr>
            <a:spLocks noGrp="1"/>
          </p:cNvSpPr>
          <p:nvPr>
            <p:ph type="sldNum" sz="quarter" idx="10"/>
          </p:nvPr>
        </p:nvSpPr>
        <p:spPr/>
        <p:txBody>
          <a:bodyPr/>
          <a:lstStyle/>
          <a:p>
            <a:fld id="{4DFEBCB2-868D-41B0-8ACB-B085F017514F}" type="slidenum">
              <a:rPr lang="en-US" smtClean="0"/>
              <a:t>9</a:t>
            </a:fld>
            <a:endParaRPr lang="en-US"/>
          </a:p>
        </p:txBody>
      </p:sp>
      <p:sp>
        <p:nvSpPr>
          <p:cNvPr id="5" name="Footer Placeholder 4">
            <a:extLst>
              <a:ext uri="{FF2B5EF4-FFF2-40B4-BE49-F238E27FC236}">
                <a16:creationId xmlns:a16="http://schemas.microsoft.com/office/drawing/2014/main" xmlns="" id="{6F85149E-DBB3-4AD5-B88F-1DF8C02A7C93}"/>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4128602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
            </a:r>
          </a:p>
        </p:txBody>
      </p:sp>
      <p:sp>
        <p:nvSpPr>
          <p:cNvPr id="4" name="Slide Number Placeholder 3"/>
          <p:cNvSpPr>
            <a:spLocks noGrp="1"/>
          </p:cNvSpPr>
          <p:nvPr>
            <p:ph type="sldNum" sz="quarter" idx="10"/>
          </p:nvPr>
        </p:nvSpPr>
        <p:spPr/>
        <p:txBody>
          <a:bodyPr/>
          <a:lstStyle/>
          <a:p>
            <a:fld id="{C721387A-FBC4-42D0-9871-A2D1634B6F60}" type="slidenum">
              <a:rPr lang="en-US" smtClean="0"/>
              <a:pPr/>
              <a:t>10</a:t>
            </a:fld>
            <a:endParaRPr lang="en-US"/>
          </a:p>
        </p:txBody>
      </p:sp>
      <p:sp>
        <p:nvSpPr>
          <p:cNvPr id="5" name="Footer Placeholder 4">
            <a:extLst>
              <a:ext uri="{FF2B5EF4-FFF2-40B4-BE49-F238E27FC236}">
                <a16:creationId xmlns:a16="http://schemas.microsoft.com/office/drawing/2014/main" xmlns="" id="{5263E48D-B7F3-42C4-A422-17FC9D53DF64}"/>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859310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EBCB2-868D-41B0-8ACB-B085F017514F}" type="slidenum">
              <a:rPr lang="en-US" smtClean="0"/>
              <a:t>11</a:t>
            </a:fld>
            <a:endParaRPr lang="en-US"/>
          </a:p>
        </p:txBody>
      </p:sp>
      <p:sp>
        <p:nvSpPr>
          <p:cNvPr id="5" name="Footer Placeholder 4">
            <a:extLst>
              <a:ext uri="{FF2B5EF4-FFF2-40B4-BE49-F238E27FC236}">
                <a16:creationId xmlns:a16="http://schemas.microsoft.com/office/drawing/2014/main" xmlns="" id="{11AB5EF0-EDCC-4E79-91AC-A946832FF244}"/>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377850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C98A49-F061-4A50-A7FD-FDB6959E9C3E}" type="datetime1">
              <a:rPr lang="en-US" smtClean="0"/>
              <a:t>2/16/18</a:t>
            </a:fld>
            <a:endParaRPr lang="en-US"/>
          </a:p>
        </p:txBody>
      </p:sp>
      <p:sp>
        <p:nvSpPr>
          <p:cNvPr id="5" name="Footer Placeholder 4"/>
          <p:cNvSpPr>
            <a:spLocks noGrp="1"/>
          </p:cNvSpPr>
          <p:nvPr>
            <p:ph type="ftr" sz="quarter" idx="11"/>
          </p:nvPr>
        </p:nvSpPr>
        <p:spPr>
          <a:xfrm>
            <a:off x="2416500" y="329307"/>
            <a:ext cx="4973915" cy="309201"/>
          </a:xfrm>
        </p:spPr>
        <p:txBody>
          <a:bodyPr/>
          <a:lstStyle/>
          <a:p>
            <a:r>
              <a:rPr lang="en-US"/>
              <a:t>Allen Jefferson - Doctoral Student, Northcentral University for COSMA Conference 2/8-9/2018</a:t>
            </a:r>
          </a:p>
        </p:txBody>
      </p:sp>
      <p:sp>
        <p:nvSpPr>
          <p:cNvPr id="6" name="Slide Number Placeholder 5"/>
          <p:cNvSpPr>
            <a:spLocks noGrp="1"/>
          </p:cNvSpPr>
          <p:nvPr>
            <p:ph type="sldNum" sz="quarter" idx="12"/>
          </p:nvPr>
        </p:nvSpPr>
        <p:spPr>
          <a:xfrm>
            <a:off x="1437664" y="798973"/>
            <a:ext cx="811019" cy="503578"/>
          </a:xfrm>
        </p:spPr>
        <p:txBody>
          <a:bodyPr/>
          <a:lstStyle/>
          <a:p>
            <a:fld id="{6E48BF84-1B92-4C8A-A622-1557A78CE76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376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9EF47F-1ACB-4DA1-8AF6-AC815182833F}" type="datetime1">
              <a:rPr lang="en-US" smtClean="0"/>
              <a:t>2/16/18</a:t>
            </a:fld>
            <a:endParaRPr lang="en-US"/>
          </a:p>
        </p:txBody>
      </p:sp>
      <p:sp>
        <p:nvSpPr>
          <p:cNvPr id="5" name="Footer Placeholder 4"/>
          <p:cNvSpPr>
            <a:spLocks noGrp="1"/>
          </p:cNvSpPr>
          <p:nvPr>
            <p:ph type="ftr" sz="quarter" idx="11"/>
          </p:nvPr>
        </p:nvSpPr>
        <p:spPr/>
        <p:txBody>
          <a:bodyPr/>
          <a:lstStyle/>
          <a:p>
            <a:r>
              <a:rPr lang="en-US"/>
              <a:t>Allen Jefferson - Doctoral Student, Northcentral University for COSMA Conference 2/8-9/2018</a:t>
            </a:r>
          </a:p>
        </p:txBody>
      </p:sp>
      <p:sp>
        <p:nvSpPr>
          <p:cNvPr id="6" name="Slide Number Placeholder 5"/>
          <p:cNvSpPr>
            <a:spLocks noGrp="1"/>
          </p:cNvSpPr>
          <p:nvPr>
            <p:ph type="sldNum" sz="quarter" idx="12"/>
          </p:nvPr>
        </p:nvSpPr>
        <p:spPr/>
        <p:txBody>
          <a:bodyPr/>
          <a:lstStyle/>
          <a:p>
            <a:fld id="{6E48BF84-1B92-4C8A-A622-1557A78CE76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170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4D08F-81D9-4EAF-AE65-29650A74BC61}" type="datetime1">
              <a:rPr lang="en-US" smtClean="0"/>
              <a:t>2/16/18</a:t>
            </a:fld>
            <a:endParaRPr lang="en-US"/>
          </a:p>
        </p:txBody>
      </p:sp>
      <p:sp>
        <p:nvSpPr>
          <p:cNvPr id="5" name="Footer Placeholder 4"/>
          <p:cNvSpPr>
            <a:spLocks noGrp="1"/>
          </p:cNvSpPr>
          <p:nvPr>
            <p:ph type="ftr" sz="quarter" idx="11"/>
          </p:nvPr>
        </p:nvSpPr>
        <p:spPr/>
        <p:txBody>
          <a:bodyPr/>
          <a:lstStyle/>
          <a:p>
            <a:r>
              <a:rPr lang="en-US"/>
              <a:t>Allen Jefferson - Doctoral Student, Northcentral University for COSMA Conference 2/8-9/2018</a:t>
            </a:r>
          </a:p>
        </p:txBody>
      </p:sp>
      <p:sp>
        <p:nvSpPr>
          <p:cNvPr id="6" name="Slide Number Placeholder 5"/>
          <p:cNvSpPr>
            <a:spLocks noGrp="1"/>
          </p:cNvSpPr>
          <p:nvPr>
            <p:ph type="sldNum" sz="quarter" idx="12"/>
          </p:nvPr>
        </p:nvSpPr>
        <p:spPr/>
        <p:txBody>
          <a:bodyPr/>
          <a:lstStyle/>
          <a:p>
            <a:fld id="{6E48BF84-1B92-4C8A-A622-1557A78CE76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536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689BDB-64F7-48B8-BCB7-719089A9ABB1}" type="datetime1">
              <a:rPr lang="en-US" smtClean="0"/>
              <a:t>2/16/18</a:t>
            </a:fld>
            <a:endParaRPr lang="en-US"/>
          </a:p>
        </p:txBody>
      </p:sp>
      <p:sp>
        <p:nvSpPr>
          <p:cNvPr id="5" name="Footer Placeholder 4"/>
          <p:cNvSpPr>
            <a:spLocks noGrp="1"/>
          </p:cNvSpPr>
          <p:nvPr>
            <p:ph type="ftr" sz="quarter" idx="11"/>
          </p:nvPr>
        </p:nvSpPr>
        <p:spPr/>
        <p:txBody>
          <a:bodyPr/>
          <a:lstStyle/>
          <a:p>
            <a:r>
              <a:rPr lang="en-US"/>
              <a:t>Allen Jefferson - Doctoral Student, Northcentral University for COSMA Conference 2/8-9/2018</a:t>
            </a:r>
          </a:p>
        </p:txBody>
      </p:sp>
      <p:sp>
        <p:nvSpPr>
          <p:cNvPr id="6" name="Slide Number Placeholder 5"/>
          <p:cNvSpPr>
            <a:spLocks noGrp="1"/>
          </p:cNvSpPr>
          <p:nvPr>
            <p:ph type="sldNum" sz="quarter" idx="12"/>
          </p:nvPr>
        </p:nvSpPr>
        <p:spPr/>
        <p:txBody>
          <a:bodyPr/>
          <a:lstStyle/>
          <a:p>
            <a:fld id="{6E48BF84-1B92-4C8A-A622-1557A78CE76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920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588174-4C66-4B14-9BED-6BD08EB80230}" type="datetime1">
              <a:rPr lang="en-US" smtClean="0"/>
              <a:t>2/16/18</a:t>
            </a:fld>
            <a:endParaRPr lang="en-US"/>
          </a:p>
        </p:txBody>
      </p:sp>
      <p:sp>
        <p:nvSpPr>
          <p:cNvPr id="5" name="Footer Placeholder 4"/>
          <p:cNvSpPr>
            <a:spLocks noGrp="1"/>
          </p:cNvSpPr>
          <p:nvPr>
            <p:ph type="ftr" sz="quarter" idx="11"/>
          </p:nvPr>
        </p:nvSpPr>
        <p:spPr/>
        <p:txBody>
          <a:bodyPr/>
          <a:lstStyle/>
          <a:p>
            <a:r>
              <a:rPr lang="en-US"/>
              <a:t>Allen Jefferson - Doctoral Student, Northcentral University for COSMA Conference 2/8-9/2018</a:t>
            </a:r>
          </a:p>
        </p:txBody>
      </p:sp>
      <p:sp>
        <p:nvSpPr>
          <p:cNvPr id="6" name="Slide Number Placeholder 5"/>
          <p:cNvSpPr>
            <a:spLocks noGrp="1"/>
          </p:cNvSpPr>
          <p:nvPr>
            <p:ph type="sldNum" sz="quarter" idx="12"/>
          </p:nvPr>
        </p:nvSpPr>
        <p:spPr/>
        <p:txBody>
          <a:bodyPr/>
          <a:lstStyle/>
          <a:p>
            <a:fld id="{6E48BF84-1B92-4C8A-A622-1557A78CE76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897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60E6E6-0100-462F-A1E4-AAC5630C9774}" type="datetime1">
              <a:rPr lang="en-US" smtClean="0"/>
              <a:t>2/16/18</a:t>
            </a:fld>
            <a:endParaRPr lang="en-US"/>
          </a:p>
        </p:txBody>
      </p:sp>
      <p:sp>
        <p:nvSpPr>
          <p:cNvPr id="6" name="Footer Placeholder 5"/>
          <p:cNvSpPr>
            <a:spLocks noGrp="1"/>
          </p:cNvSpPr>
          <p:nvPr>
            <p:ph type="ftr" sz="quarter" idx="11"/>
          </p:nvPr>
        </p:nvSpPr>
        <p:spPr/>
        <p:txBody>
          <a:bodyPr/>
          <a:lstStyle/>
          <a:p>
            <a:r>
              <a:rPr lang="en-US"/>
              <a:t>Allen Jefferson - Doctoral Student, Northcentral University for COSMA Conference 2/8-9/2018</a:t>
            </a:r>
          </a:p>
        </p:txBody>
      </p:sp>
      <p:sp>
        <p:nvSpPr>
          <p:cNvPr id="7" name="Slide Number Placeholder 6"/>
          <p:cNvSpPr>
            <a:spLocks noGrp="1"/>
          </p:cNvSpPr>
          <p:nvPr>
            <p:ph type="sldNum" sz="quarter" idx="12"/>
          </p:nvPr>
        </p:nvSpPr>
        <p:spPr/>
        <p:txBody>
          <a:bodyPr/>
          <a:lstStyle/>
          <a:p>
            <a:fld id="{6E48BF84-1B92-4C8A-A622-1557A78CE76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350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A50CB0-C20C-42C7-9F73-2CF81B25B364}" type="datetime1">
              <a:rPr lang="en-US" smtClean="0"/>
              <a:t>2/16/18</a:t>
            </a:fld>
            <a:endParaRPr lang="en-US"/>
          </a:p>
        </p:txBody>
      </p:sp>
      <p:sp>
        <p:nvSpPr>
          <p:cNvPr id="8" name="Footer Placeholder 7"/>
          <p:cNvSpPr>
            <a:spLocks noGrp="1"/>
          </p:cNvSpPr>
          <p:nvPr>
            <p:ph type="ftr" sz="quarter" idx="11"/>
          </p:nvPr>
        </p:nvSpPr>
        <p:spPr/>
        <p:txBody>
          <a:bodyPr/>
          <a:lstStyle/>
          <a:p>
            <a:r>
              <a:rPr lang="en-US"/>
              <a:t>Allen Jefferson - Doctoral Student, Northcentral University for COSMA Conference 2/8-9/2018</a:t>
            </a:r>
          </a:p>
        </p:txBody>
      </p:sp>
      <p:sp>
        <p:nvSpPr>
          <p:cNvPr id="9" name="Slide Number Placeholder 8"/>
          <p:cNvSpPr>
            <a:spLocks noGrp="1"/>
          </p:cNvSpPr>
          <p:nvPr>
            <p:ph type="sldNum" sz="quarter" idx="12"/>
          </p:nvPr>
        </p:nvSpPr>
        <p:spPr/>
        <p:txBody>
          <a:bodyPr/>
          <a:lstStyle/>
          <a:p>
            <a:fld id="{6E48BF84-1B92-4C8A-A622-1557A78CE76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73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AF6C93-85E0-4650-BCCE-D38729783B34}" type="datetime1">
              <a:rPr lang="en-US" smtClean="0"/>
              <a:t>2/16/18</a:t>
            </a:fld>
            <a:endParaRPr lang="en-US"/>
          </a:p>
        </p:txBody>
      </p:sp>
      <p:sp>
        <p:nvSpPr>
          <p:cNvPr id="4" name="Footer Placeholder 3"/>
          <p:cNvSpPr>
            <a:spLocks noGrp="1"/>
          </p:cNvSpPr>
          <p:nvPr>
            <p:ph type="ftr" sz="quarter" idx="11"/>
          </p:nvPr>
        </p:nvSpPr>
        <p:spPr/>
        <p:txBody>
          <a:bodyPr/>
          <a:lstStyle/>
          <a:p>
            <a:r>
              <a:rPr lang="en-US"/>
              <a:t>Allen Jefferson - Doctoral Student, Northcentral University for COSMA Conference 2/8-9/2018</a:t>
            </a:r>
          </a:p>
        </p:txBody>
      </p:sp>
      <p:sp>
        <p:nvSpPr>
          <p:cNvPr id="5" name="Slide Number Placeholder 4"/>
          <p:cNvSpPr>
            <a:spLocks noGrp="1"/>
          </p:cNvSpPr>
          <p:nvPr>
            <p:ph type="sldNum" sz="quarter" idx="12"/>
          </p:nvPr>
        </p:nvSpPr>
        <p:spPr/>
        <p:txBody>
          <a:bodyPr/>
          <a:lstStyle/>
          <a:p>
            <a:fld id="{6E48BF84-1B92-4C8A-A622-1557A78CE76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35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11292-28BF-4B01-96D2-EB13E49F4CB7}" type="datetime1">
              <a:rPr lang="en-US" smtClean="0"/>
              <a:t>2/16/18</a:t>
            </a:fld>
            <a:endParaRPr lang="en-US"/>
          </a:p>
        </p:txBody>
      </p:sp>
      <p:sp>
        <p:nvSpPr>
          <p:cNvPr id="3" name="Footer Placeholder 2"/>
          <p:cNvSpPr>
            <a:spLocks noGrp="1"/>
          </p:cNvSpPr>
          <p:nvPr>
            <p:ph type="ftr" sz="quarter" idx="11"/>
          </p:nvPr>
        </p:nvSpPr>
        <p:spPr/>
        <p:txBody>
          <a:bodyPr/>
          <a:lstStyle/>
          <a:p>
            <a:r>
              <a:rPr lang="en-US"/>
              <a:t>Allen Jefferson - Doctoral Student, Northcentral University for COSMA Conference 2/8-9/2018</a:t>
            </a:r>
          </a:p>
        </p:txBody>
      </p:sp>
      <p:sp>
        <p:nvSpPr>
          <p:cNvPr id="4" name="Slide Number Placeholder 3"/>
          <p:cNvSpPr>
            <a:spLocks noGrp="1"/>
          </p:cNvSpPr>
          <p:nvPr>
            <p:ph type="sldNum" sz="quarter" idx="12"/>
          </p:nvPr>
        </p:nvSpPr>
        <p:spPr/>
        <p:txBody>
          <a:bodyPr/>
          <a:lstStyle/>
          <a:p>
            <a:fld id="{6E48BF84-1B92-4C8A-A622-1557A78CE768}" type="slidenum">
              <a:rPr lang="en-US" smtClean="0"/>
              <a:t>‹#›</a:t>
            </a:fld>
            <a:endParaRPr lang="en-US"/>
          </a:p>
        </p:txBody>
      </p:sp>
    </p:spTree>
    <p:extLst>
      <p:ext uri="{BB962C8B-B14F-4D97-AF65-F5344CB8AC3E}">
        <p14:creationId xmlns:p14="http://schemas.microsoft.com/office/powerpoint/2010/main" val="3190519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D0DBEB-A3F3-4274-859B-FC802AAB458B}" type="datetime1">
              <a:rPr lang="en-US" smtClean="0"/>
              <a:t>2/16/18</a:t>
            </a:fld>
            <a:endParaRPr lang="en-US"/>
          </a:p>
        </p:txBody>
      </p:sp>
      <p:sp>
        <p:nvSpPr>
          <p:cNvPr id="6" name="Footer Placeholder 5"/>
          <p:cNvSpPr>
            <a:spLocks noGrp="1"/>
          </p:cNvSpPr>
          <p:nvPr>
            <p:ph type="ftr" sz="quarter" idx="11"/>
          </p:nvPr>
        </p:nvSpPr>
        <p:spPr/>
        <p:txBody>
          <a:bodyPr/>
          <a:lstStyle/>
          <a:p>
            <a:r>
              <a:rPr lang="en-US"/>
              <a:t>Allen Jefferson - Doctoral Student, Northcentral University for COSMA Conference 2/8-9/2018</a:t>
            </a:r>
          </a:p>
        </p:txBody>
      </p:sp>
      <p:sp>
        <p:nvSpPr>
          <p:cNvPr id="7" name="Slide Number Placeholder 6"/>
          <p:cNvSpPr>
            <a:spLocks noGrp="1"/>
          </p:cNvSpPr>
          <p:nvPr>
            <p:ph type="sldNum" sz="quarter" idx="12"/>
          </p:nvPr>
        </p:nvSpPr>
        <p:spPr/>
        <p:txBody>
          <a:bodyPr/>
          <a:lstStyle/>
          <a:p>
            <a:fld id="{6E48BF84-1B92-4C8A-A622-1557A78CE76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5433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31B3AE3-93BE-4AA0-86EC-79D1F4EE1D59}" type="datetime1">
              <a:rPr lang="en-US" smtClean="0"/>
              <a:t>2/16/18</a:t>
            </a:fld>
            <a:endParaRPr lang="en-US"/>
          </a:p>
        </p:txBody>
      </p:sp>
      <p:sp>
        <p:nvSpPr>
          <p:cNvPr id="6" name="Footer Placeholder 5"/>
          <p:cNvSpPr>
            <a:spLocks noGrp="1"/>
          </p:cNvSpPr>
          <p:nvPr>
            <p:ph type="ftr" sz="quarter" idx="11"/>
          </p:nvPr>
        </p:nvSpPr>
        <p:spPr>
          <a:xfrm>
            <a:off x="1447382" y="318640"/>
            <a:ext cx="5541004" cy="320931"/>
          </a:xfrm>
        </p:spPr>
        <p:txBody>
          <a:bodyPr/>
          <a:lstStyle/>
          <a:p>
            <a:r>
              <a:rPr lang="en-US"/>
              <a:t>Allen Jefferson - Doctoral Student, Northcentral University for COSMA Conference 2/8-9/2018</a:t>
            </a:r>
          </a:p>
        </p:txBody>
      </p:sp>
      <p:sp>
        <p:nvSpPr>
          <p:cNvPr id="7" name="Slide Number Placeholder 6"/>
          <p:cNvSpPr>
            <a:spLocks noGrp="1"/>
          </p:cNvSpPr>
          <p:nvPr>
            <p:ph type="sldNum" sz="quarter" idx="12"/>
          </p:nvPr>
        </p:nvSpPr>
        <p:spPr/>
        <p:txBody>
          <a:bodyPr/>
          <a:lstStyle/>
          <a:p>
            <a:fld id="{6E48BF84-1B92-4C8A-A622-1557A78CE76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62742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F63AF59-32AF-4FB1-9C3E-BDB8FC08D373}" type="datetime1">
              <a:rPr lang="en-US" smtClean="0"/>
              <a:t>2/16/18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Allen Jefferson - Doctoral Student, Northcentral University for COSMA Conference 2/8-9/2018</a:t>
            </a: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E48BF84-1B92-4C8A-A622-1557A78CE76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98792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80571F-846D-415A-8C98-C5CBFDE4905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2018 COSMA CONFERENCE</a:t>
            </a:r>
          </a:p>
        </p:txBody>
      </p:sp>
      <p:sp>
        <p:nvSpPr>
          <p:cNvPr id="3" name="Content Placeholder 2">
            <a:extLst>
              <a:ext uri="{FF2B5EF4-FFF2-40B4-BE49-F238E27FC236}">
                <a16:creationId xmlns:a16="http://schemas.microsoft.com/office/drawing/2014/main" xmlns="" id="{97039A03-19BD-405A-908A-5A382ADA9D1C}"/>
              </a:ext>
            </a:extLst>
          </p:cNvPr>
          <p:cNvSpPr>
            <a:spLocks noGrp="1"/>
          </p:cNvSpPr>
          <p:nvPr>
            <p:ph idx="1"/>
          </p:nvPr>
        </p:nvSpPr>
        <p:spPr/>
        <p:txBody>
          <a:bodyPr>
            <a:normAutofit fontScale="92500" lnSpcReduction="20000"/>
          </a:bodyPr>
          <a:lstStyle/>
          <a:p>
            <a:pPr marL="0" indent="0">
              <a:buNone/>
            </a:pPr>
            <a:endParaRPr lang="en-US" dirty="0"/>
          </a:p>
          <a:p>
            <a:pPr marL="0" indent="0">
              <a:buNone/>
            </a:pPr>
            <a:endParaRPr lang="en-US" dirty="0"/>
          </a:p>
          <a:p>
            <a:pPr marL="0" indent="0">
              <a:buNone/>
            </a:pPr>
            <a:endParaRPr lang="en-US" dirty="0"/>
          </a:p>
          <a:p>
            <a:pPr marL="0" indent="0" algn="ctr">
              <a:buNone/>
            </a:pPr>
            <a:r>
              <a:rPr lang="en-US" sz="2800" b="1" dirty="0">
                <a:latin typeface="Times New Roman" panose="02020603050405020304" pitchFamily="18" charset="0"/>
                <a:cs typeface="Times New Roman" panose="02020603050405020304" pitchFamily="18" charset="0"/>
              </a:rPr>
              <a:t>Relationships that Affect Student-Athlete Decision Making</a:t>
            </a:r>
          </a:p>
          <a:p>
            <a:pPr marL="0" indent="0" algn="ctr">
              <a:buNone/>
            </a:pPr>
            <a:endParaRPr lang="en-US" sz="2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a:p>
            <a:pPr marL="0" indent="0" algn="ctr">
              <a:buNone/>
            </a:pPr>
            <a:r>
              <a:rPr lang="en-US" sz="2400" dirty="0">
                <a:latin typeface="Times New Roman" panose="02020603050405020304" pitchFamily="18" charset="0"/>
                <a:cs typeface="Times New Roman" panose="02020603050405020304" pitchFamily="18" charset="0"/>
              </a:rPr>
              <a:t>Allen Jefferson – Doctoral Student, Northcentral University</a:t>
            </a:r>
          </a:p>
        </p:txBody>
      </p:sp>
    </p:spTree>
    <p:extLst>
      <p:ext uri="{BB962C8B-B14F-4D97-AF65-F5344CB8AC3E}">
        <p14:creationId xmlns:p14="http://schemas.microsoft.com/office/powerpoint/2010/main" val="3620230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a:ln/>
                <a:gradFill flip="none">
                  <a:gsLst>
                    <a:gs pos="0">
                      <a:schemeClr val="accent1">
                        <a:tint val="75000"/>
                        <a:shade val="75000"/>
                        <a:satMod val="170000"/>
                      </a:schemeClr>
                    </a:gs>
                    <a:gs pos="47000">
                      <a:schemeClr val="accent1">
                        <a:tint val="90000"/>
                        <a:shade val="65000"/>
                        <a:satMod val="172000"/>
                      </a:schemeClr>
                    </a:gs>
                    <a:gs pos="48000">
                      <a:schemeClr val="accent1">
                        <a:tint val="100000"/>
                        <a:shade val="65000"/>
                        <a:satMod val="130000"/>
                      </a:schemeClr>
                    </a:gs>
                    <a:gs pos="92000">
                      <a:schemeClr val="accent1">
                        <a:tint val="100000"/>
                        <a:shade val="50000"/>
                        <a:satMod val="120000"/>
                      </a:schemeClr>
                    </a:gs>
                    <a:gs pos="100000">
                      <a:schemeClr val="accent1">
                        <a:tint val="100000"/>
                        <a:shade val="55000"/>
                        <a:satMod val="120000"/>
                      </a:schemeClr>
                    </a:gs>
                  </a:gsLst>
                  <a:lin ang="5400000"/>
                </a:gradFill>
                <a:effectLst>
                  <a:reflection blurRad="12700" stA="50000" endPos="50000" dir="5400000" sy="-100000" rotWithShape="0"/>
                </a:effectLst>
                <a:latin typeface="Times New Roman" panose="02020603050405020304" pitchFamily="18" charset="0"/>
                <a:cs typeface="Times New Roman" panose="02020603050405020304" pitchFamily="18" charset="0"/>
              </a:rPr>
              <a:t>Social network analysis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3535631"/>
              </p:ext>
            </p:extLst>
          </p:nvPr>
        </p:nvGraphicFramePr>
        <p:xfrm>
          <a:off x="2438400" y="178435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Arrow Connector 4">
            <a:extLst>
              <a:ext uri="{FF2B5EF4-FFF2-40B4-BE49-F238E27FC236}">
                <a16:creationId xmlns:a16="http://schemas.microsoft.com/office/drawing/2014/main" xmlns="" id="{112F4717-B9AB-46BF-81EF-6899529CBAC1}"/>
              </a:ext>
            </a:extLst>
          </p:cNvPr>
          <p:cNvCxnSpPr>
            <a:cxnSpLocks/>
          </p:cNvCxnSpPr>
          <p:nvPr/>
        </p:nvCxnSpPr>
        <p:spPr>
          <a:xfrm>
            <a:off x="6463862" y="3389586"/>
            <a:ext cx="378372" cy="37508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EE9BD820-65E4-4E3C-8B91-0CA5B76F9BAC}"/>
              </a:ext>
            </a:extLst>
          </p:cNvPr>
          <p:cNvCxnSpPr>
            <a:cxnSpLocks/>
          </p:cNvCxnSpPr>
          <p:nvPr/>
        </p:nvCxnSpPr>
        <p:spPr>
          <a:xfrm>
            <a:off x="7283669" y="4070350"/>
            <a:ext cx="0" cy="48588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2CC21AD1-50AA-4955-A11B-6A119FCF3813}"/>
              </a:ext>
            </a:extLst>
          </p:cNvPr>
          <p:cNvCxnSpPr>
            <a:cxnSpLocks/>
          </p:cNvCxnSpPr>
          <p:nvPr/>
        </p:nvCxnSpPr>
        <p:spPr>
          <a:xfrm>
            <a:off x="5202621" y="4698124"/>
            <a:ext cx="37837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EAEC4305-C214-4058-BF1A-D7687693102E}"/>
              </a:ext>
            </a:extLst>
          </p:cNvPr>
          <p:cNvCxnSpPr>
            <a:cxnSpLocks/>
          </p:cNvCxnSpPr>
          <p:nvPr/>
        </p:nvCxnSpPr>
        <p:spPr>
          <a:xfrm>
            <a:off x="5060731" y="4887310"/>
            <a:ext cx="0" cy="2680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4C9A2A71-2E2E-46FD-A847-EC8B92A11C6C}"/>
              </a:ext>
            </a:extLst>
          </p:cNvPr>
          <p:cNvCxnSpPr>
            <a:cxnSpLocks/>
          </p:cNvCxnSpPr>
          <p:nvPr/>
        </p:nvCxnSpPr>
        <p:spPr>
          <a:xfrm flipH="1">
            <a:off x="5580994" y="5021317"/>
            <a:ext cx="466559" cy="2791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98E798D8-D233-4D21-A9B4-F6626EC179E3}"/>
              </a:ext>
            </a:extLst>
          </p:cNvPr>
          <p:cNvCxnSpPr>
            <a:cxnSpLocks/>
          </p:cNvCxnSpPr>
          <p:nvPr/>
        </p:nvCxnSpPr>
        <p:spPr>
          <a:xfrm>
            <a:off x="6047553" y="3701446"/>
            <a:ext cx="22171" cy="49037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xmlns="" id="{062EA48E-1DE0-41AC-9A9E-71B55A0C9960}"/>
              </a:ext>
            </a:extLst>
          </p:cNvPr>
          <p:cNvCxnSpPr>
            <a:cxnSpLocks/>
          </p:cNvCxnSpPr>
          <p:nvPr/>
        </p:nvCxnSpPr>
        <p:spPr>
          <a:xfrm flipH="1">
            <a:off x="6567814" y="4070350"/>
            <a:ext cx="274420" cy="24294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xmlns="" id="{56C3A9E9-50E4-46F3-B904-03E8CDBB9929}"/>
              </a:ext>
            </a:extLst>
          </p:cNvPr>
          <p:cNvCxnSpPr>
            <a:cxnSpLocks/>
          </p:cNvCxnSpPr>
          <p:nvPr/>
        </p:nvCxnSpPr>
        <p:spPr>
          <a:xfrm flipH="1">
            <a:off x="6705024" y="4698124"/>
            <a:ext cx="34216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xmlns="" id="{AD15DF96-D9C5-491B-A94D-A2DB72FEA276}"/>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334271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752AE4-F815-4316-A32E-E5499806E63C}"/>
              </a:ext>
            </a:extLst>
          </p:cNvPr>
          <p:cNvSpPr>
            <a:spLocks noGrp="1"/>
          </p:cNvSpPr>
          <p:nvPr>
            <p:ph type="title"/>
          </p:nvPr>
        </p:nvSpPr>
        <p:spPr/>
        <p:txBody>
          <a:bodyPr>
            <a:noAutofit/>
          </a:bodyPr>
          <a:lstStyle/>
          <a:p>
            <a:pPr algn="ctr"/>
            <a:r>
              <a:rPr lang="en-US" sz="3000" b="1" dirty="0">
                <a:latin typeface="Times New Roman" panose="02020603050405020304" pitchFamily="18" charset="0"/>
                <a:cs typeface="Times New Roman" panose="02020603050405020304" pitchFamily="18" charset="0"/>
              </a:rPr>
              <a:t>How Homophily FAILS in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Student-Athlete Support Systems?</a:t>
            </a:r>
            <a:endParaRPr lang="en-US" sz="3000" dirty="0"/>
          </a:p>
        </p:txBody>
      </p:sp>
      <p:sp>
        <p:nvSpPr>
          <p:cNvPr id="3" name="Content Placeholder 2">
            <a:extLst>
              <a:ext uri="{FF2B5EF4-FFF2-40B4-BE49-F238E27FC236}">
                <a16:creationId xmlns:a16="http://schemas.microsoft.com/office/drawing/2014/main" xmlns="" id="{9889832D-A1A3-4B9B-A8F1-DA8AC4354DFD}"/>
              </a:ext>
            </a:extLst>
          </p:cNvPr>
          <p:cNvSpPr>
            <a:spLocks noGrp="1"/>
          </p:cNvSpPr>
          <p:nvPr>
            <p:ph idx="1"/>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a:p>
            <a:pPr lvl="5"/>
            <a:endParaRPr lang="en-US" dirty="0"/>
          </a:p>
        </p:txBody>
      </p:sp>
      <p:sp>
        <p:nvSpPr>
          <p:cNvPr id="4" name="Rectangle 3">
            <a:extLst>
              <a:ext uri="{FF2B5EF4-FFF2-40B4-BE49-F238E27FC236}">
                <a16:creationId xmlns:a16="http://schemas.microsoft.com/office/drawing/2014/main" xmlns="" id="{8FDCECE9-FEBC-493E-AD25-12F031D7F4A5}"/>
              </a:ext>
            </a:extLst>
          </p:cNvPr>
          <p:cNvSpPr/>
          <p:nvPr/>
        </p:nvSpPr>
        <p:spPr>
          <a:xfrm>
            <a:off x="1477415" y="2007925"/>
            <a:ext cx="227023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CAREER ADVISING ADMINISTRATOR</a:t>
            </a:r>
          </a:p>
        </p:txBody>
      </p:sp>
      <p:sp>
        <p:nvSpPr>
          <p:cNvPr id="14" name="Rectangle 13">
            <a:extLst>
              <a:ext uri="{FF2B5EF4-FFF2-40B4-BE49-F238E27FC236}">
                <a16:creationId xmlns:a16="http://schemas.microsoft.com/office/drawing/2014/main" xmlns="" id="{F35EECAB-9F4F-43B8-9DE3-5423F445BCBB}"/>
              </a:ext>
            </a:extLst>
          </p:cNvPr>
          <p:cNvSpPr/>
          <p:nvPr/>
        </p:nvSpPr>
        <p:spPr>
          <a:xfrm>
            <a:off x="1825749" y="3502207"/>
            <a:ext cx="157356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ADVISOR/</a:t>
            </a:r>
          </a:p>
          <a:p>
            <a:pPr algn="ctr"/>
            <a:r>
              <a:rPr lang="en-US" dirty="0"/>
              <a:t>COUNSELOR</a:t>
            </a:r>
          </a:p>
        </p:txBody>
      </p:sp>
      <p:sp>
        <p:nvSpPr>
          <p:cNvPr id="20" name="Rectangle 19">
            <a:extLst>
              <a:ext uri="{FF2B5EF4-FFF2-40B4-BE49-F238E27FC236}">
                <a16:creationId xmlns:a16="http://schemas.microsoft.com/office/drawing/2014/main" xmlns="" id="{32BDC9EB-444C-4397-85D9-DEAA2867D887}"/>
              </a:ext>
            </a:extLst>
          </p:cNvPr>
          <p:cNvSpPr/>
          <p:nvPr/>
        </p:nvSpPr>
        <p:spPr>
          <a:xfrm>
            <a:off x="5160250" y="3502097"/>
            <a:ext cx="153713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ADVISOR/</a:t>
            </a:r>
          </a:p>
          <a:p>
            <a:pPr algn="ctr"/>
            <a:r>
              <a:rPr lang="en-US" dirty="0"/>
              <a:t>COUNSELOR</a:t>
            </a:r>
          </a:p>
        </p:txBody>
      </p:sp>
      <p:cxnSp>
        <p:nvCxnSpPr>
          <p:cNvPr id="27" name="Straight Arrow Connector 26">
            <a:extLst>
              <a:ext uri="{FF2B5EF4-FFF2-40B4-BE49-F238E27FC236}">
                <a16:creationId xmlns:a16="http://schemas.microsoft.com/office/drawing/2014/main" xmlns="" id="{33FCDC7E-A32B-4B42-A201-8B36DD87EBB0}"/>
              </a:ext>
            </a:extLst>
          </p:cNvPr>
          <p:cNvCxnSpPr>
            <a:cxnSpLocks/>
          </p:cNvCxnSpPr>
          <p:nvPr/>
        </p:nvCxnSpPr>
        <p:spPr>
          <a:xfrm flipV="1">
            <a:off x="2507431" y="3065925"/>
            <a:ext cx="1" cy="34839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xmlns="" id="{2D22D27A-F54E-41BF-B336-A9F1E0ECB7D9}"/>
              </a:ext>
            </a:extLst>
          </p:cNvPr>
          <p:cNvSpPr/>
          <p:nvPr/>
        </p:nvSpPr>
        <p:spPr>
          <a:xfrm>
            <a:off x="5471619" y="5150061"/>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SA</a:t>
            </a:r>
          </a:p>
        </p:txBody>
      </p:sp>
      <p:sp>
        <p:nvSpPr>
          <p:cNvPr id="61" name="Rectangle 60">
            <a:extLst>
              <a:ext uri="{FF2B5EF4-FFF2-40B4-BE49-F238E27FC236}">
                <a16:creationId xmlns:a16="http://schemas.microsoft.com/office/drawing/2014/main" xmlns="" id="{1763F0A0-CDD5-46A9-A695-CEAD8295D975}"/>
              </a:ext>
            </a:extLst>
          </p:cNvPr>
          <p:cNvSpPr/>
          <p:nvPr/>
        </p:nvSpPr>
        <p:spPr>
          <a:xfrm>
            <a:off x="4820307" y="2007925"/>
            <a:ext cx="2384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ACADEMIC ADVISING ADMINISTRATOR</a:t>
            </a:r>
          </a:p>
        </p:txBody>
      </p:sp>
      <p:sp>
        <p:nvSpPr>
          <p:cNvPr id="66" name="Rectangle 65">
            <a:extLst>
              <a:ext uri="{FF2B5EF4-FFF2-40B4-BE49-F238E27FC236}">
                <a16:creationId xmlns:a16="http://schemas.microsoft.com/office/drawing/2014/main" xmlns="" id="{369B80D5-C872-435D-8FB0-9CB096A4E323}"/>
              </a:ext>
            </a:extLst>
          </p:cNvPr>
          <p:cNvSpPr/>
          <p:nvPr/>
        </p:nvSpPr>
        <p:spPr>
          <a:xfrm>
            <a:off x="7993116" y="2037202"/>
            <a:ext cx="214411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LIFE SKILLS</a:t>
            </a:r>
          </a:p>
          <a:p>
            <a:pPr algn="ctr"/>
            <a:r>
              <a:rPr lang="en-US" dirty="0"/>
              <a:t>ADMINISTRATOR</a:t>
            </a:r>
          </a:p>
        </p:txBody>
      </p:sp>
      <p:sp>
        <p:nvSpPr>
          <p:cNvPr id="73" name="Rectangle 72">
            <a:extLst>
              <a:ext uri="{FF2B5EF4-FFF2-40B4-BE49-F238E27FC236}">
                <a16:creationId xmlns:a16="http://schemas.microsoft.com/office/drawing/2014/main" xmlns="" id="{DCAC3196-C673-4559-812D-BDAEDB8E2E5C}"/>
              </a:ext>
            </a:extLst>
          </p:cNvPr>
          <p:cNvSpPr/>
          <p:nvPr/>
        </p:nvSpPr>
        <p:spPr>
          <a:xfrm>
            <a:off x="8308429" y="3502097"/>
            <a:ext cx="15765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ADVISOR/</a:t>
            </a:r>
          </a:p>
          <a:p>
            <a:pPr algn="ctr"/>
            <a:r>
              <a:rPr lang="en-US" dirty="0"/>
              <a:t>COUNSELOR</a:t>
            </a:r>
          </a:p>
          <a:p>
            <a:pPr algn="ctr"/>
            <a:endParaRPr lang="en-US" dirty="0"/>
          </a:p>
        </p:txBody>
      </p:sp>
      <p:cxnSp>
        <p:nvCxnSpPr>
          <p:cNvPr id="75" name="Straight Arrow Connector 74">
            <a:extLst>
              <a:ext uri="{FF2B5EF4-FFF2-40B4-BE49-F238E27FC236}">
                <a16:creationId xmlns:a16="http://schemas.microsoft.com/office/drawing/2014/main" xmlns="" id="{912226BF-DF67-45D7-AC46-30246448F44E}"/>
              </a:ext>
            </a:extLst>
          </p:cNvPr>
          <p:cNvCxnSpPr>
            <a:cxnSpLocks/>
          </p:cNvCxnSpPr>
          <p:nvPr/>
        </p:nvCxnSpPr>
        <p:spPr>
          <a:xfrm>
            <a:off x="5928819" y="3027322"/>
            <a:ext cx="0" cy="42560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xmlns="" id="{256738C1-D3E5-490F-8D03-45B39511BFDA}"/>
              </a:ext>
            </a:extLst>
          </p:cNvPr>
          <p:cNvCxnSpPr>
            <a:cxnSpLocks/>
          </p:cNvCxnSpPr>
          <p:nvPr/>
        </p:nvCxnSpPr>
        <p:spPr>
          <a:xfrm>
            <a:off x="9096704" y="3065925"/>
            <a:ext cx="0" cy="38851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3" name="Arrow: Quad 82">
            <a:extLst>
              <a:ext uri="{FF2B5EF4-FFF2-40B4-BE49-F238E27FC236}">
                <a16:creationId xmlns:a16="http://schemas.microsoft.com/office/drawing/2014/main" xmlns="" id="{19876D47-7650-4D13-95F4-E6ED6E00C787}"/>
              </a:ext>
            </a:extLst>
          </p:cNvPr>
          <p:cNvSpPr/>
          <p:nvPr/>
        </p:nvSpPr>
        <p:spPr>
          <a:xfrm>
            <a:off x="3714658" y="2806245"/>
            <a:ext cx="1216152" cy="1216152"/>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Arrow: Quad 83">
            <a:extLst>
              <a:ext uri="{FF2B5EF4-FFF2-40B4-BE49-F238E27FC236}">
                <a16:creationId xmlns:a16="http://schemas.microsoft.com/office/drawing/2014/main" xmlns="" id="{7550E054-3BE6-4E7D-A771-5D76093A8D88}"/>
              </a:ext>
            </a:extLst>
          </p:cNvPr>
          <p:cNvSpPr/>
          <p:nvPr/>
        </p:nvSpPr>
        <p:spPr>
          <a:xfrm>
            <a:off x="7035409" y="2806245"/>
            <a:ext cx="1216152" cy="1216152"/>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Connector: Curved 89">
            <a:extLst>
              <a:ext uri="{FF2B5EF4-FFF2-40B4-BE49-F238E27FC236}">
                <a16:creationId xmlns:a16="http://schemas.microsoft.com/office/drawing/2014/main" xmlns="" id="{5DB04AAC-5A6E-4543-BDD7-BE712F09196A}"/>
              </a:ext>
            </a:extLst>
          </p:cNvPr>
          <p:cNvCxnSpPr>
            <a:cxnSpLocks/>
          </p:cNvCxnSpPr>
          <p:nvPr/>
        </p:nvCxnSpPr>
        <p:spPr>
          <a:xfrm>
            <a:off x="3603292" y="4032967"/>
            <a:ext cx="1446520" cy="1422758"/>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7" name="Connector: Curved 96">
            <a:extLst>
              <a:ext uri="{FF2B5EF4-FFF2-40B4-BE49-F238E27FC236}">
                <a16:creationId xmlns:a16="http://schemas.microsoft.com/office/drawing/2014/main" xmlns="" id="{52B4419F-7F7C-4475-8409-8B5311E06CA2}"/>
              </a:ext>
            </a:extLst>
          </p:cNvPr>
          <p:cNvCxnSpPr>
            <a:cxnSpLocks/>
          </p:cNvCxnSpPr>
          <p:nvPr/>
        </p:nvCxnSpPr>
        <p:spPr>
          <a:xfrm rot="10800000" flipV="1">
            <a:off x="6706960" y="4039691"/>
            <a:ext cx="1443813" cy="1379202"/>
          </a:xfrm>
          <a:prstGeom prst="curvedConnector3">
            <a:avLst>
              <a:gd name="adj1" fmla="val 5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xmlns="" id="{4C7AF521-8DD0-44AC-AD41-4945A81CE32C}"/>
              </a:ext>
            </a:extLst>
          </p:cNvPr>
          <p:cNvCxnSpPr>
            <a:cxnSpLocks/>
          </p:cNvCxnSpPr>
          <p:nvPr/>
        </p:nvCxnSpPr>
        <p:spPr>
          <a:xfrm>
            <a:off x="5928819" y="4570289"/>
            <a:ext cx="0" cy="42598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xmlns="" id="{E9FF2244-5E97-413A-8EDB-774DE5F922CE}"/>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1778351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0DD778-ACFA-49E3-8812-08B5A6B50419}"/>
              </a:ext>
            </a:extLst>
          </p:cNvPr>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Result of failed student athlete support</a:t>
            </a:r>
          </a:p>
        </p:txBody>
      </p:sp>
      <p:sp>
        <p:nvSpPr>
          <p:cNvPr id="3" name="Content Placeholder 2">
            <a:extLst>
              <a:ext uri="{FF2B5EF4-FFF2-40B4-BE49-F238E27FC236}">
                <a16:creationId xmlns:a16="http://schemas.microsoft.com/office/drawing/2014/main" xmlns="" id="{419E3D0F-4DA7-4DD9-A8AA-8696FEFAA33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With the proper assessment and crisis intervention plan, Washington State University quarterback Tyler Hilinski may not have been dead from an apparent self-inflicted gunshot wound (ESPN, 2018).  </a:t>
            </a:r>
          </a:p>
          <a:p>
            <a:r>
              <a:rPr lang="en-US" dirty="0">
                <a:latin typeface="Times New Roman" panose="02020603050405020304" pitchFamily="18" charset="0"/>
                <a:cs typeface="Times New Roman" panose="02020603050405020304" pitchFamily="18" charset="0"/>
              </a:rPr>
              <a:t>Mekhi Brown, University of Alabama linebacker, who drew attention to himself during the national championship game when he attempted to attack a Crimson Tide assistant coach (Organ, 2018). </a:t>
            </a:r>
          </a:p>
          <a:p>
            <a:r>
              <a:rPr lang="en-US" dirty="0">
                <a:latin typeface="Times New Roman" panose="02020603050405020304" pitchFamily="18" charset="0"/>
                <a:cs typeface="Times New Roman" panose="02020603050405020304" pitchFamily="18" charset="0"/>
              </a:rPr>
              <a:t>Clearly, Washington State and Alabama did not identify the proper assessment and crisis intervention plan with Hilinski and Brown. </a:t>
            </a:r>
          </a:p>
        </p:txBody>
      </p:sp>
      <p:sp>
        <p:nvSpPr>
          <p:cNvPr id="4" name="Footer Placeholder 3">
            <a:extLst>
              <a:ext uri="{FF2B5EF4-FFF2-40B4-BE49-F238E27FC236}">
                <a16:creationId xmlns:a16="http://schemas.microsoft.com/office/drawing/2014/main" xmlns="" id="{F2FDF40C-5339-4771-ACFF-BD3B8AF790A5}"/>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2593048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75CFD4-83DD-4142-B312-A6A33C2FA2C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xmlns="" id="{E35B99F5-6A79-434C-A0CF-BD5DB96BC456}"/>
              </a:ext>
            </a:extLst>
          </p:cNvPr>
          <p:cNvSpPr>
            <a:spLocks noGrp="1"/>
          </p:cNvSpPr>
          <p:nvPr>
            <p:ph idx="1"/>
          </p:nvPr>
        </p:nvSpPr>
        <p:spPr/>
        <p:txBody>
          <a:bodyPr>
            <a:normAutofit/>
          </a:bodyPr>
          <a:lstStyle/>
          <a:p>
            <a:pPr marL="0" indent="0">
              <a:buNone/>
            </a:pPr>
            <a:r>
              <a:rPr lang="en-US" sz="1400" dirty="0">
                <a:latin typeface="Times New Roman" panose="02020603050405020304" pitchFamily="18" charset="0"/>
                <a:cs typeface="Times New Roman" panose="02020603050405020304" pitchFamily="18" charset="0"/>
              </a:rPr>
              <a:t>Miller (2012) stated a counselor’s theoretical framework acts as his/her rudder.  According to Miller (2012), the emphasis on the framework counselors serves as the guide through the assessment and treatment aspects of the crisis counseling about the focus on the priority of, and the intervention on issues.   </a:t>
            </a:r>
          </a:p>
          <a:p>
            <a:pPr marL="0" indent="0">
              <a:buNone/>
            </a:pPr>
            <a:r>
              <a:rPr lang="en-US" sz="1400" dirty="0">
                <a:latin typeface="Times New Roman" panose="02020603050405020304" pitchFamily="18" charset="0"/>
                <a:cs typeface="Times New Roman" panose="02020603050405020304" pitchFamily="18" charset="0"/>
              </a:rPr>
              <a:t>Sanders and Killian (2017) noted Kenyon College records dating back to 1841 revealed students would pick a faculty member to be an advisor.  Subsequently, Grites (2013) highlighted developmental approach in faculty-based academic advising was initially published in 1972 and each is advocating a student.  Currently, in millennials, Sanders and Killian (2017) noted the literature has pointed to an increase in mental health issues, for instance, depression and anxiety.  </a:t>
            </a:r>
            <a:r>
              <a:rPr lang="en-US" sz="1400" dirty="0" err="1">
                <a:latin typeface="Times New Roman" panose="02020603050405020304" pitchFamily="18" charset="0"/>
                <a:cs typeface="Times New Roman" panose="02020603050405020304" pitchFamily="18" charset="0"/>
              </a:rPr>
              <a:t>Rickes</a:t>
            </a:r>
            <a:r>
              <a:rPr lang="en-US" sz="1400" dirty="0">
                <a:latin typeface="Times New Roman" panose="02020603050405020304" pitchFamily="18" charset="0"/>
                <a:cs typeface="Times New Roman" panose="02020603050405020304" pitchFamily="18" charset="0"/>
              </a:rPr>
              <a:t>, cited by Sanders and Killian (2017) reported 15.3% of students said they were diagnosed with depression sometime during their life.</a:t>
            </a:r>
          </a:p>
          <a:p>
            <a:pPr marL="0" indent="0">
              <a:buNone/>
            </a:pPr>
            <a:r>
              <a:rPr lang="en-US" sz="1400" dirty="0">
                <a:latin typeface="Times New Roman" panose="02020603050405020304" pitchFamily="18" charset="0"/>
                <a:cs typeface="Times New Roman" panose="02020603050405020304" pitchFamily="18" charset="0"/>
              </a:rPr>
              <a:t>Moreover, a shift from prescriptive to proactive based academic advising model may be the bridge needed to transition from the industrial educational paradigm to better address the needs of current students.  Athletic administrators and academic advisors could utilize this study to review existing hiring practices and training programs while being cognizant of homophilic relationships.</a:t>
            </a:r>
            <a:endParaRPr lang="en-US" sz="1400" dirty="0"/>
          </a:p>
        </p:txBody>
      </p:sp>
      <p:sp>
        <p:nvSpPr>
          <p:cNvPr id="4" name="Footer Placeholder 3">
            <a:extLst>
              <a:ext uri="{FF2B5EF4-FFF2-40B4-BE49-F238E27FC236}">
                <a16:creationId xmlns:a16="http://schemas.microsoft.com/office/drawing/2014/main" xmlns="" id="{F9E39BB3-0307-467C-B734-847BC5961ED1}"/>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1340077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1451579" y="1853754"/>
            <a:ext cx="9603275" cy="4310563"/>
          </a:xfrm>
        </p:spPr>
        <p:txBody>
          <a:bodyPr>
            <a:noAutofit/>
          </a:bodyPr>
          <a:lstStyle/>
          <a:p>
            <a:pPr marL="0" indent="0">
              <a:buNone/>
            </a:pPr>
            <a:r>
              <a:rPr lang="en-US" sz="800" dirty="0">
                <a:latin typeface="Times New Roman" panose="02020603050405020304" pitchFamily="18" charset="0"/>
                <a:cs typeface="Times New Roman" panose="02020603050405020304" pitchFamily="18" charset="0"/>
              </a:rPr>
              <a:t>Barnhill, C. R., &amp; Turner, B. A. (2015). The impact of psychological contract breach on student-athlete perceived in-role performance and organizational citizenship behaviors. </a:t>
            </a:r>
            <a:r>
              <a:rPr lang="en-US" sz="800" i="1" dirty="0">
                <a:latin typeface="Times New Roman" panose="02020603050405020304" pitchFamily="18" charset="0"/>
                <a:cs typeface="Times New Roman" panose="02020603050405020304" pitchFamily="18" charset="0"/>
              </a:rPr>
              <a:t>Journal of Applied Sports Management, 7</a:t>
            </a:r>
            <a:r>
              <a:rPr lang="en-US" sz="800" dirty="0">
                <a:latin typeface="Times New Roman" panose="02020603050405020304" pitchFamily="18" charset="0"/>
                <a:cs typeface="Times New Roman" panose="02020603050405020304" pitchFamily="18" charset="0"/>
              </a:rPr>
              <a:t>(4), 37-56.</a:t>
            </a:r>
          </a:p>
          <a:p>
            <a:pPr marL="0" indent="0">
              <a:buNone/>
            </a:pPr>
            <a:r>
              <a:rPr lang="en-US" sz="800" dirty="0">
                <a:latin typeface="Times New Roman" panose="02020603050405020304" pitchFamily="18" charset="0"/>
                <a:cs typeface="Times New Roman" panose="02020603050405020304" pitchFamily="18" charset="0"/>
              </a:rPr>
              <a:t>Born, J. (2017). National protection of student-athlete mental health: The case for federal regulation over the national collegiate athletic association. </a:t>
            </a:r>
            <a:r>
              <a:rPr lang="en-US" sz="800" i="1" dirty="0">
                <a:latin typeface="Times New Roman" panose="02020603050405020304" pitchFamily="18" charset="0"/>
                <a:cs typeface="Times New Roman" panose="02020603050405020304" pitchFamily="18" charset="0"/>
              </a:rPr>
              <a:t>Indiana Law Journal, 92</a:t>
            </a:r>
            <a:r>
              <a:rPr lang="en-US" sz="800" dirty="0">
                <a:latin typeface="Times New Roman" panose="02020603050405020304" pitchFamily="18" charset="0"/>
                <a:cs typeface="Times New Roman" panose="02020603050405020304" pitchFamily="18" charset="0"/>
              </a:rPr>
              <a:t>(3), 1221-1245.</a:t>
            </a:r>
          </a:p>
          <a:p>
            <a:pPr marL="0" indent="0">
              <a:buNone/>
            </a:pPr>
            <a:r>
              <a:rPr lang="en-US" sz="800" dirty="0">
                <a:latin typeface="Times New Roman" panose="02020603050405020304" pitchFamily="18" charset="0"/>
                <a:cs typeface="Times New Roman" panose="02020603050405020304" pitchFamily="18" charset="0"/>
              </a:rPr>
              <a:t>Bradford, J. (2014). Homophily. [Picture]. Retrieved from https://www.slideshare.net/jbradfo4/bradford-sp-2014-week1-2-sorting-peer-influence-30456661</a:t>
            </a:r>
          </a:p>
          <a:p>
            <a:pPr marL="0" indent="0">
              <a:buNone/>
            </a:pPr>
            <a:r>
              <a:rPr lang="en-US" sz="800" dirty="0">
                <a:latin typeface="Times New Roman" panose="02020603050405020304" pitchFamily="18" charset="0"/>
                <a:cs typeface="Times New Roman" panose="02020603050405020304" pitchFamily="18" charset="0"/>
              </a:rPr>
              <a:t>Chancellor, J., </a:t>
            </a:r>
            <a:r>
              <a:rPr lang="en-US" sz="800" dirty="0" err="1">
                <a:latin typeface="Times New Roman" panose="02020603050405020304" pitchFamily="18" charset="0"/>
                <a:cs typeface="Times New Roman" panose="02020603050405020304" pitchFamily="18" charset="0"/>
              </a:rPr>
              <a:t>Layous</a:t>
            </a:r>
            <a:r>
              <a:rPr lang="en-US" sz="800" dirty="0">
                <a:latin typeface="Times New Roman" panose="02020603050405020304" pitchFamily="18" charset="0"/>
                <a:cs typeface="Times New Roman" panose="02020603050405020304" pitchFamily="18" charset="0"/>
              </a:rPr>
              <a:t>, K., Margolis, S., &amp; </a:t>
            </a:r>
            <a:r>
              <a:rPr lang="en-US" sz="800" dirty="0" err="1">
                <a:latin typeface="Times New Roman" panose="02020603050405020304" pitchFamily="18" charset="0"/>
                <a:cs typeface="Times New Roman" panose="02020603050405020304" pitchFamily="18" charset="0"/>
              </a:rPr>
              <a:t>Lyubomirsky</a:t>
            </a:r>
            <a:r>
              <a:rPr lang="en-US" sz="800" dirty="0">
                <a:latin typeface="Times New Roman" panose="02020603050405020304" pitchFamily="18" charset="0"/>
                <a:cs typeface="Times New Roman" panose="02020603050405020304" pitchFamily="18" charset="0"/>
              </a:rPr>
              <a:t>, S. (2017). Clustering by well-being in workplace social networks: Homophily and social contagion. </a:t>
            </a:r>
            <a:r>
              <a:rPr lang="en-US" sz="800" i="1" dirty="0">
                <a:latin typeface="Times New Roman" panose="02020603050405020304" pitchFamily="18" charset="0"/>
                <a:cs typeface="Times New Roman" panose="02020603050405020304" pitchFamily="18" charset="0"/>
              </a:rPr>
              <a:t>Emotion, 17</a:t>
            </a:r>
            <a:r>
              <a:rPr lang="en-US" sz="800" dirty="0">
                <a:latin typeface="Times New Roman" panose="02020603050405020304" pitchFamily="18" charset="0"/>
                <a:cs typeface="Times New Roman" panose="02020603050405020304" pitchFamily="18" charset="0"/>
              </a:rPr>
              <a:t>(8), 1166-1180. doi:10.1037/emo0000311</a:t>
            </a:r>
          </a:p>
          <a:p>
            <a:pPr marL="0" indent="0">
              <a:buNone/>
            </a:pPr>
            <a:r>
              <a:rPr lang="en-US" sz="800" dirty="0">
                <a:latin typeface="Times New Roman" panose="02020603050405020304" pitchFamily="18" charset="0"/>
                <a:cs typeface="Times New Roman" panose="02020603050405020304" pitchFamily="18" charset="0"/>
              </a:rPr>
              <a:t>Creswell, J. W. (2013). </a:t>
            </a:r>
            <a:r>
              <a:rPr lang="en-US" sz="800" i="1" dirty="0">
                <a:latin typeface="Times New Roman" panose="02020603050405020304" pitchFamily="18" charset="0"/>
                <a:cs typeface="Times New Roman" panose="02020603050405020304" pitchFamily="18" charset="0"/>
              </a:rPr>
              <a:t>Qualitative inquiry and research design: Choosing among five approaches</a:t>
            </a:r>
            <a:r>
              <a:rPr lang="en-US" sz="800" dirty="0">
                <a:latin typeface="Times New Roman" panose="02020603050405020304" pitchFamily="18" charset="0"/>
                <a:cs typeface="Times New Roman" panose="02020603050405020304" pitchFamily="18" charset="0"/>
              </a:rPr>
              <a:t>. Los Angeles, CA. Sage Publications. </a:t>
            </a:r>
          </a:p>
          <a:p>
            <a:pPr marL="0" indent="0">
              <a:buNone/>
            </a:pPr>
            <a:r>
              <a:rPr lang="en-US" sz="800" dirty="0" err="1">
                <a:latin typeface="Times New Roman" panose="02020603050405020304" pitchFamily="18" charset="0"/>
                <a:cs typeface="Times New Roman" panose="02020603050405020304" pitchFamily="18" charset="0"/>
              </a:rPr>
              <a:t>Currarini</a:t>
            </a:r>
            <a:r>
              <a:rPr lang="en-US" sz="800" dirty="0">
                <a:latin typeface="Times New Roman" panose="02020603050405020304" pitchFamily="18" charset="0"/>
                <a:cs typeface="Times New Roman" panose="02020603050405020304" pitchFamily="18" charset="0"/>
              </a:rPr>
              <a:t>, S., &amp; </a:t>
            </a:r>
            <a:r>
              <a:rPr lang="en-US" sz="800" dirty="0" err="1">
                <a:latin typeface="Times New Roman" panose="02020603050405020304" pitchFamily="18" charset="0"/>
                <a:cs typeface="Times New Roman" panose="02020603050405020304" pitchFamily="18" charset="0"/>
              </a:rPr>
              <a:t>Mengel</a:t>
            </a:r>
            <a:r>
              <a:rPr lang="en-US" sz="800" dirty="0">
                <a:latin typeface="Times New Roman" panose="02020603050405020304" pitchFamily="18" charset="0"/>
                <a:cs typeface="Times New Roman" panose="02020603050405020304" pitchFamily="18" charset="0"/>
              </a:rPr>
              <a:t>, F. (2016). Identity, homophily and in-group bias. </a:t>
            </a:r>
            <a:r>
              <a:rPr lang="en-US" sz="800" i="1" dirty="0">
                <a:latin typeface="Times New Roman" panose="02020603050405020304" pitchFamily="18" charset="0"/>
                <a:cs typeface="Times New Roman" panose="02020603050405020304" pitchFamily="18" charset="0"/>
              </a:rPr>
              <a:t>European Economic Review, 90 </a:t>
            </a:r>
            <a:r>
              <a:rPr lang="en-US" sz="800" dirty="0">
                <a:latin typeface="Times New Roman" panose="02020603050405020304" pitchFamily="18" charset="0"/>
                <a:cs typeface="Times New Roman" panose="02020603050405020304" pitchFamily="18" charset="0"/>
              </a:rPr>
              <a:t>(Social identity and discrimination), 40-55. doi:10.1016/j.euroecorev.2016.02.015</a:t>
            </a:r>
          </a:p>
          <a:p>
            <a:pPr marL="0" indent="0">
              <a:buNone/>
            </a:pPr>
            <a:r>
              <a:rPr lang="en-US" sz="800" dirty="0">
                <a:latin typeface="Times New Roman" panose="02020603050405020304" pitchFamily="18" charset="0"/>
                <a:cs typeface="Times New Roman" panose="02020603050405020304" pitchFamily="18" charset="0"/>
              </a:rPr>
              <a:t>EPSN. (2018). Police interview friends of Washington State quarterback for clues to suicide. Retrieved from http://www.espn.com/college-football/story/_/id/22134423/police-interview-friends-washington-state-quarterback-tyler-hilinski-killed-himself</a:t>
            </a:r>
          </a:p>
          <a:p>
            <a:pPr marL="0" indent="0">
              <a:buNone/>
            </a:pPr>
            <a:r>
              <a:rPr lang="en-US" sz="800" dirty="0">
                <a:latin typeface="Times New Roman" panose="02020603050405020304" pitchFamily="18" charset="0"/>
                <a:cs typeface="Times New Roman" panose="02020603050405020304" pitchFamily="18" charset="0"/>
              </a:rPr>
              <a:t>Exploring advising models for effective student-athlete advisement. (2015). </a:t>
            </a:r>
            <a:r>
              <a:rPr lang="en-US" sz="800" i="1" dirty="0">
                <a:latin typeface="Times New Roman" panose="02020603050405020304" pitchFamily="18" charset="0"/>
                <a:cs typeface="Times New Roman" panose="02020603050405020304" pitchFamily="18" charset="0"/>
              </a:rPr>
              <a:t>Sports Journal,</a:t>
            </a:r>
            <a:r>
              <a:rPr lang="en-US" sz="800" dirty="0">
                <a:latin typeface="Times New Roman" panose="02020603050405020304" pitchFamily="18" charset="0"/>
                <a:cs typeface="Times New Roman" panose="02020603050405020304" pitchFamily="18" charset="0"/>
              </a:rPr>
              <a:t> 1. </a:t>
            </a:r>
          </a:p>
          <a:p>
            <a:pPr marL="0" indent="0">
              <a:buNone/>
            </a:pPr>
            <a:r>
              <a:rPr lang="en-US" sz="800" dirty="0">
                <a:latin typeface="Times New Roman" panose="02020603050405020304" pitchFamily="18" charset="0"/>
                <a:cs typeface="Times New Roman" panose="02020603050405020304" pitchFamily="18" charset="0"/>
              </a:rPr>
              <a:t>Huffman, L. T. (2014). Examining perceived life stress factors among intercollegiate athletes: A holistic perspective (Doctoral dissertation, Tennessee). Retrieved December 20, 2017, from http://trace.tennessee.edu/utk_graddiss/2699/</a:t>
            </a:r>
          </a:p>
          <a:p>
            <a:pPr marL="0" indent="0">
              <a:buNone/>
            </a:pPr>
            <a:r>
              <a:rPr lang="en-US" sz="800" dirty="0">
                <a:latin typeface="Times New Roman" panose="02020603050405020304" pitchFamily="18" charset="0"/>
                <a:cs typeface="Times New Roman" panose="02020603050405020304" pitchFamily="18" charset="0"/>
              </a:rPr>
              <a:t>Miller, G. A. (2012). </a:t>
            </a:r>
            <a:r>
              <a:rPr lang="en-US" sz="800" i="1" dirty="0">
                <a:latin typeface="Times New Roman" panose="02020603050405020304" pitchFamily="18" charset="0"/>
                <a:cs typeface="Times New Roman" panose="02020603050405020304" pitchFamily="18" charset="0"/>
              </a:rPr>
              <a:t>Fundamentals of crisis counseling</a:t>
            </a:r>
            <a:r>
              <a:rPr lang="en-US" sz="800" dirty="0">
                <a:latin typeface="Times New Roman" panose="02020603050405020304" pitchFamily="18" charset="0"/>
                <a:cs typeface="Times New Roman" panose="02020603050405020304" pitchFamily="18" charset="0"/>
              </a:rPr>
              <a:t>. Hoboken, NJ: John Wiley &amp; Sons.</a:t>
            </a:r>
          </a:p>
          <a:p>
            <a:pPr marL="0" indent="0">
              <a:buNone/>
            </a:pPr>
            <a:r>
              <a:rPr lang="en-US" sz="800" dirty="0">
                <a:latin typeface="Times New Roman" panose="02020603050405020304" pitchFamily="18" charset="0"/>
                <a:cs typeface="Times New Roman" panose="02020603050405020304" pitchFamily="18" charset="0"/>
              </a:rPr>
              <a:t>Organ, M. (2018). Alabama player who went ballistic on sideline in national championship enrolled at Tennessee State. Retrieved from https://www.tennessean.com/story/sports/2018/01/15/alabama-player-who-went-ballistic-sideline-national-championship-enrolled-tennessee-state/1034215001/</a:t>
            </a:r>
          </a:p>
          <a:p>
            <a:pPr marL="0" indent="0">
              <a:buNone/>
            </a:pPr>
            <a:r>
              <a:rPr lang="en-US" sz="800" dirty="0" err="1">
                <a:latin typeface="Times New Roman" panose="02020603050405020304" pitchFamily="18" charset="0"/>
                <a:cs typeface="Times New Roman" panose="02020603050405020304" pitchFamily="18" charset="0"/>
              </a:rPr>
              <a:t>Potuto</a:t>
            </a:r>
            <a:r>
              <a:rPr lang="en-US" sz="800" dirty="0">
                <a:latin typeface="Times New Roman" panose="02020603050405020304" pitchFamily="18" charset="0"/>
                <a:cs typeface="Times New Roman" panose="02020603050405020304" pitchFamily="18" charset="0"/>
              </a:rPr>
              <a:t>, J. R., &amp; O'Hanlon, J. (2007). A national study of student-athletes regarding their experiences as college students. </a:t>
            </a:r>
            <a:r>
              <a:rPr lang="en-US" sz="800" i="1" dirty="0">
                <a:latin typeface="Times New Roman" panose="02020603050405020304" pitchFamily="18" charset="0"/>
                <a:cs typeface="Times New Roman" panose="02020603050405020304" pitchFamily="18" charset="0"/>
              </a:rPr>
              <a:t>College Student Journal, 41</a:t>
            </a:r>
            <a:r>
              <a:rPr lang="en-US" sz="800" dirty="0">
                <a:latin typeface="Times New Roman" panose="02020603050405020304" pitchFamily="18" charset="0"/>
                <a:cs typeface="Times New Roman" panose="02020603050405020304" pitchFamily="18" charset="0"/>
              </a:rPr>
              <a:t>(4), 947-966.</a:t>
            </a:r>
          </a:p>
          <a:p>
            <a:pPr marL="0" indent="0">
              <a:buNone/>
            </a:pPr>
            <a:r>
              <a:rPr lang="en-US" sz="800" dirty="0">
                <a:latin typeface="Times New Roman" panose="02020603050405020304" pitchFamily="18" charset="0"/>
                <a:cs typeface="Times New Roman" panose="02020603050405020304" pitchFamily="18" charset="0"/>
              </a:rPr>
              <a:t>Sanders, M. A., &amp; Killian, J. B. (2017). Advising in higher education. </a:t>
            </a:r>
            <a:r>
              <a:rPr lang="en-US" sz="800" i="1" dirty="0">
                <a:latin typeface="Times New Roman" panose="02020603050405020304" pitchFamily="18" charset="0"/>
                <a:cs typeface="Times New Roman" panose="02020603050405020304" pitchFamily="18" charset="0"/>
              </a:rPr>
              <a:t>Radiologic Science &amp; Education, 22</a:t>
            </a:r>
            <a:r>
              <a:rPr lang="en-US" sz="800" dirty="0">
                <a:latin typeface="Times New Roman" panose="02020603050405020304" pitchFamily="18" charset="0"/>
                <a:cs typeface="Times New Roman" panose="02020603050405020304" pitchFamily="18" charset="0"/>
              </a:rPr>
              <a:t>(1), 15-21.</a:t>
            </a:r>
          </a:p>
          <a:p>
            <a:pPr marL="0" indent="0">
              <a:buNone/>
            </a:pPr>
            <a:r>
              <a:rPr lang="en-US" sz="800" dirty="0">
                <a:latin typeface="Times New Roman" panose="02020603050405020304" pitchFamily="18" charset="0"/>
                <a:cs typeface="Times New Roman" panose="02020603050405020304" pitchFamily="18" charset="0"/>
              </a:rPr>
              <a:t>Warner, S., Bowers, M. T., &amp; Dixon, M. A. (2012). Team Dynamics: A Social Network Perspective. </a:t>
            </a:r>
            <a:r>
              <a:rPr lang="en-US" sz="800" i="1" dirty="0">
                <a:latin typeface="Times New Roman" panose="02020603050405020304" pitchFamily="18" charset="0"/>
                <a:cs typeface="Times New Roman" panose="02020603050405020304" pitchFamily="18" charset="0"/>
              </a:rPr>
              <a:t>Journal of Sports Management, 26</a:t>
            </a:r>
            <a:r>
              <a:rPr lang="en-US" sz="800" dirty="0">
                <a:latin typeface="Times New Roman" panose="02020603050405020304" pitchFamily="18" charset="0"/>
                <a:cs typeface="Times New Roman" panose="02020603050405020304" pitchFamily="18" charset="0"/>
              </a:rPr>
              <a:t>(1), 53-66.</a:t>
            </a:r>
          </a:p>
          <a:p>
            <a:pPr marL="0" indent="0">
              <a:buNone/>
            </a:pPr>
            <a:endParaRPr lang="en-US" sz="12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14CCBEAD-DA3C-4E2E-9332-8229C55DB45F}"/>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3793152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CBC651-75E3-4A2B-AB8F-4F8779624DC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Questions and answers</a:t>
            </a:r>
          </a:p>
        </p:txBody>
      </p:sp>
      <p:sp>
        <p:nvSpPr>
          <p:cNvPr id="3" name="Content Placeholder 2">
            <a:extLst>
              <a:ext uri="{FF2B5EF4-FFF2-40B4-BE49-F238E27FC236}">
                <a16:creationId xmlns:a16="http://schemas.microsoft.com/office/drawing/2014/main" xmlns="" id="{071FCC7F-A7C6-466C-85A3-1E17897798E8}"/>
              </a:ext>
            </a:extLst>
          </p:cNvPr>
          <p:cNvSpPr>
            <a:spLocks noGrp="1"/>
          </p:cNvSpPr>
          <p:nvPr>
            <p:ph idx="1"/>
          </p:nvPr>
        </p:nvSpPr>
        <p:spPr/>
        <p:txBody>
          <a:bodyPr>
            <a:normAutofit/>
          </a:bodyPr>
          <a:lstStyle/>
          <a:p>
            <a:pPr marL="0" indent="0" algn="ctr">
              <a:buNone/>
            </a:pPr>
            <a:endParaRPr lang="en-US" sz="3200" dirty="0">
              <a:latin typeface="Times New Roman" panose="02020603050405020304" pitchFamily="18" charset="0"/>
              <a:cs typeface="Times New Roman" panose="02020603050405020304" pitchFamily="18" charset="0"/>
            </a:endParaRPr>
          </a:p>
          <a:p>
            <a:pPr marL="0" indent="0" algn="ctr">
              <a:buNone/>
            </a:pP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Thank you for your time and patience.</a:t>
            </a:r>
          </a:p>
        </p:txBody>
      </p:sp>
      <p:sp>
        <p:nvSpPr>
          <p:cNvPr id="4" name="Footer Placeholder 3">
            <a:extLst>
              <a:ext uri="{FF2B5EF4-FFF2-40B4-BE49-F238E27FC236}">
                <a16:creationId xmlns:a16="http://schemas.microsoft.com/office/drawing/2014/main" xmlns="" id="{0BD75339-DF39-46AE-BFA2-D401CEC74E1F}"/>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189712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ea typeface="Tahoma" panose="020B0604030504040204" pitchFamily="34" charset="0"/>
                <a:cs typeface="Times New Roman" panose="02020603050405020304" pitchFamily="18" charset="0"/>
              </a:rPr>
              <a:t>The purpose of the research in this presentation is to examine five relationships: (1) family, (2) coach, (3) student-athletic (SA) support services (4) peers (friends), and (5) teammates that influence SAs decision making and coping skills at times of stress.  </a:t>
            </a:r>
          </a:p>
          <a:p>
            <a:r>
              <a:rPr lang="en-US" dirty="0">
                <a:latin typeface="Times New Roman" panose="02020603050405020304" pitchFamily="18" charset="0"/>
                <a:ea typeface="Tahoma" panose="020B0604030504040204" pitchFamily="34" charset="0"/>
                <a:cs typeface="Times New Roman" panose="02020603050405020304" pitchFamily="18" charset="0"/>
              </a:rPr>
              <a:t>Using a </a:t>
            </a:r>
            <a:r>
              <a:rPr lang="en-US" i="1" dirty="0">
                <a:latin typeface="Times New Roman" panose="02020603050405020304" pitchFamily="18" charset="0"/>
                <a:ea typeface="Tahoma" panose="020B0604030504040204" pitchFamily="34" charset="0"/>
                <a:cs typeface="Times New Roman" panose="02020603050405020304" pitchFamily="18" charset="0"/>
              </a:rPr>
              <a:t>Social Network Analysis</a:t>
            </a:r>
            <a:r>
              <a:rPr lang="en-US" dirty="0">
                <a:latin typeface="Times New Roman" panose="02020603050405020304" pitchFamily="18" charset="0"/>
                <a:ea typeface="Tahoma" panose="020B0604030504040204" pitchFamily="34" charset="0"/>
                <a:cs typeface="Times New Roman" panose="02020603050405020304" pitchFamily="18" charset="0"/>
              </a:rPr>
              <a:t>, the objective of this demonstration is to assist educators, sports administrators and academic advisors understand better the relationships that influence SA decision-making process at times of crisis. </a:t>
            </a:r>
          </a:p>
          <a:p>
            <a:r>
              <a:rPr lang="en-US" dirty="0">
                <a:latin typeface="Times New Roman" panose="02020603050405020304" pitchFamily="18" charset="0"/>
                <a:ea typeface="Tahoma" panose="020B0604030504040204" pitchFamily="34" charset="0"/>
                <a:cs typeface="Times New Roman" panose="02020603050405020304" pitchFamily="18" charset="0"/>
              </a:rPr>
              <a:t>Lastly, this research will identify how homophily within athletic departments and student-athlete support systems may fail to detect and address SA stress factors.  </a:t>
            </a:r>
          </a:p>
          <a:p>
            <a:pPr marL="0" indent="0">
              <a:buNone/>
            </a:pPr>
            <a:endParaRPr lang="en-US" dirty="0"/>
          </a:p>
        </p:txBody>
      </p:sp>
    </p:spTree>
    <p:extLst>
      <p:ext uri="{BB962C8B-B14F-4D97-AF65-F5344CB8AC3E}">
        <p14:creationId xmlns:p14="http://schemas.microsoft.com/office/powerpoint/2010/main" val="2975617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DB7348-2345-4905-AB8F-6039CBD5396C}"/>
              </a:ext>
            </a:extLst>
          </p:cNvPr>
          <p:cNvSpPr>
            <a:spLocks noGrp="1"/>
          </p:cNvSpPr>
          <p:nvPr>
            <p:ph type="title"/>
          </p:nvPr>
        </p:nvSpPr>
        <p:spPr/>
        <p:txBody>
          <a:bodyPr/>
          <a:lstStyle/>
          <a:p>
            <a:pPr algn="ctr"/>
            <a:r>
              <a:rPr lang="en-US" b="1" dirty="0">
                <a:latin typeface="Times New Roman" panose="02020603050405020304" pitchFamily="18" charset="0"/>
                <a:ea typeface="Calibri" panose="020F0502020204030204" pitchFamily="34" charset="0"/>
                <a:cs typeface="Times New Roman" panose="02020603050405020304" pitchFamily="18" charset="0"/>
              </a:rPr>
              <a:t>Problem statement</a:t>
            </a:r>
            <a:endParaRPr lang="en-US" b="1" dirty="0"/>
          </a:p>
        </p:txBody>
      </p:sp>
      <p:sp>
        <p:nvSpPr>
          <p:cNvPr id="3" name="Content Placeholder 2">
            <a:extLst>
              <a:ext uri="{FF2B5EF4-FFF2-40B4-BE49-F238E27FC236}">
                <a16:creationId xmlns:a16="http://schemas.microsoft.com/office/drawing/2014/main" xmlns="" id="{FF5CA3E5-00BD-4E75-888A-745CEC11F6D6}"/>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problem this presentation will address is why some male SAs continue to participate in at-risk behaviors, mainly domestic and sexual violence towards women despite “holistic” athletic department support services.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Born (2017) highlighted the mental health of college athletes has become a topic of conversation.  Born (2017) suggested that research has shown that SAs may experience up to twenty percent higher rates of depression and suicidal ideation, among other mental illnesses, than nonathletes.  </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xmlns="" id="{C7766C9B-6D29-43A6-AF9A-8A9A85887B04}"/>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1468856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9753CC-ACEF-45E4-A330-704CF5F19189}"/>
              </a:ext>
            </a:extLst>
          </p:cNvPr>
          <p:cNvSpPr>
            <a:spLocks noGrp="1"/>
          </p:cNvSpPr>
          <p:nvPr>
            <p:ph type="title"/>
          </p:nvPr>
        </p:nvSpPr>
        <p:spPr/>
        <p:txBody>
          <a:bodyPr/>
          <a:lstStyle/>
          <a:p>
            <a:pPr algn="ctr"/>
            <a:r>
              <a:rPr lang="en-US" b="1" dirty="0">
                <a:latin typeface="Times New Roman" panose="02020603050405020304" pitchFamily="18" charset="0"/>
                <a:ea typeface="Calibri" panose="020F0502020204030204" pitchFamily="34" charset="0"/>
                <a:cs typeface="Times New Roman" panose="02020603050405020304" pitchFamily="18" charset="0"/>
              </a:rPr>
              <a:t>Key terms</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AE25A70-E93A-470B-BBE3-D095325B98D7}"/>
              </a:ext>
            </a:extLst>
          </p:cNvPr>
          <p:cNvSpPr>
            <a:spLocks noGrp="1"/>
          </p:cNvSpPr>
          <p:nvPr>
            <p:ph idx="1"/>
          </p:nvPr>
        </p:nvSpPr>
        <p:spPr/>
        <p:txBody>
          <a:bodyPr>
            <a:normAutofit fontScale="92500"/>
          </a:bodyPr>
          <a:lstStyle/>
          <a:p>
            <a:pPr marL="0" indent="0">
              <a:buNone/>
            </a:pPr>
            <a:r>
              <a:rPr lang="en-US" b="1" dirty="0">
                <a:latin typeface="Times New Roman" panose="02020603050405020304" pitchFamily="18" charset="0"/>
                <a:ea typeface="Calibri" panose="020F0502020204030204" pitchFamily="34" charset="0"/>
                <a:cs typeface="Times New Roman" panose="02020603050405020304" pitchFamily="18" charset="0"/>
              </a:rPr>
              <a:t>Grounded Theory</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Grounded Theory (Creswell, 2013) is a qualitative research design in which the inquirer generates a general explanation (a theory) of a process, especially in the actions, interactions, and social processes of people.</a:t>
            </a:r>
          </a:p>
          <a:p>
            <a:pPr marL="0" indent="0">
              <a:buNone/>
            </a:pPr>
            <a:r>
              <a:rPr lang="en-US" b="1" dirty="0">
                <a:latin typeface="Times New Roman" panose="02020603050405020304" pitchFamily="18" charset="0"/>
                <a:cs typeface="Times New Roman" panose="02020603050405020304" pitchFamily="18" charset="0"/>
              </a:rPr>
              <a:t>Social Network Analysis</a:t>
            </a:r>
          </a:p>
          <a:p>
            <a:r>
              <a:rPr lang="en-US" dirty="0">
                <a:latin typeface="Times New Roman" panose="02020603050405020304" pitchFamily="18" charset="0"/>
                <a:cs typeface="Times New Roman" panose="02020603050405020304" pitchFamily="18" charset="0"/>
              </a:rPr>
              <a:t>Social network analysis is a Grounded Theory narrative research (Creswell, 2013) approach.  Using a narrative research approach to explain social network analysis helps to better understand the SA decision-making process through how they perceive the relationships.</a:t>
            </a:r>
            <a:endParaRPr lang="en-US" dirty="0"/>
          </a:p>
        </p:txBody>
      </p:sp>
      <p:sp>
        <p:nvSpPr>
          <p:cNvPr id="4" name="Footer Placeholder 3">
            <a:extLst>
              <a:ext uri="{FF2B5EF4-FFF2-40B4-BE49-F238E27FC236}">
                <a16:creationId xmlns:a16="http://schemas.microsoft.com/office/drawing/2014/main" xmlns="" id="{90FED35E-25D7-429D-AADF-CAC3B9161F5A}"/>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141521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6CE70F-ED53-447D-8201-F846D2C6EEE8}"/>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What is Homophily?</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60C6D455-7609-4F16-8804-977E444975C5}"/>
              </a:ext>
            </a:extLst>
          </p:cNvPr>
          <p:cNvSpPr>
            <a:spLocks noGrp="1"/>
          </p:cNvSpPr>
          <p:nvPr>
            <p:ph idx="1"/>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lgn="r">
              <a:buNone/>
            </a:pPr>
            <a:endParaRPr lang="en-US" dirty="0">
              <a:latin typeface="Times New Roman" panose="02020603050405020304" pitchFamily="18" charset="0"/>
              <a:cs typeface="Times New Roman" panose="02020603050405020304" pitchFamily="18" charset="0"/>
            </a:endParaRPr>
          </a:p>
          <a:p>
            <a:pPr marL="0" indent="0" algn="r">
              <a:buNone/>
            </a:pPr>
            <a:endParaRPr lang="en-US" dirty="0">
              <a:latin typeface="Times New Roman" panose="02020603050405020304" pitchFamily="18" charset="0"/>
              <a:cs typeface="Times New Roman" panose="02020603050405020304" pitchFamily="18" charset="0"/>
            </a:endParaRPr>
          </a:p>
          <a:p>
            <a:pPr marL="0" indent="0" algn="r">
              <a:buNone/>
            </a:pPr>
            <a:endParaRPr lang="en-US" dirty="0">
              <a:latin typeface="Times New Roman" panose="02020603050405020304" pitchFamily="18" charset="0"/>
              <a:cs typeface="Times New Roman" panose="02020603050405020304" pitchFamily="18" charset="0"/>
            </a:endParaRPr>
          </a:p>
          <a:p>
            <a:pPr marL="0" indent="0" algn="r">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While the phenomena involve some degree of discrimination towards others, a systematic study of their relations and interaction is missing (</a:t>
            </a:r>
            <a:r>
              <a:rPr lang="en-US" dirty="0" err="1">
                <a:latin typeface="Times New Roman" panose="02020603050405020304" pitchFamily="18" charset="0"/>
                <a:cs typeface="Times New Roman" panose="02020603050405020304" pitchFamily="18" charset="0"/>
              </a:rPr>
              <a:t>Currarini</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Mengel</a:t>
            </a:r>
            <a:r>
              <a:rPr lang="en-US" dirty="0">
                <a:latin typeface="Times New Roman" panose="02020603050405020304" pitchFamily="18" charset="0"/>
                <a:cs typeface="Times New Roman" panose="02020603050405020304" pitchFamily="18" charset="0"/>
              </a:rPr>
              <a:t>, 2016).</a:t>
            </a:r>
          </a:p>
          <a:p>
            <a:endParaRPr lang="en-US" dirty="0"/>
          </a:p>
        </p:txBody>
      </p:sp>
      <p:pic>
        <p:nvPicPr>
          <p:cNvPr id="7" name="Picture 6">
            <a:extLst>
              <a:ext uri="{FF2B5EF4-FFF2-40B4-BE49-F238E27FC236}">
                <a16:creationId xmlns:a16="http://schemas.microsoft.com/office/drawing/2014/main" xmlns="" id="{E2E1CC61-482F-40D0-8792-5244A91743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6857" y="2015732"/>
            <a:ext cx="4792718" cy="2396207"/>
          </a:xfrm>
          <a:prstGeom prst="rect">
            <a:avLst/>
          </a:prstGeom>
        </p:spPr>
      </p:pic>
      <p:sp>
        <p:nvSpPr>
          <p:cNvPr id="4" name="Footer Placeholder 3">
            <a:extLst>
              <a:ext uri="{FF2B5EF4-FFF2-40B4-BE49-F238E27FC236}">
                <a16:creationId xmlns:a16="http://schemas.microsoft.com/office/drawing/2014/main" xmlns="" id="{584A205F-9CB6-4605-81DA-6DC82BD7DD57}"/>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398887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E7E770-CCF7-4C00-8869-A70942807C33}"/>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Method to the madness</a:t>
            </a:r>
          </a:p>
        </p:txBody>
      </p:sp>
      <p:sp>
        <p:nvSpPr>
          <p:cNvPr id="3" name="Content Placeholder 2">
            <a:extLst>
              <a:ext uri="{FF2B5EF4-FFF2-40B4-BE49-F238E27FC236}">
                <a16:creationId xmlns:a16="http://schemas.microsoft.com/office/drawing/2014/main" xmlns="" id="{E8EBBFB1-347B-4EAB-B895-E438AA21FBC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Oval 3">
            <a:extLst>
              <a:ext uri="{FF2B5EF4-FFF2-40B4-BE49-F238E27FC236}">
                <a16:creationId xmlns:a16="http://schemas.microsoft.com/office/drawing/2014/main" xmlns="" id="{91929655-084E-44A9-865A-DF84693F06B1}"/>
              </a:ext>
            </a:extLst>
          </p:cNvPr>
          <p:cNvSpPr/>
          <p:nvPr/>
        </p:nvSpPr>
        <p:spPr>
          <a:xfrm>
            <a:off x="1451578" y="3283838"/>
            <a:ext cx="200106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anose="02020603050405020304" pitchFamily="18" charset="0"/>
                <a:cs typeface="Times New Roman" panose="02020603050405020304" pitchFamily="18" charset="0"/>
              </a:rPr>
              <a:t>Grounded Theory</a:t>
            </a:r>
          </a:p>
        </p:txBody>
      </p:sp>
      <p:cxnSp>
        <p:nvCxnSpPr>
          <p:cNvPr id="6" name="Straight Arrow Connector 5">
            <a:extLst>
              <a:ext uri="{FF2B5EF4-FFF2-40B4-BE49-F238E27FC236}">
                <a16:creationId xmlns:a16="http://schemas.microsoft.com/office/drawing/2014/main" xmlns="" id="{0830A15C-8061-4E2C-98F7-65EC6DB7E756}"/>
              </a:ext>
            </a:extLst>
          </p:cNvPr>
          <p:cNvCxnSpPr>
            <a:cxnSpLocks/>
          </p:cNvCxnSpPr>
          <p:nvPr/>
        </p:nvCxnSpPr>
        <p:spPr>
          <a:xfrm>
            <a:off x="3563007" y="3741038"/>
            <a:ext cx="11666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xmlns="" id="{11E18898-676C-4C7F-A774-C8B12C1A0A7D}"/>
              </a:ext>
            </a:extLst>
          </p:cNvPr>
          <p:cNvSpPr/>
          <p:nvPr/>
        </p:nvSpPr>
        <p:spPr>
          <a:xfrm>
            <a:off x="5033728" y="3283838"/>
            <a:ext cx="199157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anose="02020603050405020304" pitchFamily="18" charset="0"/>
                <a:cs typeface="Times New Roman" panose="02020603050405020304" pitchFamily="18" charset="0"/>
              </a:rPr>
              <a:t>Social Network Analysis</a:t>
            </a:r>
          </a:p>
        </p:txBody>
      </p:sp>
      <p:cxnSp>
        <p:nvCxnSpPr>
          <p:cNvPr id="10" name="Straight Arrow Connector 9">
            <a:extLst>
              <a:ext uri="{FF2B5EF4-FFF2-40B4-BE49-F238E27FC236}">
                <a16:creationId xmlns:a16="http://schemas.microsoft.com/office/drawing/2014/main" xmlns="" id="{377D44E6-3335-4741-93E6-D99112757E7C}"/>
              </a:ext>
            </a:extLst>
          </p:cNvPr>
          <p:cNvCxnSpPr>
            <a:cxnSpLocks/>
          </p:cNvCxnSpPr>
          <p:nvPr/>
        </p:nvCxnSpPr>
        <p:spPr>
          <a:xfrm>
            <a:off x="7330966" y="3729883"/>
            <a:ext cx="10632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xmlns="" id="{CFC2E610-1E05-4332-82D3-BB49E615E824}"/>
              </a:ext>
            </a:extLst>
          </p:cNvPr>
          <p:cNvSpPr/>
          <p:nvPr/>
        </p:nvSpPr>
        <p:spPr>
          <a:xfrm>
            <a:off x="8734097" y="3283838"/>
            <a:ext cx="201509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anose="02020603050405020304" pitchFamily="18" charset="0"/>
                <a:cs typeface="Times New Roman" panose="02020603050405020304" pitchFamily="18" charset="0"/>
              </a:rPr>
              <a:t>Homophily</a:t>
            </a:r>
          </a:p>
        </p:txBody>
      </p:sp>
      <p:sp>
        <p:nvSpPr>
          <p:cNvPr id="13" name="Oval 12">
            <a:extLst>
              <a:ext uri="{FF2B5EF4-FFF2-40B4-BE49-F238E27FC236}">
                <a16:creationId xmlns:a16="http://schemas.microsoft.com/office/drawing/2014/main" xmlns="" id="{2CEA35DF-A500-4F9E-B45B-7BB89D1F024F}"/>
              </a:ext>
            </a:extLst>
          </p:cNvPr>
          <p:cNvSpPr/>
          <p:nvPr/>
        </p:nvSpPr>
        <p:spPr>
          <a:xfrm>
            <a:off x="5033728" y="4871545"/>
            <a:ext cx="199157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anose="02020603050405020304" pitchFamily="18" charset="0"/>
                <a:cs typeface="Times New Roman" panose="02020603050405020304" pitchFamily="18" charset="0"/>
              </a:rPr>
              <a:t>SA Perception</a:t>
            </a:r>
          </a:p>
        </p:txBody>
      </p:sp>
      <p:cxnSp>
        <p:nvCxnSpPr>
          <p:cNvPr id="15" name="Straight Arrow Connector 14">
            <a:extLst>
              <a:ext uri="{FF2B5EF4-FFF2-40B4-BE49-F238E27FC236}">
                <a16:creationId xmlns:a16="http://schemas.microsoft.com/office/drawing/2014/main" xmlns="" id="{4600DC6D-F995-4433-8D68-7EC428AB593E}"/>
              </a:ext>
            </a:extLst>
          </p:cNvPr>
          <p:cNvCxnSpPr>
            <a:cxnSpLocks/>
          </p:cNvCxnSpPr>
          <p:nvPr/>
        </p:nvCxnSpPr>
        <p:spPr>
          <a:xfrm>
            <a:off x="3452647" y="4414345"/>
            <a:ext cx="1277008" cy="754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734C11D4-36CE-429E-9D7C-0C4E161532AD}"/>
              </a:ext>
            </a:extLst>
          </p:cNvPr>
          <p:cNvCxnSpPr>
            <a:cxnSpLocks/>
          </p:cNvCxnSpPr>
          <p:nvPr/>
        </p:nvCxnSpPr>
        <p:spPr>
          <a:xfrm flipH="1">
            <a:off x="7675952" y="4552453"/>
            <a:ext cx="1263096" cy="61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521B24C0-54D9-4F5F-BC06-BD58CA3BE87F}"/>
              </a:ext>
            </a:extLst>
          </p:cNvPr>
          <p:cNvCxnSpPr>
            <a:cxnSpLocks/>
          </p:cNvCxnSpPr>
          <p:nvPr/>
        </p:nvCxnSpPr>
        <p:spPr>
          <a:xfrm>
            <a:off x="6029515" y="4363803"/>
            <a:ext cx="0" cy="377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xmlns="" id="{B66B4326-A107-4BD9-982D-D24E74F6B461}"/>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195433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0CD704-D11B-44E9-9D66-B5C8AF97B411}"/>
              </a:ext>
            </a:extLst>
          </p:cNvPr>
          <p:cNvSpPr>
            <a:spLocks noGrp="1"/>
          </p:cNvSpPr>
          <p:nvPr>
            <p:ph type="title"/>
          </p:nvPr>
        </p:nvSpPr>
        <p:spPr/>
        <p:txBody>
          <a:bodyPr/>
          <a:lstStyle/>
          <a:p>
            <a:pPr algn="ctr"/>
            <a:r>
              <a:rPr lang="en-US" b="1" dirty="0">
                <a:latin typeface="Times New Roman" panose="02020603050405020304" pitchFamily="18" charset="0"/>
                <a:ea typeface="Calibri" panose="020F0502020204030204" pitchFamily="34" charset="0"/>
                <a:cs typeface="Times New Roman" panose="02020603050405020304" pitchFamily="18" charset="0"/>
              </a:rPr>
              <a:t>Research question</a:t>
            </a:r>
            <a:endParaRPr lang="en-US" dirty="0"/>
          </a:p>
        </p:txBody>
      </p:sp>
      <p:sp>
        <p:nvSpPr>
          <p:cNvPr id="3" name="Content Placeholder 2">
            <a:extLst>
              <a:ext uri="{FF2B5EF4-FFF2-40B4-BE49-F238E27FC236}">
                <a16:creationId xmlns:a16="http://schemas.microsoft.com/office/drawing/2014/main" xmlns="" id="{14AD6366-A3D7-4DFB-9B07-10F2D5FB253C}"/>
              </a:ext>
            </a:extLst>
          </p:cNvPr>
          <p:cNvSpPr>
            <a:spLocks noGrp="1"/>
          </p:cNvSpPr>
          <p:nvPr>
            <p:ph idx="1"/>
          </p:nvPr>
        </p:nvSpPr>
        <p:spPr/>
        <p:txBody>
          <a:bodyPr/>
          <a:lstStyle/>
          <a:p>
            <a:pPr marL="0" indent="0">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Why are some male SA’s continuing to harm themselves and others at the risk of suspension from the team, university or legal ramifications, particularly, domestic and sexual violence (Title IX violations)?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026" name="Picture 2" descr="Image result for research question">
            <a:extLst>
              <a:ext uri="{FF2B5EF4-FFF2-40B4-BE49-F238E27FC236}">
                <a16:creationId xmlns:a16="http://schemas.microsoft.com/office/drawing/2014/main" xmlns="" id="{33DE8825-CB08-48B5-8FF8-00EB620E94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8306" y="3358054"/>
            <a:ext cx="5715000" cy="2727436"/>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xmlns="" id="{6AF8204A-C95B-4E39-B95F-866582416C87}"/>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400573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0A88B3-AA13-49C1-AF6A-A94A905D5DAC}"/>
              </a:ext>
            </a:extLst>
          </p:cNvPr>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Narrative RESEARCH TO FIND THE COMMON LIVED EXPERIENCES OF STUDENT-ATHLETES</a:t>
            </a:r>
          </a:p>
        </p:txBody>
      </p:sp>
      <p:sp>
        <p:nvSpPr>
          <p:cNvPr id="3" name="Content Placeholder 2">
            <a:extLst>
              <a:ext uri="{FF2B5EF4-FFF2-40B4-BE49-F238E27FC236}">
                <a16:creationId xmlns:a16="http://schemas.microsoft.com/office/drawing/2014/main" xmlns="" id="{C60B1CF0-94B0-4440-8BF6-91DB09ED56DF}"/>
              </a:ext>
            </a:extLst>
          </p:cNvPr>
          <p:cNvSpPr>
            <a:spLocks noGrp="1"/>
          </p:cNvSpPr>
          <p:nvPr>
            <p:ph idx="1"/>
          </p:nvPr>
        </p:nvSpPr>
        <p:spPr/>
        <p:txBody>
          <a:bodyPr>
            <a:noAutofit/>
          </a:bodyPr>
          <a:lstStyle/>
          <a:p>
            <a:pPr marL="457200" indent="-457200">
              <a:buAutoNum type="arabicParenBoth"/>
            </a:pPr>
            <a:r>
              <a:rPr lang="en-US" sz="1900" dirty="0">
                <a:latin typeface="Times New Roman" panose="02020603050405020304" pitchFamily="18" charset="0"/>
                <a:cs typeface="Times New Roman" panose="02020603050405020304" pitchFamily="18" charset="0"/>
              </a:rPr>
              <a:t>Parent(s)/Family - all humans had to have gone through the process of birth as a result of two parents who set the expectations/beliefs for the SA</a:t>
            </a:r>
          </a:p>
          <a:p>
            <a:pPr marL="457200" indent="-457200">
              <a:buAutoNum type="arabicParenBoth"/>
            </a:pPr>
            <a:r>
              <a:rPr lang="en-US" sz="1900" dirty="0">
                <a:latin typeface="Times New Roman" panose="02020603050405020304" pitchFamily="18" charset="0"/>
                <a:cs typeface="Times New Roman" panose="02020603050405020304" pitchFamily="18" charset="0"/>
              </a:rPr>
              <a:t>Coach(s) - the second lived experience of all SA’s is they have at least one coach and have gone through the process of being recruited or a walk-on. </a:t>
            </a:r>
          </a:p>
          <a:p>
            <a:pPr marL="457200" indent="-457200">
              <a:buAutoNum type="arabicParenBoth"/>
            </a:pPr>
            <a:r>
              <a:rPr lang="en-US" sz="1900" dirty="0">
                <a:latin typeface="Times New Roman" panose="02020603050405020304" pitchFamily="18" charset="0"/>
                <a:cs typeface="Times New Roman" panose="02020603050405020304" pitchFamily="18" charset="0"/>
              </a:rPr>
              <a:t>SA Support Services - the third lived experience is that all SA’s have at least one academic, career or life skills advisor in his/her in the athletic department support system.</a:t>
            </a:r>
          </a:p>
          <a:p>
            <a:pPr marL="457200" indent="-457200">
              <a:buAutoNum type="arabicParenBoth"/>
            </a:pPr>
            <a:r>
              <a:rPr lang="en-US" sz="1900" dirty="0">
                <a:latin typeface="Times New Roman" panose="02020603050405020304" pitchFamily="18" charset="0"/>
                <a:cs typeface="Times New Roman" panose="02020603050405020304" pitchFamily="18" charset="0"/>
              </a:rPr>
              <a:t>Peers/Friends - the fourth lived experience is that all SA’s have an immediate peer group.</a:t>
            </a:r>
          </a:p>
          <a:p>
            <a:pPr marL="457200" indent="-457200">
              <a:buAutoNum type="arabicParenBoth"/>
            </a:pPr>
            <a:r>
              <a:rPr lang="en-US" sz="1900" dirty="0">
                <a:latin typeface="Times New Roman" panose="02020603050405020304" pitchFamily="18" charset="0"/>
                <a:cs typeface="Times New Roman" panose="02020603050405020304" pitchFamily="18" charset="0"/>
              </a:rPr>
              <a:t>Teammates - the fifth shared lived experience is all SA’s have teammates. </a:t>
            </a:r>
          </a:p>
        </p:txBody>
      </p:sp>
      <p:sp>
        <p:nvSpPr>
          <p:cNvPr id="4" name="Footer Placeholder 3">
            <a:extLst>
              <a:ext uri="{FF2B5EF4-FFF2-40B4-BE49-F238E27FC236}">
                <a16:creationId xmlns:a16="http://schemas.microsoft.com/office/drawing/2014/main" xmlns="" id="{B7B47B85-D1C5-4578-B237-F4BEC182325D}"/>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34913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0A88B3-AA13-49C1-AF6A-A94A905D5DAC}"/>
              </a:ext>
            </a:extLst>
          </p:cNvPr>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How does a social network analysis work?</a:t>
            </a:r>
          </a:p>
        </p:txBody>
      </p:sp>
      <p:sp>
        <p:nvSpPr>
          <p:cNvPr id="3" name="Content Placeholder 2">
            <a:extLst>
              <a:ext uri="{FF2B5EF4-FFF2-40B4-BE49-F238E27FC236}">
                <a16:creationId xmlns:a16="http://schemas.microsoft.com/office/drawing/2014/main" xmlns="" id="{C60B1CF0-94B0-4440-8BF6-91DB09ED56DF}"/>
              </a:ext>
            </a:extLst>
          </p:cNvPr>
          <p:cNvSpPr>
            <a:spLocks noGrp="1"/>
          </p:cNvSpPr>
          <p:nvPr>
            <p:ph idx="1"/>
          </p:nvPr>
        </p:nvSpPr>
        <p:spPr/>
        <p:txBody>
          <a:bodyPr>
            <a:noAutofit/>
          </a:bodyPr>
          <a:lstStyle/>
          <a:p>
            <a:pPr marL="457200" indent="-457200">
              <a:buAutoNum type="arabicParenBoth"/>
            </a:pPr>
            <a:r>
              <a:rPr lang="en-US" sz="1500" dirty="0">
                <a:latin typeface="Times New Roman" panose="02020603050405020304" pitchFamily="18" charset="0"/>
                <a:cs typeface="Times New Roman" panose="02020603050405020304" pitchFamily="18" charset="0"/>
              </a:rPr>
              <a:t>Parent(s)/Family - Huffman (2014) stated similar to personal expectations, the beliefs of family members can be a source of significant stress for SAs. </a:t>
            </a:r>
          </a:p>
          <a:p>
            <a:pPr marL="457200" indent="-457200">
              <a:buAutoNum type="arabicParenBoth"/>
            </a:pPr>
            <a:r>
              <a:rPr lang="en-US" sz="1500" dirty="0">
                <a:latin typeface="Times New Roman" panose="02020603050405020304" pitchFamily="18" charset="0"/>
                <a:cs typeface="Times New Roman" panose="02020603050405020304" pitchFamily="18" charset="0"/>
              </a:rPr>
              <a:t>Coach(s) - Barnhill and Turner (2015) defined psychological contracts as individual beliefs, shaped by the organization, regarding the terms of an exchange agreement between individuals and their team. </a:t>
            </a:r>
          </a:p>
          <a:p>
            <a:pPr marL="457200" indent="-457200">
              <a:buAutoNum type="arabicParenBoth"/>
            </a:pPr>
            <a:r>
              <a:rPr lang="en-US" sz="1500" dirty="0">
                <a:latin typeface="Times New Roman" panose="02020603050405020304" pitchFamily="18" charset="0"/>
                <a:cs typeface="Times New Roman" panose="02020603050405020304" pitchFamily="18" charset="0"/>
              </a:rPr>
              <a:t>SA Support Services - The primary source of student support in higher education is through academic advising.  Additionally, academic advisors may be one of the last adult resources before an SA failure to identify positive coping skills necessary to avoid a domestic or sexual (Title IX) violation. </a:t>
            </a:r>
          </a:p>
          <a:p>
            <a:pPr marL="457200" indent="-457200">
              <a:buAutoNum type="arabicParenBoth"/>
            </a:pPr>
            <a:r>
              <a:rPr lang="en-US" sz="1500" dirty="0">
                <a:latin typeface="Times New Roman" panose="02020603050405020304" pitchFamily="18" charset="0"/>
                <a:cs typeface="Times New Roman" panose="02020603050405020304" pitchFamily="18" charset="0"/>
              </a:rPr>
              <a:t>Peers/Friends - According to </a:t>
            </a:r>
            <a:r>
              <a:rPr lang="en-US" sz="1500" dirty="0" err="1">
                <a:latin typeface="Times New Roman" panose="02020603050405020304" pitchFamily="18" charset="0"/>
                <a:cs typeface="Times New Roman" panose="02020603050405020304" pitchFamily="18" charset="0"/>
              </a:rPr>
              <a:t>Potuto</a:t>
            </a:r>
            <a:r>
              <a:rPr lang="en-US" sz="1500" dirty="0">
                <a:latin typeface="Times New Roman" panose="02020603050405020304" pitchFamily="18" charset="0"/>
                <a:cs typeface="Times New Roman" panose="02020603050405020304" pitchFamily="18" charset="0"/>
              </a:rPr>
              <a:t> and O'Hanlon (2007), social and emotional support was received from immediate family (96%), teammates (80%), roommates (74%), classmates (41%), and other friends (66%). </a:t>
            </a:r>
          </a:p>
          <a:p>
            <a:pPr marL="457200" indent="-457200">
              <a:buAutoNum type="arabicParenBoth"/>
            </a:pPr>
            <a:r>
              <a:rPr lang="en-US" sz="1500" dirty="0">
                <a:latin typeface="Times New Roman" panose="02020603050405020304" pitchFamily="18" charset="0"/>
                <a:cs typeface="Times New Roman" panose="02020603050405020304" pitchFamily="18" charset="0"/>
              </a:rPr>
              <a:t>Teammates - Although the </a:t>
            </a:r>
            <a:r>
              <a:rPr lang="en-US" sz="1500" dirty="0" err="1">
                <a:latin typeface="Times New Roman" panose="02020603050405020304" pitchFamily="18" charset="0"/>
                <a:cs typeface="Times New Roman" panose="02020603050405020304" pitchFamily="18" charset="0"/>
              </a:rPr>
              <a:t>Potuto</a:t>
            </a:r>
            <a:r>
              <a:rPr lang="en-US" sz="1500" dirty="0">
                <a:latin typeface="Times New Roman" panose="02020603050405020304" pitchFamily="18" charset="0"/>
                <a:cs typeface="Times New Roman" panose="02020603050405020304" pitchFamily="18" charset="0"/>
              </a:rPr>
              <a:t> and O'Hanlon (2007) survey reported that 80% of the responders said their teammates as a resource of social and emotional support, competition for playing time also increases SA stress. </a:t>
            </a:r>
          </a:p>
        </p:txBody>
      </p:sp>
      <p:pic>
        <p:nvPicPr>
          <p:cNvPr id="2050" name="Picture 2" descr="Related image">
            <a:extLst>
              <a:ext uri="{FF2B5EF4-FFF2-40B4-BE49-F238E27FC236}">
                <a16:creationId xmlns:a16="http://schemas.microsoft.com/office/drawing/2014/main" xmlns="" id="{914CFA7F-6008-4880-9D83-6CAAAAD557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7683" y="5658322"/>
            <a:ext cx="2354317" cy="1531227"/>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xmlns="" id="{AE955E66-E90A-491D-9581-61AC471295D0}"/>
              </a:ext>
            </a:extLst>
          </p:cNvPr>
          <p:cNvSpPr>
            <a:spLocks noGrp="1"/>
          </p:cNvSpPr>
          <p:nvPr>
            <p:ph type="ftr" sz="quarter" idx="11"/>
          </p:nvPr>
        </p:nvSpPr>
        <p:spPr/>
        <p:txBody>
          <a:bodyPr/>
          <a:lstStyle/>
          <a:p>
            <a:r>
              <a:rPr lang="en-US"/>
              <a:t>Allen Jefferson - Doctoral Student, Northcentral University for COSMA Conference 2/8-9/2018</a:t>
            </a:r>
          </a:p>
        </p:txBody>
      </p:sp>
    </p:spTree>
    <p:extLst>
      <p:ext uri="{BB962C8B-B14F-4D97-AF65-F5344CB8AC3E}">
        <p14:creationId xmlns:p14="http://schemas.microsoft.com/office/powerpoint/2010/main" val="22818402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4025</TotalTime>
  <Words>1817</Words>
  <Application>Microsoft Macintosh PowerPoint</Application>
  <PresentationFormat>Custom</PresentationFormat>
  <Paragraphs>161</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Gallery</vt:lpstr>
      <vt:lpstr>2018 COSMA CONFERENCE</vt:lpstr>
      <vt:lpstr>Introduction</vt:lpstr>
      <vt:lpstr>Problem statement</vt:lpstr>
      <vt:lpstr>Key terms</vt:lpstr>
      <vt:lpstr>What is Homophily?</vt:lpstr>
      <vt:lpstr>Method to the madness</vt:lpstr>
      <vt:lpstr>Research question</vt:lpstr>
      <vt:lpstr>Narrative RESEARCH TO FIND THE COMMON LIVED EXPERIENCES OF STUDENT-ATHLETES</vt:lpstr>
      <vt:lpstr>How does a social network analysis work?</vt:lpstr>
      <vt:lpstr>Social network analysis</vt:lpstr>
      <vt:lpstr>How Homophily FAILS in  Student-Athlete Support Systems?</vt:lpstr>
      <vt:lpstr>Result of failed student athlete support</vt:lpstr>
      <vt:lpstr>CONCLUSION</vt:lpstr>
      <vt:lpstr> References</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J</dc:creator>
  <cp:lastModifiedBy>Heather Alderman</cp:lastModifiedBy>
  <cp:revision>181</cp:revision>
  <dcterms:created xsi:type="dcterms:W3CDTF">2017-02-05T22:17:00Z</dcterms:created>
  <dcterms:modified xsi:type="dcterms:W3CDTF">2018-02-16T15:56:47Z</dcterms:modified>
</cp:coreProperties>
</file>