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84" r:id="rId6"/>
    <p:sldId id="286" r:id="rId7"/>
    <p:sldId id="287" r:id="rId8"/>
    <p:sldId id="260" r:id="rId9"/>
    <p:sldId id="261" r:id="rId10"/>
    <p:sldId id="295" r:id="rId11"/>
    <p:sldId id="263" r:id="rId12"/>
    <p:sldId id="280" r:id="rId13"/>
    <p:sldId id="283" r:id="rId14"/>
    <p:sldId id="281" r:id="rId15"/>
    <p:sldId id="282" r:id="rId16"/>
    <p:sldId id="296" r:id="rId17"/>
    <p:sldId id="264" r:id="rId18"/>
    <p:sldId id="266" r:id="rId19"/>
    <p:sldId id="297" r:id="rId20"/>
    <p:sldId id="267" r:id="rId21"/>
    <p:sldId id="268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98" r:id="rId31"/>
    <p:sldId id="278" r:id="rId32"/>
    <p:sldId id="279" r:id="rId33"/>
    <p:sldId id="269" r:id="rId34"/>
    <p:sldId id="288" r:id="rId35"/>
    <p:sldId id="289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948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FF9A7F86-7C22-440E-9E6B-00B52AFFB69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6793C010-C103-44F5-A12D-A7BE9CD63C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-533400"/>
            <a:ext cx="8991600" cy="3581400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Sport Management Education: </a:t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>Expanding the Possibilities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sz="2400" b="1" dirty="0" smtClean="0">
                <a:solidFill>
                  <a:schemeClr val="bg1"/>
                </a:solidFill>
              </a:rPr>
              <a:t>Utilizing a Comprehensive Capstone Oriented Course to Assess and Apply Curriculum Knowledge in Sport Management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700" i="1" dirty="0" smtClean="0"/>
              <a:t/>
            </a:r>
            <a:br>
              <a:rPr lang="en-US" sz="2700" i="1" dirty="0" smtClean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4800600"/>
          </a:xfrm>
        </p:spPr>
        <p:txBody>
          <a:bodyPr>
            <a:normAutofit/>
          </a:bodyPr>
          <a:lstStyle/>
          <a:p>
            <a:endParaRPr lang="en-US" sz="38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800" b="1" dirty="0" smtClean="0">
                <a:solidFill>
                  <a:schemeClr val="tx1"/>
                </a:solidFill>
              </a:rPr>
              <a:t>					Robert Mathner, Ph.D.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		Troy University</a:t>
            </a:r>
            <a:endParaRPr lang="en-US" sz="2800" b="1" dirty="0">
              <a:solidFill>
                <a:schemeClr val="tx1"/>
              </a:solidFill>
            </a:endParaRPr>
          </a:p>
          <a:p>
            <a:r>
              <a:rPr lang="en-US" sz="3800" b="1" dirty="0" smtClean="0">
                <a:solidFill>
                  <a:schemeClr val="tx1"/>
                </a:solidFill>
              </a:rPr>
              <a:t>2016  (COSMA) Conference</a:t>
            </a:r>
            <a:endParaRPr lang="en-US" sz="3800" dirty="0">
              <a:solidFill>
                <a:schemeClr val="tx1"/>
              </a:solidFill>
            </a:endParaRPr>
          </a:p>
          <a:p>
            <a:r>
              <a:rPr lang="en-US" sz="3200" dirty="0" smtClean="0">
                <a:solidFill>
                  <a:schemeClr val="tx1"/>
                </a:solidFill>
              </a:rPr>
              <a:t>University of Tampa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Tampa, FL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Students </a:t>
            </a:r>
            <a:r>
              <a:rPr lang="en-US" sz="3600" dirty="0"/>
              <a:t>are required to demonstrate knowledge in organizational policy by drafting comprehensive policies and procedures.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169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-533400"/>
            <a:ext cx="8041440" cy="1828799"/>
          </a:xfrm>
        </p:spPr>
        <p:txBody>
          <a:bodyPr/>
          <a:lstStyle/>
          <a:p>
            <a:r>
              <a:rPr lang="en-US" dirty="0" smtClean="0"/>
              <a:t>Senior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0600"/>
            <a:ext cx="7467600" cy="49991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Finally</a:t>
            </a:r>
            <a:r>
              <a:rPr lang="en-US" sz="3600" dirty="0"/>
              <a:t>, students research facility, construction, and renovation costs related to their </a:t>
            </a:r>
            <a:r>
              <a:rPr lang="en-US" sz="3600" dirty="0" smtClean="0"/>
              <a:t>venture.</a:t>
            </a:r>
          </a:p>
          <a:p>
            <a:r>
              <a:rPr lang="en-US" sz="3600" dirty="0" smtClean="0"/>
              <a:t> Students must research and identify a physical  location for their facility/business.</a:t>
            </a:r>
          </a:p>
          <a:p>
            <a:r>
              <a:rPr lang="en-US" sz="3600" dirty="0" smtClean="0"/>
              <a:t> Facility component involves a comprehensive renovation of existing structure or a construction project of significance.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959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3600" dirty="0" smtClean="0"/>
              <a:t> Their </a:t>
            </a:r>
            <a:r>
              <a:rPr lang="en-US" sz="3600" dirty="0"/>
              <a:t>oral presentation culminates with a “sales” pitch to “investors</a:t>
            </a:r>
            <a:r>
              <a:rPr lang="en-US" sz="3600" dirty="0" smtClean="0"/>
              <a:t>”/ stakeholder group(s) </a:t>
            </a:r>
            <a:r>
              <a:rPr lang="en-US" sz="3600" dirty="0"/>
              <a:t>hoping to convince them that the business venture is a sound investment.  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634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304801"/>
            <a:ext cx="8041440" cy="1066799"/>
          </a:xfrm>
        </p:spPr>
        <p:txBody>
          <a:bodyPr/>
          <a:lstStyle/>
          <a:p>
            <a:r>
              <a:rPr lang="en-US" dirty="0" smtClean="0"/>
              <a:t>Sales Pitch/Oral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533400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  <a:p>
            <a:r>
              <a:rPr lang="en-US" sz="4200" dirty="0" smtClean="0"/>
              <a:t> 30-45 </a:t>
            </a:r>
            <a:r>
              <a:rPr lang="en-US" sz="4200" dirty="0"/>
              <a:t>minutes in length</a:t>
            </a:r>
          </a:p>
          <a:p>
            <a:r>
              <a:rPr lang="en-US" sz="4200" dirty="0" smtClean="0"/>
              <a:t> Professional business </a:t>
            </a:r>
            <a:r>
              <a:rPr lang="en-US" sz="4200" dirty="0"/>
              <a:t>attire</a:t>
            </a:r>
          </a:p>
          <a:p>
            <a:r>
              <a:rPr lang="en-US" sz="4200" dirty="0" smtClean="0"/>
              <a:t> Sales </a:t>
            </a:r>
            <a:r>
              <a:rPr lang="en-US" sz="4200" dirty="0"/>
              <a:t>pitch, not a complete review of written project</a:t>
            </a:r>
          </a:p>
          <a:p>
            <a:r>
              <a:rPr lang="en-US" sz="4200" dirty="0" smtClean="0"/>
              <a:t> All </a:t>
            </a:r>
            <a:r>
              <a:rPr lang="en-US" sz="4200" dirty="0"/>
              <a:t>group members must speak “equal time”</a:t>
            </a:r>
          </a:p>
          <a:p>
            <a:r>
              <a:rPr lang="en-US" sz="4200" dirty="0" smtClean="0"/>
              <a:t> Q/A </a:t>
            </a:r>
            <a:r>
              <a:rPr lang="en-US" sz="4200" dirty="0"/>
              <a:t>follows</a:t>
            </a:r>
          </a:p>
          <a:p>
            <a:r>
              <a:rPr lang="en-US" sz="4200" dirty="0" smtClean="0"/>
              <a:t> Debrief</a:t>
            </a:r>
            <a:endParaRPr lang="en-US" sz="4200" dirty="0"/>
          </a:p>
          <a:p>
            <a:r>
              <a:rPr lang="en-US" sz="4200" dirty="0" smtClean="0"/>
              <a:t> Panel </a:t>
            </a:r>
            <a:r>
              <a:rPr lang="en-US" sz="4200" dirty="0"/>
              <a:t>makeup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75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Panel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46181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Private Investors</a:t>
            </a:r>
          </a:p>
          <a:p>
            <a:r>
              <a:rPr lang="en-US" sz="3600" dirty="0" smtClean="0"/>
              <a:t> University Board of Trustees</a:t>
            </a:r>
          </a:p>
          <a:p>
            <a:r>
              <a:rPr lang="en-US" sz="3600" dirty="0" smtClean="0"/>
              <a:t> City Council</a:t>
            </a:r>
          </a:p>
          <a:p>
            <a:r>
              <a:rPr lang="en-US" sz="3600" dirty="0" smtClean="0"/>
              <a:t> City/County CVB</a:t>
            </a:r>
          </a:p>
          <a:p>
            <a:r>
              <a:rPr lang="en-US" sz="3600" dirty="0" smtClean="0"/>
              <a:t> Bank Lending Board</a:t>
            </a: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** Use other university staff members, experts, etc. to assist with oral presentations.</a:t>
            </a:r>
          </a:p>
        </p:txBody>
      </p:sp>
    </p:spTree>
    <p:extLst>
      <p:ext uri="{BB962C8B-B14F-4D97-AF65-F5344CB8AC3E}">
        <p14:creationId xmlns:p14="http://schemas.microsoft.com/office/powerpoint/2010/main" val="3799174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Consultant 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 Not only do the students meet with the consultants, the consultants grade a specific portion of the written project they were charged with overseeing. </a:t>
            </a:r>
          </a:p>
          <a:p>
            <a:r>
              <a:rPr lang="en-US" sz="3600" dirty="0" smtClean="0"/>
              <a:t> Consultants also listen to oral presentations.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0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Consultant Roles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694325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 Consultants in P/P, Marketing/PR, Business, Facilities, Risk Management, and a “Lead Project Consultant”.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75390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467600" cy="44657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NCAA Division I FBS Bowl Game</a:t>
            </a:r>
          </a:p>
          <a:p>
            <a:r>
              <a:rPr lang="en-US" sz="3600" dirty="0" smtClean="0"/>
              <a:t> UNA athletics (DII-DI transition)</a:t>
            </a:r>
          </a:p>
          <a:p>
            <a:r>
              <a:rPr lang="en-US" sz="3600" dirty="0" smtClean="0"/>
              <a:t> EKU athletics (FCS-FBS transition)</a:t>
            </a:r>
          </a:p>
          <a:p>
            <a:r>
              <a:rPr lang="en-US" sz="3600" dirty="0" smtClean="0"/>
              <a:t> Camellia Catering</a:t>
            </a:r>
          </a:p>
          <a:p>
            <a:r>
              <a:rPr lang="en-US" sz="3600" dirty="0" smtClean="0"/>
              <a:t> Wakeboard Park</a:t>
            </a:r>
          </a:p>
          <a:p>
            <a:r>
              <a:rPr lang="en-US" sz="3600" dirty="0" smtClean="0"/>
              <a:t> City of Enterprise, AL aquatics park</a:t>
            </a:r>
          </a:p>
          <a:p>
            <a:r>
              <a:rPr lang="en-US" sz="3600" dirty="0" smtClean="0"/>
              <a:t> Sport related/specific training facilities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148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Process/Lessons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67600" cy="45419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Ask students if they want to “fast track” the project (due in/on the middle of semester) or have it due at end of semester. </a:t>
            </a:r>
          </a:p>
          <a:p>
            <a:r>
              <a:rPr lang="en-US" sz="3600" dirty="0" smtClean="0"/>
              <a:t> Mandate that students meet with consultants a specific number of times.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366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Process/Lessons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467600" cy="4694325"/>
          </a:xfrm>
        </p:spPr>
        <p:txBody>
          <a:bodyPr/>
          <a:lstStyle/>
          <a:p>
            <a:endParaRPr lang="en-US" dirty="0"/>
          </a:p>
          <a:p>
            <a:r>
              <a:rPr lang="en-US" sz="3600" dirty="0" smtClean="0"/>
              <a:t> Have </a:t>
            </a:r>
            <a:r>
              <a:rPr lang="en-US" sz="3600" dirty="0"/>
              <a:t>deadlines for the various components to be completed in “final draft form” to alleviate 11</a:t>
            </a:r>
            <a:r>
              <a:rPr lang="en-US" sz="3600" baseline="30000" dirty="0"/>
              <a:t>th</a:t>
            </a:r>
            <a:r>
              <a:rPr lang="en-US" sz="3600" dirty="0"/>
              <a:t> hour issues.</a:t>
            </a:r>
          </a:p>
          <a:p>
            <a:r>
              <a:rPr lang="en-US" sz="3600" dirty="0" smtClean="0"/>
              <a:t> Pros </a:t>
            </a:r>
            <a:r>
              <a:rPr lang="en-US" sz="3600" dirty="0"/>
              <a:t>and cons to either due date.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508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Course </a:t>
            </a:r>
            <a:r>
              <a:rPr lang="en-US" sz="3600" dirty="0"/>
              <a:t>is an opportunity for upper level students to demonstrate that they have achieved the goals for learning established by their educational institution and major department. </a:t>
            </a:r>
          </a:p>
        </p:txBody>
      </p:sp>
    </p:spTree>
    <p:extLst>
      <p:ext uri="{BB962C8B-B14F-4D97-AF65-F5344CB8AC3E}">
        <p14:creationId xmlns:p14="http://schemas.microsoft.com/office/powerpoint/2010/main" val="402764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-457200"/>
            <a:ext cx="8041440" cy="2336437"/>
          </a:xfrm>
        </p:spPr>
        <p:txBody>
          <a:bodyPr/>
          <a:lstStyle/>
          <a:p>
            <a:r>
              <a:rPr lang="en-US" dirty="0" smtClean="0"/>
              <a:t>Middle of Semester (Pro)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467600" cy="4770525"/>
          </a:xfrm>
        </p:spPr>
        <p:txBody>
          <a:bodyPr>
            <a:noAutofit/>
          </a:bodyPr>
          <a:lstStyle/>
          <a:p>
            <a:r>
              <a:rPr lang="en-US" sz="3200" dirty="0" smtClean="0"/>
              <a:t> Allows for all team members to be a part of the complete project without fear or apprehension of a student dropping class due to “poor” effort on resume/CL project.</a:t>
            </a:r>
          </a:p>
          <a:p>
            <a:r>
              <a:rPr lang="en-US" sz="3200" dirty="0" smtClean="0"/>
              <a:t> Forces them to focus intently for a short period of time on achieving group goals.</a:t>
            </a:r>
          </a:p>
          <a:p>
            <a:r>
              <a:rPr lang="en-US" sz="3200" dirty="0" smtClean="0"/>
              <a:t> Allows them to understand (quickly) the importance of group dynamics.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287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of Semester (Con)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389525"/>
          </a:xfrm>
        </p:spPr>
        <p:txBody>
          <a:bodyPr>
            <a:noAutofit/>
          </a:bodyPr>
          <a:lstStyle/>
          <a:p>
            <a:r>
              <a:rPr lang="en-US" sz="3200" dirty="0" smtClean="0"/>
              <a:t> Students sometimes feel overwhelmed by the seriousness and comprehensiveness of the project.</a:t>
            </a:r>
          </a:p>
          <a:p>
            <a:r>
              <a:rPr lang="en-US" sz="3200" dirty="0" smtClean="0"/>
              <a:t> If students are not good time managers, they will be a burden to their group members. </a:t>
            </a:r>
          </a:p>
          <a:p>
            <a:r>
              <a:rPr lang="en-US" sz="3200" dirty="0" smtClean="0"/>
              <a:t> Due to compressed time frame, the accuracy</a:t>
            </a:r>
            <a:r>
              <a:rPr lang="en-US" sz="3200" dirty="0"/>
              <a:t> </a:t>
            </a:r>
            <a:r>
              <a:rPr lang="en-US" sz="3200" dirty="0" smtClean="0"/>
              <a:t>and detail sometimes is lacking (but understood by faculty members).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6174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Semester (Pro)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Students feel as though they have adequate time to fully address all the rubric components.</a:t>
            </a:r>
          </a:p>
          <a:p>
            <a:r>
              <a:rPr lang="en-US" sz="3600" dirty="0"/>
              <a:t> </a:t>
            </a:r>
            <a:r>
              <a:rPr lang="en-US" sz="3600" dirty="0" smtClean="0"/>
              <a:t>Faculty should expect a “better product”.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942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of Semester (Con)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Group might have to complete project if  other group members “fall out”/check out /drop class due to poor effort on resume/ CL/ interview project.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447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Peer Assessment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Needed to fully evaluate/assess final grade on project (written and oral).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572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Job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 Students are required to prepare and undergo a job interview based on a recent position description.</a:t>
            </a:r>
          </a:p>
          <a:p>
            <a:r>
              <a:rPr lang="en-US" sz="3600" dirty="0" smtClean="0"/>
              <a:t> In preparation for the face to face interview, students are also required to prepare and submit a resume and cover letter for that position.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83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-533400"/>
            <a:ext cx="8041440" cy="2412637"/>
          </a:xfrm>
        </p:spPr>
        <p:txBody>
          <a:bodyPr/>
          <a:lstStyle/>
          <a:p>
            <a:r>
              <a:rPr lang="en-US" dirty="0" smtClean="0"/>
              <a:t>Professional Job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7848600" cy="50753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As is the case in the real world, if the resume and cover letter is not “perfect”, then a phone interview is not granted and the student essentially loses two letter grades. </a:t>
            </a:r>
          </a:p>
          <a:p>
            <a:r>
              <a:rPr lang="en-US" sz="3600" dirty="0" smtClean="0"/>
              <a:t> Phone interviews are conducted first. </a:t>
            </a:r>
            <a:r>
              <a:rPr lang="en-US" sz="3600" dirty="0"/>
              <a:t> </a:t>
            </a:r>
            <a:endParaRPr lang="en-US" sz="3600" dirty="0" smtClean="0"/>
          </a:p>
          <a:p>
            <a:r>
              <a:rPr lang="en-US" sz="3600" dirty="0" smtClean="0"/>
              <a:t> Students are debriefed on the good, bad and the ugly related to their 15-20 minute phone interview. 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417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Job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467600" cy="43133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Students then schedule a face to face interview.</a:t>
            </a:r>
          </a:p>
          <a:p>
            <a:r>
              <a:rPr lang="en-US" sz="3600" dirty="0" smtClean="0"/>
              <a:t> They are required to dress accordingly (formal business attire).</a:t>
            </a:r>
          </a:p>
          <a:p>
            <a:r>
              <a:rPr lang="en-US" sz="3600" dirty="0" smtClean="0"/>
              <a:t> These face to face interviews last 30-40 minutes.</a:t>
            </a:r>
          </a:p>
          <a:p>
            <a:r>
              <a:rPr lang="en-US" sz="3600" dirty="0" smtClean="0"/>
              <a:t> Debrief takes place immediately after the face to face interview.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3023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Job Interviews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 HSTM faculty, University staff, athletics department staff, and graduate students (both Masters and Ph.D. students) take part in both the phone and face to face interviews. </a:t>
            </a:r>
          </a:p>
          <a:p>
            <a:r>
              <a:rPr lang="en-US" sz="3600" dirty="0" smtClean="0"/>
              <a:t> Our GA’s and administrative staff assist in the following ways: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201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"/>
            <a:ext cx="8041440" cy="1600199"/>
          </a:xfrm>
        </p:spPr>
        <p:txBody>
          <a:bodyPr/>
          <a:lstStyle/>
          <a:p>
            <a:r>
              <a:rPr lang="en-US" dirty="0" smtClean="0"/>
              <a:t>Fact Sheets and 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67600" cy="45419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“Fact” sheets on the student’s employer are prepared to assist the interviewers with role playing during the interview process.</a:t>
            </a:r>
          </a:p>
          <a:p>
            <a:r>
              <a:rPr lang="en-US" sz="3600" dirty="0" smtClean="0"/>
              <a:t> Students social media accounts are checked prior to the resumes and cover letters being submitted.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272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Troy University School of Hospitality, Sport and Tourism Management (HSTM)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sz="3600" dirty="0" smtClean="0"/>
              <a:t> In our program, this </a:t>
            </a:r>
            <a:r>
              <a:rPr lang="en-US" sz="3600" dirty="0"/>
              <a:t>culminating course of study is usually taken during a student’s senior year and </a:t>
            </a:r>
            <a:r>
              <a:rPr lang="en-US" sz="3600" dirty="0" smtClean="0"/>
              <a:t>is </a:t>
            </a:r>
            <a:r>
              <a:rPr lang="en-US" sz="3600" dirty="0"/>
              <a:t>designed to give students the chance to apply the knowledge acquired throughout their education to real-world situations.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9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467600" cy="4618125"/>
          </a:xfrm>
        </p:spPr>
        <p:txBody>
          <a:bodyPr>
            <a:normAutofit/>
          </a:bodyPr>
          <a:lstStyle/>
          <a:p>
            <a:endParaRPr lang="en-US" sz="3600" dirty="0"/>
          </a:p>
          <a:p>
            <a:r>
              <a:rPr lang="en-US" sz="3600" dirty="0" smtClean="0"/>
              <a:t> If </a:t>
            </a:r>
            <a:r>
              <a:rPr lang="en-US" sz="3600" dirty="0"/>
              <a:t>inappropriate pictures or verbiage exists, students are not allowed to submit resumes and cover letters.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1970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“Portfolio”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47800"/>
            <a:ext cx="7467600" cy="5410200"/>
          </a:xfrm>
        </p:spPr>
        <p:txBody>
          <a:bodyPr>
            <a:normAutofit/>
          </a:bodyPr>
          <a:lstStyle/>
          <a:p>
            <a:pPr lvl="0"/>
            <a:r>
              <a:rPr lang="en-US" sz="3600" dirty="0" smtClean="0"/>
              <a:t> Dream job inclusive of </a:t>
            </a:r>
            <a:r>
              <a:rPr lang="en-US" sz="3600" dirty="0"/>
              <a:t>a career path statement on how </a:t>
            </a:r>
            <a:r>
              <a:rPr lang="en-US" sz="3600" dirty="0" smtClean="0"/>
              <a:t>student plans/and or steps </a:t>
            </a:r>
            <a:r>
              <a:rPr lang="en-US" sz="3600" dirty="0"/>
              <a:t>to obtain this dream job. </a:t>
            </a:r>
            <a:endParaRPr lang="en-US" sz="3600" dirty="0" smtClean="0"/>
          </a:p>
          <a:p>
            <a:pPr lvl="0"/>
            <a:r>
              <a:rPr lang="en-US" sz="3600" dirty="0" smtClean="0"/>
              <a:t> Includes </a:t>
            </a:r>
            <a:r>
              <a:rPr lang="en-US" sz="3600" dirty="0"/>
              <a:t>the number of years it will take at each position/step along the way. </a:t>
            </a:r>
            <a:endParaRPr lang="en-US" sz="3600" dirty="0" smtClean="0"/>
          </a:p>
          <a:p>
            <a:pPr lvl="0"/>
            <a:r>
              <a:rPr lang="en-US" sz="3600" dirty="0" smtClean="0"/>
              <a:t> Specific </a:t>
            </a:r>
            <a:r>
              <a:rPr lang="en-US" sz="3600" dirty="0"/>
              <a:t>titles of positions need to be included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30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“Portfolio”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52600"/>
            <a:ext cx="7467600" cy="42371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Advisement checklist</a:t>
            </a:r>
          </a:p>
          <a:p>
            <a:r>
              <a:rPr lang="en-US" sz="3600" dirty="0" smtClean="0"/>
              <a:t> Graduate program requirements</a:t>
            </a:r>
          </a:p>
          <a:p>
            <a:r>
              <a:rPr lang="en-US" sz="3600" dirty="0" smtClean="0"/>
              <a:t> Industry related certifications</a:t>
            </a:r>
          </a:p>
          <a:p>
            <a:r>
              <a:rPr lang="en-US" sz="3600" dirty="0" smtClean="0"/>
              <a:t> Industry trends</a:t>
            </a:r>
          </a:p>
          <a:p>
            <a:r>
              <a:rPr lang="en-US" sz="3600" dirty="0" smtClean="0"/>
              <a:t> Practicum/internship postings/opportunities</a:t>
            </a:r>
          </a:p>
          <a:p>
            <a:r>
              <a:rPr lang="en-US" sz="3600" dirty="0" smtClean="0"/>
              <a:t> Professional development interviews (2)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23829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Experiential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/>
              <a:t> Students are required to obtain 40 hours during the semester.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53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(Faculty)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 Make sure and impress upon the students that every assignment is relevant to their professional growth.</a:t>
            </a:r>
          </a:p>
          <a:p>
            <a:r>
              <a:rPr lang="en-US" sz="3600" dirty="0" smtClean="0"/>
              <a:t> Structure the course to allow students to experience the “way it is in the real world” (i.e. bad resume equals </a:t>
            </a:r>
            <a:r>
              <a:rPr lang="en-US" sz="3600" smtClean="0"/>
              <a:t>no </a:t>
            </a:r>
            <a:r>
              <a:rPr lang="en-US" sz="3600" smtClean="0"/>
              <a:t>interview).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847705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(Students)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7467600" cy="41609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As such, failure to: </a:t>
            </a:r>
          </a:p>
          <a:p>
            <a:r>
              <a:rPr lang="en-US" sz="3600" dirty="0" smtClean="0"/>
              <a:t> meet deadlines</a:t>
            </a:r>
          </a:p>
          <a:p>
            <a:r>
              <a:rPr lang="en-US" sz="3600" dirty="0" smtClean="0"/>
              <a:t> pay attention to detail</a:t>
            </a:r>
          </a:p>
          <a:p>
            <a:r>
              <a:rPr lang="en-US" sz="3600" dirty="0" smtClean="0"/>
              <a:t> bring your “A” game the to table on a consistent basis………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Results in students retaking the course. 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0251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304801"/>
            <a:ext cx="8041440" cy="990599"/>
          </a:xfrm>
        </p:spPr>
        <p:txBody>
          <a:bodyPr/>
          <a:lstStyle/>
          <a:p>
            <a:r>
              <a:rPr lang="en-US" dirty="0" smtClean="0"/>
              <a:t>COSMA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3000"/>
            <a:ext cx="7467600" cy="48467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Directly </a:t>
            </a:r>
            <a:r>
              <a:rPr lang="en-US" sz="3600" dirty="0"/>
              <a:t>in line with four of the eight COSMA Principles (Outcomes Assessment, Curriculum, Internal and External Relationships and Education Innovation), HSTM students enrolled in the </a:t>
            </a:r>
            <a:r>
              <a:rPr lang="en-US" sz="3600" dirty="0" smtClean="0"/>
              <a:t>Capstone </a:t>
            </a:r>
            <a:r>
              <a:rPr lang="en-US" sz="3600" dirty="0"/>
              <a:t>course are </a:t>
            </a:r>
            <a:r>
              <a:rPr lang="en-US" sz="3600" dirty="0" smtClean="0"/>
              <a:t>required to demonstrate their ability to problem solve, work in group settings, and market their abilities to future employers.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57404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Troy Univ. HSTM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We want our students to be able to demonstrate to potential employers the ability to solve problems.</a:t>
            </a:r>
          </a:p>
          <a:p>
            <a:r>
              <a:rPr lang="en-US" sz="3600" dirty="0" smtClean="0"/>
              <a:t> Doing so allows our students to market themselves as “value added” to employers.</a:t>
            </a:r>
          </a:p>
        </p:txBody>
      </p:sp>
    </p:spTree>
    <p:extLst>
      <p:ext uri="{BB962C8B-B14F-4D97-AF65-F5344CB8AC3E}">
        <p14:creationId xmlns:p14="http://schemas.microsoft.com/office/powerpoint/2010/main" val="421307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Troy University HSTM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We want our students to have accurate perceptions of the industry.</a:t>
            </a:r>
          </a:p>
          <a:p>
            <a:r>
              <a:rPr lang="en-US" sz="3600" dirty="0" smtClean="0"/>
              <a:t> As such, our HSTM faculty have sport related practitioner experience.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291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Troy University HSTM 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 This course is faculty LABOR intensive.</a:t>
            </a:r>
          </a:p>
          <a:p>
            <a:r>
              <a:rPr lang="en-US" sz="3600" dirty="0" smtClean="0"/>
              <a:t> A commitment from the Department  Chair is critical to the success of a Capstone course. </a:t>
            </a:r>
          </a:p>
        </p:txBody>
      </p:sp>
    </p:spTree>
    <p:extLst>
      <p:ext uri="{BB962C8B-B14F-4D97-AF65-F5344CB8AC3E}">
        <p14:creationId xmlns:p14="http://schemas.microsoft.com/office/powerpoint/2010/main" val="33938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Senior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sz="3900" dirty="0" smtClean="0"/>
              <a:t> Research, </a:t>
            </a:r>
            <a:r>
              <a:rPr lang="en-US" sz="3900" dirty="0"/>
              <a:t>plan, develop, and present a comprehensive written proposal for a pre-approved sport related business entity. </a:t>
            </a:r>
            <a:endParaRPr lang="en-US" sz="3900" dirty="0" smtClean="0"/>
          </a:p>
          <a:p>
            <a:r>
              <a:rPr lang="en-US" sz="3900" dirty="0" smtClean="0"/>
              <a:t> Project </a:t>
            </a:r>
            <a:r>
              <a:rPr lang="en-US" sz="3900" dirty="0"/>
              <a:t>includes a project overview, inclusive of vision/mission statements, goals, objectives, tactics, and roles for each team member.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18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76200"/>
            <a:ext cx="8041440" cy="1600200"/>
          </a:xfrm>
        </p:spPr>
        <p:txBody>
          <a:bodyPr/>
          <a:lstStyle/>
          <a:p>
            <a:r>
              <a:rPr lang="en-US" dirty="0" smtClean="0"/>
              <a:t>Senior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00200"/>
            <a:ext cx="7467600" cy="4389525"/>
          </a:xfrm>
        </p:spPr>
        <p:txBody>
          <a:bodyPr>
            <a:noAutofit/>
          </a:bodyPr>
          <a:lstStyle/>
          <a:p>
            <a:r>
              <a:rPr lang="en-US" sz="3600" dirty="0" smtClean="0"/>
              <a:t> Business </a:t>
            </a:r>
            <a:r>
              <a:rPr lang="en-US" sz="3600" dirty="0"/>
              <a:t>plan is inclusive of comprehensive climate research and a marketing plan, while the business component seeks to identify sources of funding/revenue as well as a 1/3/5-year budget. 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6804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Sketchbook</Template>
  <TotalTime>267</TotalTime>
  <Words>1358</Words>
  <Application>Microsoft Office PowerPoint</Application>
  <PresentationFormat>On-screen Show (4:3)</PresentationFormat>
  <Paragraphs>132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Sketchbook</vt:lpstr>
      <vt:lpstr>Sport Management Education:  Expanding the Possibilities Utilizing a Comprehensive Capstone Oriented Course to Assess and Apply Curriculum Knowledge in Sport Management    </vt:lpstr>
      <vt:lpstr>Capstone</vt:lpstr>
      <vt:lpstr>Troy University School of Hospitality, Sport and Tourism Management (HSTM)</vt:lpstr>
      <vt:lpstr>COSMA Principles</vt:lpstr>
      <vt:lpstr>Troy Univ. HSTM Philosophy</vt:lpstr>
      <vt:lpstr>Troy University HSTM Philosophy</vt:lpstr>
      <vt:lpstr>Troy University HSTM Philosophy</vt:lpstr>
      <vt:lpstr>Senior Project</vt:lpstr>
      <vt:lpstr>Senior Project</vt:lpstr>
      <vt:lpstr>Senior Project</vt:lpstr>
      <vt:lpstr>Senior Project</vt:lpstr>
      <vt:lpstr>Oral Presentation</vt:lpstr>
      <vt:lpstr>Sales Pitch/Oral Presentation</vt:lpstr>
      <vt:lpstr>Panel Makeup</vt:lpstr>
      <vt:lpstr>Consultant Roles</vt:lpstr>
      <vt:lpstr>Consultant Roles</vt:lpstr>
      <vt:lpstr>Past Projects</vt:lpstr>
      <vt:lpstr>Process/Lessons Learned</vt:lpstr>
      <vt:lpstr>Process/Lessons Learned</vt:lpstr>
      <vt:lpstr>Middle of Semester (Pro)</vt:lpstr>
      <vt:lpstr>Middle of Semester (Con)</vt:lpstr>
      <vt:lpstr>End of Semester (Pro)</vt:lpstr>
      <vt:lpstr>End of Semester (Con)</vt:lpstr>
      <vt:lpstr>Peer Assessment Tool</vt:lpstr>
      <vt:lpstr>Professional Job Interviews</vt:lpstr>
      <vt:lpstr>Professional Job Interviews</vt:lpstr>
      <vt:lpstr>Professional Job Interviews</vt:lpstr>
      <vt:lpstr>Professional Job Interviews</vt:lpstr>
      <vt:lpstr>Fact Sheets and Social Media</vt:lpstr>
      <vt:lpstr>Social Media</vt:lpstr>
      <vt:lpstr>“Portfolio”</vt:lpstr>
      <vt:lpstr>“Portfolio”</vt:lpstr>
      <vt:lpstr>Experiential Learning</vt:lpstr>
      <vt:lpstr>Lessons Learned (Faculty)</vt:lpstr>
      <vt:lpstr>Lessons Learned (Students)</vt:lpstr>
    </vt:vector>
  </TitlesOfParts>
  <Company>Troy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 Management Education:  Expanding the Possibilities Utilizing a Comprehensive Capstone Oriented Course to Assess and Apply Curriculum Knowledge in Sport Management  Robert P. Mathner, Ph.D.  Troy University</dc:title>
  <dc:creator>#1</dc:creator>
  <cp:lastModifiedBy>#1</cp:lastModifiedBy>
  <cp:revision>19</cp:revision>
  <dcterms:created xsi:type="dcterms:W3CDTF">2016-02-09T23:03:33Z</dcterms:created>
  <dcterms:modified xsi:type="dcterms:W3CDTF">2016-02-16T16:25:07Z</dcterms:modified>
</cp:coreProperties>
</file>