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63" r:id="rId4"/>
    <p:sldId id="265" r:id="rId5"/>
    <p:sldId id="273" r:id="rId6"/>
    <p:sldId id="264" r:id="rId7"/>
    <p:sldId id="274" r:id="rId8"/>
    <p:sldId id="272" r:id="rId9"/>
    <p:sldId id="269" r:id="rId10"/>
    <p:sldId id="267" r:id="rId11"/>
    <p:sldId id="276" r:id="rId12"/>
    <p:sldId id="27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9" autoAdjust="0"/>
    <p:restoredTop sz="78364" autoAdjust="0"/>
  </p:normalViewPr>
  <p:slideViewPr>
    <p:cSldViewPr snapToGrid="0">
      <p:cViewPr varScale="1">
        <p:scale>
          <a:sx n="110" d="100"/>
          <a:sy n="110" d="100"/>
        </p:scale>
        <p:origin x="-624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image" Target="../media/image13.png"/><Relationship Id="rId2" Type="http://schemas.openxmlformats.org/officeDocument/2006/relationships/image" Target="../media/image14.gif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image" Target="../media/image13.png"/><Relationship Id="rId2" Type="http://schemas.openxmlformats.org/officeDocument/2006/relationships/image" Target="../media/image14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7C2838-3900-4DCC-ABE9-53A1C69E7CCB}" type="doc">
      <dgm:prSet loTypeId="urn:microsoft.com/office/officeart/2008/layout/VerticalCurvedList" loCatId="list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7AE29D4-110C-4014-B353-72B21548D66A}">
      <dgm:prSet phldrT="[Text]"/>
      <dgm:spPr/>
      <dgm:t>
        <a:bodyPr/>
        <a:lstStyle/>
        <a:p>
          <a:r>
            <a:rPr lang="en-US" i="1" dirty="0">
              <a:latin typeface="Palatino Linotype" panose="02040502050505030304" pitchFamily="18" charset="0"/>
            </a:rPr>
            <a:t>Sport Management (for other Majors)</a:t>
          </a:r>
        </a:p>
      </dgm:t>
    </dgm:pt>
    <dgm:pt modelId="{2DB3B886-647E-44BA-80C4-AD9C5F41DC07}" type="parTrans" cxnId="{A7DC760F-8798-4290-BA5F-A541C6BEB7D4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C2B4A80A-A5D8-422F-A6A2-92BCDEF62D66}" type="sibTrans" cxnId="{A7DC760F-8798-4290-BA5F-A541C6BEB7D4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2B07CBFC-D760-40C6-AB88-D17232EA4526}">
      <dgm:prSet phldrT="[Text]"/>
      <dgm:spPr/>
      <dgm:t>
        <a:bodyPr/>
        <a:lstStyle/>
        <a:p>
          <a:r>
            <a:rPr lang="en-US" i="1" dirty="0">
              <a:latin typeface="Palatino Linotype" panose="02040502050505030304" pitchFamily="18" charset="0"/>
            </a:rPr>
            <a:t>Athletic Coaching</a:t>
          </a:r>
        </a:p>
      </dgm:t>
    </dgm:pt>
    <dgm:pt modelId="{FB7EA465-CB4A-4821-AE68-CBA9901F679F}" type="parTrans" cxnId="{D5AAB5BE-47BA-4BB2-8FB5-A55726740FF6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4513377A-B61B-4D49-A1EE-D17EE8493040}" type="sibTrans" cxnId="{D5AAB5BE-47BA-4BB2-8FB5-A55726740FF6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83C40FA4-05FF-443A-9A06-8C8C29F54689}">
      <dgm:prSet phldrT="[Text]"/>
      <dgm:spPr/>
      <dgm:t>
        <a:bodyPr/>
        <a:lstStyle/>
        <a:p>
          <a:r>
            <a:rPr lang="en-US" i="1" dirty="0">
              <a:latin typeface="Palatino Linotype" panose="02040502050505030304" pitchFamily="18" charset="0"/>
            </a:rPr>
            <a:t>Sport &amp; Exercise Psychology</a:t>
          </a:r>
        </a:p>
      </dgm:t>
    </dgm:pt>
    <dgm:pt modelId="{FFD36C5B-E3A4-467F-9DA6-C7160D088F26}" type="parTrans" cxnId="{892B82A5-5A4A-4154-9FE8-0C3A8D769029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2DE182F9-C18D-42D7-9E15-FEF356E77BAA}" type="sibTrans" cxnId="{892B82A5-5A4A-4154-9FE8-0C3A8D769029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243E5295-D8DC-457C-A8A0-64E23BA870F6}">
      <dgm:prSet phldrT="[Text]"/>
      <dgm:spPr/>
      <dgm:t>
        <a:bodyPr/>
        <a:lstStyle/>
        <a:p>
          <a:r>
            <a:rPr lang="en-US" i="1" dirty="0">
              <a:latin typeface="Palatino Linotype" panose="02040502050505030304" pitchFamily="18" charset="0"/>
            </a:rPr>
            <a:t>Business and Management</a:t>
          </a:r>
        </a:p>
      </dgm:t>
    </dgm:pt>
    <dgm:pt modelId="{9CA2AE50-6AC9-41B0-8491-5A3A27360CFD}" type="parTrans" cxnId="{218BDF0E-2E1F-4CED-A8DD-03EFE9551E82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5A392795-58E8-4C83-9BF5-2364A60760BB}" type="sibTrans" cxnId="{218BDF0E-2E1F-4CED-A8DD-03EFE9551E82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88AF6125-5A35-463D-98AD-8F0E1D0B1438}">
      <dgm:prSet phldrT="[Text]"/>
      <dgm:spPr/>
      <dgm:t>
        <a:bodyPr/>
        <a:lstStyle/>
        <a:p>
          <a:r>
            <a:rPr lang="en-US" i="1" dirty="0">
              <a:latin typeface="Palatino Linotype" panose="02040502050505030304" pitchFamily="18" charset="0"/>
            </a:rPr>
            <a:t>Communication Studies</a:t>
          </a:r>
        </a:p>
      </dgm:t>
    </dgm:pt>
    <dgm:pt modelId="{92786CE8-2FDB-48CA-8E2B-BE3A13A41EB6}" type="parTrans" cxnId="{41644124-95D9-46CA-AF09-0100C6A7D38C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4A242FCF-5FAC-490E-80E1-9DA994EA6956}" type="sibTrans" cxnId="{41644124-95D9-46CA-AF09-0100C6A7D38C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0AB71CB7-D297-4A3B-B09A-DF09C316C162}">
      <dgm:prSet phldrT="[Text]"/>
      <dgm:spPr/>
      <dgm:t>
        <a:bodyPr/>
        <a:lstStyle/>
        <a:p>
          <a:r>
            <a:rPr lang="en-US" i="1" dirty="0">
              <a:latin typeface="Palatino Linotype" panose="02040502050505030304" pitchFamily="18" charset="0"/>
            </a:rPr>
            <a:t>Digital Media &amp; Technology</a:t>
          </a:r>
        </a:p>
      </dgm:t>
    </dgm:pt>
    <dgm:pt modelId="{63E8FD79-4EBD-42BB-AFFB-22A407EE69B0}" type="parTrans" cxnId="{21B8EE8D-4768-46C6-BC3D-4A0F9DA9E38B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76808BA0-08C9-41A1-BE76-FD5C99E71BC6}" type="sibTrans" cxnId="{21B8EE8D-4768-46C6-BC3D-4A0F9DA9E38B}">
      <dgm:prSet/>
      <dgm:spPr/>
      <dgm:t>
        <a:bodyPr/>
        <a:lstStyle/>
        <a:p>
          <a:endParaRPr lang="en-US" i="1">
            <a:latin typeface="Palatino Linotype" panose="02040502050505030304" pitchFamily="18" charset="0"/>
          </a:endParaRPr>
        </a:p>
      </dgm:t>
    </dgm:pt>
    <dgm:pt modelId="{0524D349-2237-48A9-9170-88DE2628BF38}" type="pres">
      <dgm:prSet presAssocID="{937C2838-3900-4DCC-ABE9-53A1C69E7C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34B5304F-AB92-48E9-BF83-4C5A2E640507}" type="pres">
      <dgm:prSet presAssocID="{937C2838-3900-4DCC-ABE9-53A1C69E7CCB}" presName="Name1" presStyleCnt="0"/>
      <dgm:spPr/>
    </dgm:pt>
    <dgm:pt modelId="{45D27859-9EA0-4ED9-AFFF-07DE7E829BB9}" type="pres">
      <dgm:prSet presAssocID="{937C2838-3900-4DCC-ABE9-53A1C69E7CCB}" presName="cycle" presStyleCnt="0"/>
      <dgm:spPr/>
    </dgm:pt>
    <dgm:pt modelId="{DE0C38AB-867A-49F2-A9B9-E43DDDD581BE}" type="pres">
      <dgm:prSet presAssocID="{937C2838-3900-4DCC-ABE9-53A1C69E7CCB}" presName="srcNode" presStyleLbl="node1" presStyleIdx="0" presStyleCnt="6"/>
      <dgm:spPr/>
    </dgm:pt>
    <dgm:pt modelId="{2D00430E-198B-400B-9E63-2DEA08F004A7}" type="pres">
      <dgm:prSet presAssocID="{937C2838-3900-4DCC-ABE9-53A1C69E7CCB}" presName="conn" presStyleLbl="parChTrans1D2" presStyleIdx="0" presStyleCnt="1"/>
      <dgm:spPr/>
      <dgm:t>
        <a:bodyPr/>
        <a:lstStyle/>
        <a:p>
          <a:endParaRPr lang="en-US"/>
        </a:p>
      </dgm:t>
    </dgm:pt>
    <dgm:pt modelId="{835792B5-047A-43FE-8A05-51574CE91DE7}" type="pres">
      <dgm:prSet presAssocID="{937C2838-3900-4DCC-ABE9-53A1C69E7CCB}" presName="extraNode" presStyleLbl="node1" presStyleIdx="0" presStyleCnt="6"/>
      <dgm:spPr/>
    </dgm:pt>
    <dgm:pt modelId="{46466FB9-C589-4E09-A2D8-562AE577119B}" type="pres">
      <dgm:prSet presAssocID="{937C2838-3900-4DCC-ABE9-53A1C69E7CCB}" presName="dstNode" presStyleLbl="node1" presStyleIdx="0" presStyleCnt="6"/>
      <dgm:spPr/>
    </dgm:pt>
    <dgm:pt modelId="{CA6A4231-856E-43AA-88D4-87122A694EF4}" type="pres">
      <dgm:prSet presAssocID="{67AE29D4-110C-4014-B353-72B21548D66A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1BB41-C386-49A9-BFA1-B334A0C9C3FE}" type="pres">
      <dgm:prSet presAssocID="{67AE29D4-110C-4014-B353-72B21548D66A}" presName="accent_1" presStyleCnt="0"/>
      <dgm:spPr/>
    </dgm:pt>
    <dgm:pt modelId="{28B8E8BC-4D15-4A09-A343-05581B0E02EB}" type="pres">
      <dgm:prSet presAssocID="{67AE29D4-110C-4014-B353-72B21548D66A}" presName="accentRepeatNode" presStyleLbl="solidFgAcc1" presStyleIdx="0" presStyleCnt="6"/>
      <dgm:spPr>
        <a:blipFill dpi="0"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AA5F464-4679-4011-B5C9-D539775F030A}" type="pres">
      <dgm:prSet presAssocID="{2B07CBFC-D760-40C6-AB88-D17232EA4526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1D5251-D4FC-42EA-AB76-758BC73BDEE1}" type="pres">
      <dgm:prSet presAssocID="{2B07CBFC-D760-40C6-AB88-D17232EA4526}" presName="accent_2" presStyleCnt="0"/>
      <dgm:spPr/>
    </dgm:pt>
    <dgm:pt modelId="{9F07104B-C13C-480C-A1ED-F10FB7C7E186}" type="pres">
      <dgm:prSet presAssocID="{2B07CBFC-D760-40C6-AB88-D17232EA4526}" presName="accentRepeatNode" presStyleLbl="solidFgAcc1" presStyleIdx="1" presStyleCnt="6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EFA99A1-ED12-4F09-9F79-6A31E4EA27E3}" type="pres">
      <dgm:prSet presAssocID="{83C40FA4-05FF-443A-9A06-8C8C29F5468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222BB-781C-4728-896B-DC33EEAA0100}" type="pres">
      <dgm:prSet presAssocID="{83C40FA4-05FF-443A-9A06-8C8C29F54689}" presName="accent_3" presStyleCnt="0"/>
      <dgm:spPr/>
    </dgm:pt>
    <dgm:pt modelId="{1154253E-289C-4FD2-AF95-7BDA281175C5}" type="pres">
      <dgm:prSet presAssocID="{83C40FA4-05FF-443A-9A06-8C8C29F54689}" presName="accentRepeatNode" presStyleLbl="solidFgAcc1" presStyleIdx="2" presStyleCnt="6"/>
      <dgm:spPr>
        <a:blipFill dpi="0"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29C6E2D-7A47-4C83-B36D-EE0AA5D9B65A}" type="pres">
      <dgm:prSet presAssocID="{243E5295-D8DC-457C-A8A0-64E23BA870F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240BE6-1355-4025-9E39-3748B764BDCD}" type="pres">
      <dgm:prSet presAssocID="{243E5295-D8DC-457C-A8A0-64E23BA870F6}" presName="accent_4" presStyleCnt="0"/>
      <dgm:spPr/>
    </dgm:pt>
    <dgm:pt modelId="{0B75641B-AFC7-4362-B67B-3D17AE0C3C02}" type="pres">
      <dgm:prSet presAssocID="{243E5295-D8DC-457C-A8A0-64E23BA870F6}" presName="accentRepeatNode" presStyleLbl="solidFgAcc1" presStyleIdx="3" presStyleCnt="6"/>
      <dgm:spPr>
        <a:blipFill dpi="0"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F7334AE-48AA-41AA-B2F7-3E6BE902DF43}" type="pres">
      <dgm:prSet presAssocID="{88AF6125-5A35-463D-98AD-8F0E1D0B1438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BB6513-153F-449F-9024-D2EE016A8ECB}" type="pres">
      <dgm:prSet presAssocID="{88AF6125-5A35-463D-98AD-8F0E1D0B1438}" presName="accent_5" presStyleCnt="0"/>
      <dgm:spPr/>
    </dgm:pt>
    <dgm:pt modelId="{61D29D32-8548-4539-8504-9503A52F724B}" type="pres">
      <dgm:prSet presAssocID="{88AF6125-5A35-463D-98AD-8F0E1D0B1438}" presName="accentRepeatNode" presStyleLbl="solidFgAcc1" presStyleIdx="4" presStyleCnt="6"/>
      <dgm:spPr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39ABFE7-7EE6-4922-B3FD-BBBC0F97B19A}" type="pres">
      <dgm:prSet presAssocID="{0AB71CB7-D297-4A3B-B09A-DF09C316C162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2D4809-42BA-4146-94A3-3F097C1BAC7A}" type="pres">
      <dgm:prSet presAssocID="{0AB71CB7-D297-4A3B-B09A-DF09C316C162}" presName="accent_6" presStyleCnt="0"/>
      <dgm:spPr/>
    </dgm:pt>
    <dgm:pt modelId="{680CFE22-C771-41B4-9993-B1DB68227874}" type="pres">
      <dgm:prSet presAssocID="{0AB71CB7-D297-4A3B-B09A-DF09C316C162}" presName="accentRepeatNode" presStyleLbl="solidFgAcc1" presStyleIdx="5" presStyleCnt="6"/>
      <dgm:spPr>
        <a:blipFill dpi="0" rotWithShape="0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41644124-95D9-46CA-AF09-0100C6A7D38C}" srcId="{937C2838-3900-4DCC-ABE9-53A1C69E7CCB}" destId="{88AF6125-5A35-463D-98AD-8F0E1D0B1438}" srcOrd="4" destOrd="0" parTransId="{92786CE8-2FDB-48CA-8E2B-BE3A13A41EB6}" sibTransId="{4A242FCF-5FAC-490E-80E1-9DA994EA6956}"/>
    <dgm:cxn modelId="{B565CC7B-0C5A-4528-9E6D-8B83D6D538C3}" type="presOf" srcId="{937C2838-3900-4DCC-ABE9-53A1C69E7CCB}" destId="{0524D349-2237-48A9-9170-88DE2628BF38}" srcOrd="0" destOrd="0" presId="urn:microsoft.com/office/officeart/2008/layout/VerticalCurvedList"/>
    <dgm:cxn modelId="{21B8EE8D-4768-46C6-BC3D-4A0F9DA9E38B}" srcId="{937C2838-3900-4DCC-ABE9-53A1C69E7CCB}" destId="{0AB71CB7-D297-4A3B-B09A-DF09C316C162}" srcOrd="5" destOrd="0" parTransId="{63E8FD79-4EBD-42BB-AFFB-22A407EE69B0}" sibTransId="{76808BA0-08C9-41A1-BE76-FD5C99E71BC6}"/>
    <dgm:cxn modelId="{D5AAB5BE-47BA-4BB2-8FB5-A55726740FF6}" srcId="{937C2838-3900-4DCC-ABE9-53A1C69E7CCB}" destId="{2B07CBFC-D760-40C6-AB88-D17232EA4526}" srcOrd="1" destOrd="0" parTransId="{FB7EA465-CB4A-4821-AE68-CBA9901F679F}" sibTransId="{4513377A-B61B-4D49-A1EE-D17EE8493040}"/>
    <dgm:cxn modelId="{A7DC760F-8798-4290-BA5F-A541C6BEB7D4}" srcId="{937C2838-3900-4DCC-ABE9-53A1C69E7CCB}" destId="{67AE29D4-110C-4014-B353-72B21548D66A}" srcOrd="0" destOrd="0" parTransId="{2DB3B886-647E-44BA-80C4-AD9C5F41DC07}" sibTransId="{C2B4A80A-A5D8-422F-A6A2-92BCDEF62D66}"/>
    <dgm:cxn modelId="{892B82A5-5A4A-4154-9FE8-0C3A8D769029}" srcId="{937C2838-3900-4DCC-ABE9-53A1C69E7CCB}" destId="{83C40FA4-05FF-443A-9A06-8C8C29F54689}" srcOrd="2" destOrd="0" parTransId="{FFD36C5B-E3A4-467F-9DA6-C7160D088F26}" sibTransId="{2DE182F9-C18D-42D7-9E15-FEF356E77BAA}"/>
    <dgm:cxn modelId="{291A6433-3D8A-4C86-9A40-1BCB514461BE}" type="presOf" srcId="{0AB71CB7-D297-4A3B-B09A-DF09C316C162}" destId="{839ABFE7-7EE6-4922-B3FD-BBBC0F97B19A}" srcOrd="0" destOrd="0" presId="urn:microsoft.com/office/officeart/2008/layout/VerticalCurvedList"/>
    <dgm:cxn modelId="{6D2FBA83-EDB9-4976-97D7-A7A23EDD9239}" type="presOf" srcId="{83C40FA4-05FF-443A-9A06-8C8C29F54689}" destId="{5EFA99A1-ED12-4F09-9F79-6A31E4EA27E3}" srcOrd="0" destOrd="0" presId="urn:microsoft.com/office/officeart/2008/layout/VerticalCurvedList"/>
    <dgm:cxn modelId="{A805734A-CB21-4F96-97C3-BC323B202B11}" type="presOf" srcId="{2B07CBFC-D760-40C6-AB88-D17232EA4526}" destId="{7AA5F464-4679-4011-B5C9-D539775F030A}" srcOrd="0" destOrd="0" presId="urn:microsoft.com/office/officeart/2008/layout/VerticalCurvedList"/>
    <dgm:cxn modelId="{7491E514-7E59-444B-A70B-672E620E821E}" type="presOf" srcId="{88AF6125-5A35-463D-98AD-8F0E1D0B1438}" destId="{3F7334AE-48AA-41AA-B2F7-3E6BE902DF43}" srcOrd="0" destOrd="0" presId="urn:microsoft.com/office/officeart/2008/layout/VerticalCurvedList"/>
    <dgm:cxn modelId="{218BDF0E-2E1F-4CED-A8DD-03EFE9551E82}" srcId="{937C2838-3900-4DCC-ABE9-53A1C69E7CCB}" destId="{243E5295-D8DC-457C-A8A0-64E23BA870F6}" srcOrd="3" destOrd="0" parTransId="{9CA2AE50-6AC9-41B0-8491-5A3A27360CFD}" sibTransId="{5A392795-58E8-4C83-9BF5-2364A60760BB}"/>
    <dgm:cxn modelId="{AED3A407-9790-44F4-B54E-5825671431E0}" type="presOf" srcId="{C2B4A80A-A5D8-422F-A6A2-92BCDEF62D66}" destId="{2D00430E-198B-400B-9E63-2DEA08F004A7}" srcOrd="0" destOrd="0" presId="urn:microsoft.com/office/officeart/2008/layout/VerticalCurvedList"/>
    <dgm:cxn modelId="{5FFBD85F-6029-4F1F-9AA7-7E089D882993}" type="presOf" srcId="{67AE29D4-110C-4014-B353-72B21548D66A}" destId="{CA6A4231-856E-43AA-88D4-87122A694EF4}" srcOrd="0" destOrd="0" presId="urn:microsoft.com/office/officeart/2008/layout/VerticalCurvedList"/>
    <dgm:cxn modelId="{3C7CFD3A-63D6-4C56-A856-EB6AE51EB233}" type="presOf" srcId="{243E5295-D8DC-457C-A8A0-64E23BA870F6}" destId="{729C6E2D-7A47-4C83-B36D-EE0AA5D9B65A}" srcOrd="0" destOrd="0" presId="urn:microsoft.com/office/officeart/2008/layout/VerticalCurvedList"/>
    <dgm:cxn modelId="{6745C2E1-DF65-4FE6-9607-4ACC78D5C45E}" type="presParOf" srcId="{0524D349-2237-48A9-9170-88DE2628BF38}" destId="{34B5304F-AB92-48E9-BF83-4C5A2E640507}" srcOrd="0" destOrd="0" presId="urn:microsoft.com/office/officeart/2008/layout/VerticalCurvedList"/>
    <dgm:cxn modelId="{9E4E734A-9CFB-4600-8AE0-D5522150ABE3}" type="presParOf" srcId="{34B5304F-AB92-48E9-BF83-4C5A2E640507}" destId="{45D27859-9EA0-4ED9-AFFF-07DE7E829BB9}" srcOrd="0" destOrd="0" presId="urn:microsoft.com/office/officeart/2008/layout/VerticalCurvedList"/>
    <dgm:cxn modelId="{232E41F7-6AF8-476B-9481-9C246F3431D9}" type="presParOf" srcId="{45D27859-9EA0-4ED9-AFFF-07DE7E829BB9}" destId="{DE0C38AB-867A-49F2-A9B9-E43DDDD581BE}" srcOrd="0" destOrd="0" presId="urn:microsoft.com/office/officeart/2008/layout/VerticalCurvedList"/>
    <dgm:cxn modelId="{5784DD12-EF72-4DF6-BA88-9AC075CB0B11}" type="presParOf" srcId="{45D27859-9EA0-4ED9-AFFF-07DE7E829BB9}" destId="{2D00430E-198B-400B-9E63-2DEA08F004A7}" srcOrd="1" destOrd="0" presId="urn:microsoft.com/office/officeart/2008/layout/VerticalCurvedList"/>
    <dgm:cxn modelId="{25F913A4-FAB4-48F5-BB0D-46D84EB174DC}" type="presParOf" srcId="{45D27859-9EA0-4ED9-AFFF-07DE7E829BB9}" destId="{835792B5-047A-43FE-8A05-51574CE91DE7}" srcOrd="2" destOrd="0" presId="urn:microsoft.com/office/officeart/2008/layout/VerticalCurvedList"/>
    <dgm:cxn modelId="{CF823A91-A678-4B44-90A1-950E9ECD5052}" type="presParOf" srcId="{45D27859-9EA0-4ED9-AFFF-07DE7E829BB9}" destId="{46466FB9-C589-4E09-A2D8-562AE577119B}" srcOrd="3" destOrd="0" presId="urn:microsoft.com/office/officeart/2008/layout/VerticalCurvedList"/>
    <dgm:cxn modelId="{98B805F6-FA8F-4B46-B0CF-77DA3189E2CD}" type="presParOf" srcId="{34B5304F-AB92-48E9-BF83-4C5A2E640507}" destId="{CA6A4231-856E-43AA-88D4-87122A694EF4}" srcOrd="1" destOrd="0" presId="urn:microsoft.com/office/officeart/2008/layout/VerticalCurvedList"/>
    <dgm:cxn modelId="{A68BD049-F964-4B7B-BF42-99BD2E7AB54F}" type="presParOf" srcId="{34B5304F-AB92-48E9-BF83-4C5A2E640507}" destId="{DFE1BB41-C386-49A9-BFA1-B334A0C9C3FE}" srcOrd="2" destOrd="0" presId="urn:microsoft.com/office/officeart/2008/layout/VerticalCurvedList"/>
    <dgm:cxn modelId="{4D161992-AB50-467E-8A4B-6C695DA303ED}" type="presParOf" srcId="{DFE1BB41-C386-49A9-BFA1-B334A0C9C3FE}" destId="{28B8E8BC-4D15-4A09-A343-05581B0E02EB}" srcOrd="0" destOrd="0" presId="urn:microsoft.com/office/officeart/2008/layout/VerticalCurvedList"/>
    <dgm:cxn modelId="{A1386440-BAB1-404B-987C-92D7B3102012}" type="presParOf" srcId="{34B5304F-AB92-48E9-BF83-4C5A2E640507}" destId="{7AA5F464-4679-4011-B5C9-D539775F030A}" srcOrd="3" destOrd="0" presId="urn:microsoft.com/office/officeart/2008/layout/VerticalCurvedList"/>
    <dgm:cxn modelId="{F6A62D05-BDE2-4177-9A1F-1BC6A63587B6}" type="presParOf" srcId="{34B5304F-AB92-48E9-BF83-4C5A2E640507}" destId="{F91D5251-D4FC-42EA-AB76-758BC73BDEE1}" srcOrd="4" destOrd="0" presId="urn:microsoft.com/office/officeart/2008/layout/VerticalCurvedList"/>
    <dgm:cxn modelId="{3A2415DD-5E9B-4877-A2F4-9E769A683C20}" type="presParOf" srcId="{F91D5251-D4FC-42EA-AB76-758BC73BDEE1}" destId="{9F07104B-C13C-480C-A1ED-F10FB7C7E186}" srcOrd="0" destOrd="0" presId="urn:microsoft.com/office/officeart/2008/layout/VerticalCurvedList"/>
    <dgm:cxn modelId="{8035A344-BC67-4ED2-8197-AEC8856A9724}" type="presParOf" srcId="{34B5304F-AB92-48E9-BF83-4C5A2E640507}" destId="{5EFA99A1-ED12-4F09-9F79-6A31E4EA27E3}" srcOrd="5" destOrd="0" presId="urn:microsoft.com/office/officeart/2008/layout/VerticalCurvedList"/>
    <dgm:cxn modelId="{4A7C3490-0B6A-4872-AB58-E4682F657401}" type="presParOf" srcId="{34B5304F-AB92-48E9-BF83-4C5A2E640507}" destId="{77E222BB-781C-4728-896B-DC33EEAA0100}" srcOrd="6" destOrd="0" presId="urn:microsoft.com/office/officeart/2008/layout/VerticalCurvedList"/>
    <dgm:cxn modelId="{8822D1C4-6F33-441F-9CBE-9C6BD4F61DBC}" type="presParOf" srcId="{77E222BB-781C-4728-896B-DC33EEAA0100}" destId="{1154253E-289C-4FD2-AF95-7BDA281175C5}" srcOrd="0" destOrd="0" presId="urn:microsoft.com/office/officeart/2008/layout/VerticalCurvedList"/>
    <dgm:cxn modelId="{8619F933-BE36-4576-85CF-E391BE76A3A9}" type="presParOf" srcId="{34B5304F-AB92-48E9-BF83-4C5A2E640507}" destId="{729C6E2D-7A47-4C83-B36D-EE0AA5D9B65A}" srcOrd="7" destOrd="0" presId="urn:microsoft.com/office/officeart/2008/layout/VerticalCurvedList"/>
    <dgm:cxn modelId="{B170226A-3CF2-42AC-AEA2-62BB271A5B19}" type="presParOf" srcId="{34B5304F-AB92-48E9-BF83-4C5A2E640507}" destId="{CA240BE6-1355-4025-9E39-3748B764BDCD}" srcOrd="8" destOrd="0" presId="urn:microsoft.com/office/officeart/2008/layout/VerticalCurvedList"/>
    <dgm:cxn modelId="{A2368DAA-5FB1-4DED-8BEF-BE3EFDA52247}" type="presParOf" srcId="{CA240BE6-1355-4025-9E39-3748B764BDCD}" destId="{0B75641B-AFC7-4362-B67B-3D17AE0C3C02}" srcOrd="0" destOrd="0" presId="urn:microsoft.com/office/officeart/2008/layout/VerticalCurvedList"/>
    <dgm:cxn modelId="{60DE88B9-E4F8-412F-ACB6-52F03DA11330}" type="presParOf" srcId="{34B5304F-AB92-48E9-BF83-4C5A2E640507}" destId="{3F7334AE-48AA-41AA-B2F7-3E6BE902DF43}" srcOrd="9" destOrd="0" presId="urn:microsoft.com/office/officeart/2008/layout/VerticalCurvedList"/>
    <dgm:cxn modelId="{06C214CD-CE9B-44C0-8903-991430230886}" type="presParOf" srcId="{34B5304F-AB92-48E9-BF83-4C5A2E640507}" destId="{2ABB6513-153F-449F-9024-D2EE016A8ECB}" srcOrd="10" destOrd="0" presId="urn:microsoft.com/office/officeart/2008/layout/VerticalCurvedList"/>
    <dgm:cxn modelId="{7FD80477-60A1-46E3-BB5E-8F0F02D8B22D}" type="presParOf" srcId="{2ABB6513-153F-449F-9024-D2EE016A8ECB}" destId="{61D29D32-8548-4539-8504-9503A52F724B}" srcOrd="0" destOrd="0" presId="urn:microsoft.com/office/officeart/2008/layout/VerticalCurvedList"/>
    <dgm:cxn modelId="{55B85201-75E5-4116-BAA1-F56FD9A061F1}" type="presParOf" srcId="{34B5304F-AB92-48E9-BF83-4C5A2E640507}" destId="{839ABFE7-7EE6-4922-B3FD-BBBC0F97B19A}" srcOrd="11" destOrd="0" presId="urn:microsoft.com/office/officeart/2008/layout/VerticalCurvedList"/>
    <dgm:cxn modelId="{6F060C46-A386-4C4F-A005-F3DC211CAEA0}" type="presParOf" srcId="{34B5304F-AB92-48E9-BF83-4C5A2E640507}" destId="{B92D4809-42BA-4146-94A3-3F097C1BAC7A}" srcOrd="12" destOrd="0" presId="urn:microsoft.com/office/officeart/2008/layout/VerticalCurvedList"/>
    <dgm:cxn modelId="{5BCB1A52-0177-487B-AF66-920AEBF2DDAE}" type="presParOf" srcId="{B92D4809-42BA-4146-94A3-3F097C1BAC7A}" destId="{680CFE22-C771-41B4-9993-B1DB6822787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0430E-198B-400B-9E63-2DEA08F004A7}">
      <dsp:nvSpPr>
        <dsp:cNvPr id="0" name=""/>
        <dsp:cNvSpPr/>
      </dsp:nvSpPr>
      <dsp:spPr>
        <a:xfrm>
          <a:off x="-6289824" y="-962167"/>
          <a:ext cx="7486934" cy="7486934"/>
        </a:xfrm>
        <a:prstGeom prst="blockArc">
          <a:avLst>
            <a:gd name="adj1" fmla="val 18900000"/>
            <a:gd name="adj2" fmla="val 2700000"/>
            <a:gd name="adj3" fmla="val 289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6A4231-856E-43AA-88D4-87122A694EF4}">
      <dsp:nvSpPr>
        <dsp:cNvPr id="0" name=""/>
        <dsp:cNvSpPr/>
      </dsp:nvSpPr>
      <dsp:spPr>
        <a:xfrm>
          <a:off x="445697" y="292926"/>
          <a:ext cx="7552646" cy="5856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84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i="1" kern="1200" dirty="0">
              <a:latin typeface="Palatino Linotype" panose="02040502050505030304" pitchFamily="18" charset="0"/>
            </a:rPr>
            <a:t>Sport Management (for other Majors)</a:t>
          </a:r>
        </a:p>
      </dsp:txBody>
      <dsp:txXfrm>
        <a:off x="445697" y="292926"/>
        <a:ext cx="7552646" cy="585630"/>
      </dsp:txXfrm>
    </dsp:sp>
    <dsp:sp modelId="{28B8E8BC-4D15-4A09-A343-05581B0E02EB}">
      <dsp:nvSpPr>
        <dsp:cNvPr id="0" name=""/>
        <dsp:cNvSpPr/>
      </dsp:nvSpPr>
      <dsp:spPr>
        <a:xfrm>
          <a:off x="79678" y="219722"/>
          <a:ext cx="732038" cy="732038"/>
        </a:xfrm>
        <a:prstGeom prst="ellipse">
          <a:avLst/>
        </a:prstGeom>
        <a:blipFill dpi="0"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A5F464-4679-4011-B5C9-D539775F030A}">
      <dsp:nvSpPr>
        <dsp:cNvPr id="0" name=""/>
        <dsp:cNvSpPr/>
      </dsp:nvSpPr>
      <dsp:spPr>
        <a:xfrm>
          <a:off x="927418" y="1171261"/>
          <a:ext cx="7070925" cy="58563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84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i="1" kern="1200" dirty="0">
              <a:latin typeface="Palatino Linotype" panose="02040502050505030304" pitchFamily="18" charset="0"/>
            </a:rPr>
            <a:t>Athletic Coaching</a:t>
          </a:r>
        </a:p>
      </dsp:txBody>
      <dsp:txXfrm>
        <a:off x="927418" y="1171261"/>
        <a:ext cx="7070925" cy="585630"/>
      </dsp:txXfrm>
    </dsp:sp>
    <dsp:sp modelId="{9F07104B-C13C-480C-A1ED-F10FB7C7E186}">
      <dsp:nvSpPr>
        <dsp:cNvPr id="0" name=""/>
        <dsp:cNvSpPr/>
      </dsp:nvSpPr>
      <dsp:spPr>
        <a:xfrm>
          <a:off x="561399" y="1098057"/>
          <a:ext cx="732038" cy="732038"/>
        </a:xfrm>
        <a:prstGeom prst="ellipse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FA99A1-ED12-4F09-9F79-6A31E4EA27E3}">
      <dsp:nvSpPr>
        <dsp:cNvPr id="0" name=""/>
        <dsp:cNvSpPr/>
      </dsp:nvSpPr>
      <dsp:spPr>
        <a:xfrm>
          <a:off x="1147697" y="2049595"/>
          <a:ext cx="6850646" cy="58563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84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i="1" kern="1200" dirty="0">
              <a:latin typeface="Palatino Linotype" panose="02040502050505030304" pitchFamily="18" charset="0"/>
            </a:rPr>
            <a:t>Sport &amp; Exercise Psychology</a:t>
          </a:r>
        </a:p>
      </dsp:txBody>
      <dsp:txXfrm>
        <a:off x="1147697" y="2049595"/>
        <a:ext cx="6850646" cy="585630"/>
      </dsp:txXfrm>
    </dsp:sp>
    <dsp:sp modelId="{1154253E-289C-4FD2-AF95-7BDA281175C5}">
      <dsp:nvSpPr>
        <dsp:cNvPr id="0" name=""/>
        <dsp:cNvSpPr/>
      </dsp:nvSpPr>
      <dsp:spPr>
        <a:xfrm>
          <a:off x="781678" y="1976391"/>
          <a:ext cx="732038" cy="732038"/>
        </a:xfrm>
        <a:prstGeom prst="ellipse">
          <a:avLst/>
        </a:prstGeom>
        <a:blipFill dpi="0" rotWithShape="0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9C6E2D-7A47-4C83-B36D-EE0AA5D9B65A}">
      <dsp:nvSpPr>
        <dsp:cNvPr id="0" name=""/>
        <dsp:cNvSpPr/>
      </dsp:nvSpPr>
      <dsp:spPr>
        <a:xfrm>
          <a:off x="1147697" y="2927373"/>
          <a:ext cx="6850646" cy="5856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84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i="1" kern="1200" dirty="0">
              <a:latin typeface="Palatino Linotype" panose="02040502050505030304" pitchFamily="18" charset="0"/>
            </a:rPr>
            <a:t>Business and Management</a:t>
          </a:r>
        </a:p>
      </dsp:txBody>
      <dsp:txXfrm>
        <a:off x="1147697" y="2927373"/>
        <a:ext cx="6850646" cy="585630"/>
      </dsp:txXfrm>
    </dsp:sp>
    <dsp:sp modelId="{0B75641B-AFC7-4362-B67B-3D17AE0C3C02}">
      <dsp:nvSpPr>
        <dsp:cNvPr id="0" name=""/>
        <dsp:cNvSpPr/>
      </dsp:nvSpPr>
      <dsp:spPr>
        <a:xfrm>
          <a:off x="781678" y="2854170"/>
          <a:ext cx="732038" cy="732038"/>
        </a:xfrm>
        <a:prstGeom prst="ellipse">
          <a:avLst/>
        </a:prstGeom>
        <a:blipFill dpi="0" rotWithShape="0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7334AE-48AA-41AA-B2F7-3E6BE902DF43}">
      <dsp:nvSpPr>
        <dsp:cNvPr id="0" name=""/>
        <dsp:cNvSpPr/>
      </dsp:nvSpPr>
      <dsp:spPr>
        <a:xfrm>
          <a:off x="927418" y="3805708"/>
          <a:ext cx="7070925" cy="58563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84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i="1" kern="1200" dirty="0">
              <a:latin typeface="Palatino Linotype" panose="02040502050505030304" pitchFamily="18" charset="0"/>
            </a:rPr>
            <a:t>Communication Studies</a:t>
          </a:r>
        </a:p>
      </dsp:txBody>
      <dsp:txXfrm>
        <a:off x="927418" y="3805708"/>
        <a:ext cx="7070925" cy="585630"/>
      </dsp:txXfrm>
    </dsp:sp>
    <dsp:sp modelId="{61D29D32-8548-4539-8504-9503A52F724B}">
      <dsp:nvSpPr>
        <dsp:cNvPr id="0" name=""/>
        <dsp:cNvSpPr/>
      </dsp:nvSpPr>
      <dsp:spPr>
        <a:xfrm>
          <a:off x="561399" y="3732504"/>
          <a:ext cx="732038" cy="732038"/>
        </a:xfrm>
        <a:prstGeom prst="ellipse">
          <a:avLst/>
        </a:prstGeom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9ABFE7-7EE6-4922-B3FD-BBBC0F97B19A}">
      <dsp:nvSpPr>
        <dsp:cNvPr id="0" name=""/>
        <dsp:cNvSpPr/>
      </dsp:nvSpPr>
      <dsp:spPr>
        <a:xfrm>
          <a:off x="445697" y="4684042"/>
          <a:ext cx="7552646" cy="58563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4844" tIns="76200" rIns="76200" bIns="762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i="1" kern="1200" dirty="0">
              <a:latin typeface="Palatino Linotype" panose="02040502050505030304" pitchFamily="18" charset="0"/>
            </a:rPr>
            <a:t>Digital Media &amp; Technology</a:t>
          </a:r>
        </a:p>
      </dsp:txBody>
      <dsp:txXfrm>
        <a:off x="445697" y="4684042"/>
        <a:ext cx="7552646" cy="585630"/>
      </dsp:txXfrm>
    </dsp:sp>
    <dsp:sp modelId="{680CFE22-C771-41B4-9993-B1DB68227874}">
      <dsp:nvSpPr>
        <dsp:cNvPr id="0" name=""/>
        <dsp:cNvSpPr/>
      </dsp:nvSpPr>
      <dsp:spPr>
        <a:xfrm>
          <a:off x="79678" y="4610839"/>
          <a:ext cx="732038" cy="732038"/>
        </a:xfrm>
        <a:prstGeom prst="ellipse">
          <a:avLst/>
        </a:prstGeom>
        <a:blipFill dpi="0" rotWithShape="0">
          <a:blip xmlns:r="http://schemas.openxmlformats.org/officeDocument/2006/relationships"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8D24F6-1FE9-4AFB-9720-9B6476CFC432}" type="datetimeFigureOut">
              <a:rPr lang="en-US" smtClean="0"/>
              <a:t>2/24/20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220B9-2FDA-4FE2-B936-A1491667F5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32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220B9-2FDA-4FE2-B936-A1491667F5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2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Project-based learning experiences – </a:t>
            </a:r>
            <a:r>
              <a:rPr lang="en-US" i="0" dirty="0"/>
              <a:t>identify the “gaps”  </a:t>
            </a:r>
          </a:p>
          <a:p>
            <a:r>
              <a:rPr lang="en-US" i="0" dirty="0"/>
              <a:t> 1. Networking soft skills  is the 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220B9-2FDA-4FE2-B936-A1491667F5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28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 and course Partnerships:  Sport Marketing, O+A Course Requirements, Sport Facility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220B9-2FDA-4FE2-B936-A1491667F5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7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Brandon </a:t>
            </a:r>
            <a:r>
              <a:rPr lang="en-US" dirty="0" err="1"/>
              <a:t>Lawernce</a:t>
            </a:r>
            <a:r>
              <a:rPr lang="en-US" dirty="0"/>
              <a:t> is Director of Group Ticket Sales for MSG</a:t>
            </a:r>
          </a:p>
          <a:p>
            <a:r>
              <a:rPr lang="en-US" dirty="0"/>
              <a:t>Homecoming – early morning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220B9-2FDA-4FE2-B936-A1491667F5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856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Program and course Partnerships:  Sport Marketing, O+A Course Requirements, Sport Facility Requirements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220B9-2FDA-4FE2-B936-A1491667F5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615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Student Limitations with Experience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dirty="0"/>
              <a:t>Student value/investment- underclassmen involvement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dirty="0"/>
              <a:t>Work outside classroom- Completing work only required for class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dirty="0"/>
              <a:t>Resume or Professional Portfolio- more attention needed …SMGT Club is not enough</a:t>
            </a:r>
          </a:p>
          <a:p>
            <a:pPr marL="0" indent="0">
              <a:buNone/>
            </a:pPr>
            <a:r>
              <a:rPr lang="en-US" sz="1200" dirty="0"/>
              <a:t>Curriculum/Program Development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dirty="0"/>
              <a:t>Early opportunity for involvement within the program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dirty="0"/>
              <a:t>Event Flexibility  include students in the committee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220B9-2FDA-4FE2-B936-A1491667F5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29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Student Limitations with Experience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dirty="0"/>
              <a:t>Student value/investment- underclassmen involvement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dirty="0"/>
              <a:t>Work outside classroom- Completing work only required for class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dirty="0"/>
              <a:t>Resume or Professional Portfolio- more attention needed …SMGT Club is not enough</a:t>
            </a:r>
          </a:p>
          <a:p>
            <a:pPr marL="0" indent="0">
              <a:buNone/>
            </a:pPr>
            <a:r>
              <a:rPr lang="en-US" sz="1200" dirty="0"/>
              <a:t>Curriculum/Program Development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dirty="0"/>
              <a:t>Early opportunity for involvement within the program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1200" dirty="0"/>
              <a:t>Event Flexibility  include students in the committee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220B9-2FDA-4FE2-B936-A1491667F5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14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220B9-2FDA-4FE2-B936-A1491667F5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2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pPr/>
              <a:t>2/24/20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diagramData" Target="../diagrams/data1.xml"/><Relationship Id="rId6" Type="http://schemas.openxmlformats.org/officeDocument/2006/relationships/diagramLayout" Target="../diagrams/layout1.xml"/><Relationship Id="rId7" Type="http://schemas.openxmlformats.org/officeDocument/2006/relationships/diagramQuickStyle" Target="../diagrams/quickStyle1.xml"/><Relationship Id="rId8" Type="http://schemas.openxmlformats.org/officeDocument/2006/relationships/diagramColors" Target="../diagrams/colors1.xml"/><Relationship Id="rId9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jpg"/><Relationship Id="rId5" Type="http://schemas.openxmlformats.org/officeDocument/2006/relationships/image" Target="../media/image2.png"/><Relationship Id="rId6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2.pn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2.png"/><Relationship Id="rId5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30">
            <a:extLst>
              <a:ext uri="{FF2B5EF4-FFF2-40B4-BE49-F238E27FC236}">
                <a16:creationId xmlns:a16="http://schemas.microsoft.com/office/drawing/2014/main" xmlns="" id="{5321D838-2C7E-4177-9DD3-DAC78324A2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32">
            <a:extLst>
              <a:ext uri="{FF2B5EF4-FFF2-40B4-BE49-F238E27FC236}">
                <a16:creationId xmlns:a16="http://schemas.microsoft.com/office/drawing/2014/main" xmlns="" id="{224C28B3-E902-49D1-98A0-582D277A0E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53" name="Picture 34">
            <a:extLst>
              <a:ext uri="{FF2B5EF4-FFF2-40B4-BE49-F238E27FC236}">
                <a16:creationId xmlns:a16="http://schemas.microsoft.com/office/drawing/2014/main" xmlns="" id="{F3A6C14C-E755-4A02-821B-6EA2D4C9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54" name="Rectangle 36">
            <a:extLst>
              <a:ext uri="{FF2B5EF4-FFF2-40B4-BE49-F238E27FC236}">
                <a16:creationId xmlns:a16="http://schemas.microsoft.com/office/drawing/2014/main" xmlns="" id="{6478287C-E119-4E9C-95B0-518478BD9D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5" name="Rectangle 38">
            <a:extLst>
              <a:ext uri="{FF2B5EF4-FFF2-40B4-BE49-F238E27FC236}">
                <a16:creationId xmlns:a16="http://schemas.microsoft.com/office/drawing/2014/main" xmlns="" id="{EA4A294F-6D36-425B-8632-27FD6A284D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6" name="Rectangle 40">
            <a:extLst>
              <a:ext uri="{FF2B5EF4-FFF2-40B4-BE49-F238E27FC236}">
                <a16:creationId xmlns:a16="http://schemas.microsoft.com/office/drawing/2014/main" xmlns="" id="{3FECAD23-900F-4F1B-A441-6A68749F88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42">
            <a:extLst>
              <a:ext uri="{FF2B5EF4-FFF2-40B4-BE49-F238E27FC236}">
                <a16:creationId xmlns:a16="http://schemas.microsoft.com/office/drawing/2014/main" xmlns="" id="{57943801-CAEC-4F98-9332-2A4D9128463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Rectangle 44">
            <a:extLst>
              <a:ext uri="{FF2B5EF4-FFF2-40B4-BE49-F238E27FC236}">
                <a16:creationId xmlns:a16="http://schemas.microsoft.com/office/drawing/2014/main" xmlns="" id="{8A233090-6C39-4F59-8A0F-86F011A7EE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55992" y="0"/>
            <a:ext cx="4636008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46">
            <a:extLst>
              <a:ext uri="{FF2B5EF4-FFF2-40B4-BE49-F238E27FC236}">
                <a16:creationId xmlns:a16="http://schemas.microsoft.com/office/drawing/2014/main" xmlns="" id="{484DCAA0-4BF1-4FB9-97BA-D6BA630419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876030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1" y="753228"/>
            <a:ext cx="7087552" cy="108093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/>
              <a:t>Filling the Gaps of Project-based Curriculum with Professional Engagement</a:t>
            </a:r>
          </a:p>
        </p:txBody>
      </p:sp>
      <p:pic>
        <p:nvPicPr>
          <p:cNvPr id="60" name="Picture 48">
            <a:extLst>
              <a:ext uri="{FF2B5EF4-FFF2-40B4-BE49-F238E27FC236}">
                <a16:creationId xmlns:a16="http://schemas.microsoft.com/office/drawing/2014/main" xmlns="" id="{9BC2FEA5-B399-458A-8393-E06CE40DB8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5378" y="2291404"/>
            <a:ext cx="6872495" cy="413320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sz="1900" b="1" dirty="0"/>
          </a:p>
          <a:p>
            <a:pPr algn="l"/>
            <a:r>
              <a:rPr lang="en-US" sz="3000" b="1" dirty="0"/>
              <a:t>Sports, Careers, Opportunities, Recruitment, and Employment (S.C.O.R.E.) Symposium</a:t>
            </a:r>
          </a:p>
          <a:p>
            <a:pPr algn="ctr"/>
            <a:r>
              <a:rPr lang="en-US" sz="3000" dirty="0"/>
              <a:t>and</a:t>
            </a:r>
            <a:r>
              <a:rPr lang="en-US" sz="3000" b="1" dirty="0"/>
              <a:t> </a:t>
            </a:r>
          </a:p>
          <a:p>
            <a:pPr algn="l"/>
            <a:r>
              <a:rPr lang="en-US" sz="3000" b="1" dirty="0"/>
              <a:t>Sport Management Academic Advisory Board’s “Warrior Wake-up”</a:t>
            </a:r>
          </a:p>
          <a:p>
            <a:pPr algn="l"/>
            <a:endParaRPr lang="en-US" sz="1900" b="1" dirty="0"/>
          </a:p>
          <a:p>
            <a:pPr algn="l"/>
            <a:endParaRPr lang="en-US" sz="1900" b="1" dirty="0"/>
          </a:p>
          <a:p>
            <a:endParaRPr lang="en-US" sz="1900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2E3D9E9A-15BA-4645-B71A-D605A6BE389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7190" y="2587398"/>
            <a:ext cx="2201425" cy="2389047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0023B79-2A8F-4A37-934C-1CB002BC671D}"/>
              </a:ext>
            </a:extLst>
          </p:cNvPr>
          <p:cNvSpPr/>
          <p:nvPr/>
        </p:nvSpPr>
        <p:spPr>
          <a:xfrm>
            <a:off x="7876032" y="5729020"/>
            <a:ext cx="4315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Jaedeock Lee and Edward J. Arner </a:t>
            </a:r>
          </a:p>
          <a:p>
            <a:r>
              <a:rPr lang="en-US" b="1" dirty="0"/>
              <a:t>East Stroudsburg University </a:t>
            </a:r>
          </a:p>
        </p:txBody>
      </p:sp>
    </p:spTree>
    <p:extLst>
      <p:ext uri="{BB962C8B-B14F-4D97-AF65-F5344CB8AC3E}">
        <p14:creationId xmlns:p14="http://schemas.microsoft.com/office/powerpoint/2010/main" val="1359548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106B9FE-7E5A-4047-B5D3-C3C24BD3E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60EBA20-0A64-45D5-B937-FE93DCA01C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AD5E5B-543A-4690-8C75-BACF7FFB4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739700-980C-4F96-84CD-97157DFE86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2FDCB-3B06-44F3-A0AA-2C056C3E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7B1B04-8776-4470-AEA7-51753FB8D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461844" cy="10809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ESU Sport Management Event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98DC1C-48CD-4578-A9AC-7EE38A50A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336873"/>
            <a:ext cx="8863729" cy="4103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Student Limitations with Experience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/>
              <a:t>Student value/investment 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/>
              <a:t>Work outside classroom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/>
              <a:t>Resume or Professional Portfolio</a:t>
            </a:r>
          </a:p>
          <a:p>
            <a:pPr marL="0" indent="0">
              <a:buNone/>
            </a:pPr>
            <a:r>
              <a:rPr lang="en-US" sz="2800" dirty="0"/>
              <a:t>Curriculum/Program Development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/>
              <a:t>Early opportunity for involvement within the program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2800" dirty="0"/>
              <a:t>Event Flexibility </a:t>
            </a:r>
          </a:p>
        </p:txBody>
      </p:sp>
    </p:spTree>
    <p:extLst>
      <p:ext uri="{BB962C8B-B14F-4D97-AF65-F5344CB8AC3E}">
        <p14:creationId xmlns:p14="http://schemas.microsoft.com/office/powerpoint/2010/main" val="2274525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4B0FA309-807F-4C17-98EF-A3BA7388E2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642A87B-CAE9-4F8F-B293-28388E45D9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8FA1749-B91A-40E7-AD01-0B9C9C6AF7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44527" y="0"/>
            <a:ext cx="755294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B7A934F-FFF7-4353-83D3-4EF66E93EE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06045"/>
            <a:ext cx="4965192" cy="14466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00676C8-6DE8-47DD-9A23-D42063A12E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1838764"/>
            <a:ext cx="4964567" cy="3180473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7B1B04-8776-4470-AEA7-51753FB8D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2063262"/>
            <a:ext cx="3739279" cy="2661052"/>
          </a:xfrm>
        </p:spPr>
        <p:txBody>
          <a:bodyPr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ESU Sport Management Event Assessment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74C3F161-BF21-4591-9266-09B41A3A6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995" y="661106"/>
            <a:ext cx="6257362" cy="5503101"/>
          </a:xfrm>
        </p:spPr>
        <p:txBody>
          <a:bodyPr anchor="ctr">
            <a:normAutofit/>
          </a:bodyPr>
          <a:lstStyle/>
          <a:p>
            <a:endParaRPr lang="en-US" sz="2000">
              <a:solidFill>
                <a:srgbClr val="FFFFFF"/>
              </a:solidFill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xmlns="" id="{DDB823B6-72A6-4CBE-B403-C037333606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7323616"/>
              </p:ext>
            </p:extLst>
          </p:nvPr>
        </p:nvGraphicFramePr>
        <p:xfrm>
          <a:off x="4880975" y="647700"/>
          <a:ext cx="8077200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85165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905A9BAA-B344-45D2-838C-73856C4B1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90434AA-4632-440E-9AE7-411396A77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D462FD1E-E713-4FD4-8746-671C946723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xmlns="" id="{68D13938-E6DA-40B8-A6BB-929C017FB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98" r="15371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78A4CDE5-C7BC-41E1-8A4A-79E024CC09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32DC7C-1AD0-4CAF-BA18-636A5F6FD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/>
              <a:t>Open Forum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025C7952-5703-489E-8DBD-F2EFAC8EEB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2FB5FE-04A6-4C41-BC95-CEF9871D7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409" y="2309052"/>
            <a:ext cx="3581635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Questions, comments, or concerns? 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26001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106B9FE-7E5A-4047-B5D3-C3C24BD3E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60EBA20-0A64-45D5-B937-FE93DCA01C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AD5E5B-543A-4690-8C75-BACF7FFB4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739700-980C-4F96-84CD-97157DFE86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2FDCB-3B06-44F3-A0AA-2C056C3E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7461844" cy="10809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Student Engagement and Networking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0" y="2336873"/>
            <a:ext cx="8315089" cy="408424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u="sng" dirty="0"/>
              <a:t>Presentation Objectives</a:t>
            </a:r>
            <a:r>
              <a:rPr lang="en-US" sz="2800" dirty="0"/>
              <a:t>: </a:t>
            </a:r>
          </a:p>
          <a:p>
            <a:pPr marL="0" indent="0">
              <a:buNone/>
            </a:pPr>
            <a:r>
              <a:rPr lang="en-US" sz="2800" dirty="0"/>
              <a:t>Outline professional engagement outside required project-based curriculum.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2800" dirty="0"/>
              <a:t>Student Learning Opportunities with  Experience/Engagement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2800" dirty="0"/>
              <a:t>Event Assessments 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2800" dirty="0"/>
              <a:t>Limitations of the student experience</a:t>
            </a:r>
          </a:p>
          <a:p>
            <a:pPr marL="1657350" lvl="2" indent="-742950">
              <a:buFont typeface="+mj-lt"/>
              <a:buAutoNum type="arabicPeriod"/>
            </a:pPr>
            <a:r>
              <a:rPr lang="en-US" sz="2800" dirty="0"/>
              <a:t>Curriculum/program development to overcome limitation</a:t>
            </a:r>
          </a:p>
          <a:p>
            <a:pPr>
              <a:buNone/>
            </a:pPr>
            <a:endParaRPr lang="en-US" sz="2800" dirty="0"/>
          </a:p>
          <a:p>
            <a:pPr>
              <a:buNone/>
            </a:pP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106B9FE-7E5A-4047-B5D3-C3C24BD3E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60EBA20-0A64-45D5-B937-FE93DCA01C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AD5E5B-543A-4690-8C75-BACF7FFB4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739700-980C-4F96-84CD-97157DFE86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2FDCB-3B06-44F3-A0AA-2C056C3E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19751F-7D02-419F-B5A7-938ADE6F4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461844" cy="10809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Organization and Administration of Sport Operations (SMGT 445)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19B5AD-C8D2-4F05-B30B-8C111E0E9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915" y="2405176"/>
            <a:ext cx="8102135" cy="36467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/>
              <a:t>Course requirements:</a:t>
            </a:r>
          </a:p>
          <a:p>
            <a:pPr marL="0" indent="0">
              <a:buNone/>
            </a:pPr>
            <a:endParaRPr lang="en-US" sz="2800" dirty="0"/>
          </a:p>
          <a:p>
            <a:pPr lvl="1"/>
            <a:r>
              <a:rPr lang="en-US" sz="2800" dirty="0"/>
              <a:t>Special Olympics Of Pennsylvania Invitational/Sectional (Fall)</a:t>
            </a:r>
          </a:p>
          <a:p>
            <a:pPr lvl="1"/>
            <a:endParaRPr lang="en-US" sz="2800" dirty="0"/>
          </a:p>
          <a:p>
            <a:pPr lvl="1"/>
            <a:r>
              <a:rPr lang="en-US" sz="2800" dirty="0"/>
              <a:t>National Intramural and Recreational Sports Association (NIRSA) “Rec Day” (Spring)</a:t>
            </a:r>
          </a:p>
        </p:txBody>
      </p:sp>
    </p:spTree>
    <p:extLst>
      <p:ext uri="{BB962C8B-B14F-4D97-AF65-F5344CB8AC3E}">
        <p14:creationId xmlns:p14="http://schemas.microsoft.com/office/powerpoint/2010/main" val="2109170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106B9FE-7E5A-4047-B5D3-C3C24BD3E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60EBA20-0A64-45D5-B937-FE93DCA01C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AD5E5B-543A-4690-8C75-BACF7FFB4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739700-980C-4F96-84CD-97157DFE86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2FDCB-3B06-44F3-A0AA-2C056C3E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8735BB-9D2B-4884-88C1-6441F3526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461844" cy="10809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Opportunity to Fill in the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F80C9E-94CD-410E-8434-DF2427E09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0" y="2336873"/>
            <a:ext cx="8566549" cy="39115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ESU Sport Management Department offers opportunity for involvement:</a:t>
            </a:r>
          </a:p>
          <a:p>
            <a:pPr lvl="1"/>
            <a:r>
              <a:rPr lang="en-US" sz="2800" dirty="0"/>
              <a:t>Warrior Wake-up </a:t>
            </a:r>
          </a:p>
          <a:p>
            <a:pPr lvl="1"/>
            <a:r>
              <a:rPr lang="en-US" sz="2800" b="1" u="sng" dirty="0"/>
              <a:t>S</a:t>
            </a:r>
            <a:r>
              <a:rPr lang="en-US" sz="2800" dirty="0"/>
              <a:t>ports </a:t>
            </a:r>
            <a:r>
              <a:rPr lang="en-US" sz="2800" b="1" u="sng" dirty="0"/>
              <a:t>C</a:t>
            </a:r>
            <a:r>
              <a:rPr lang="en-US" sz="2800" dirty="0"/>
              <a:t>areer </a:t>
            </a:r>
            <a:r>
              <a:rPr lang="en-US" sz="2800" b="1" u="sng" dirty="0"/>
              <a:t>O</a:t>
            </a:r>
            <a:r>
              <a:rPr lang="en-US" sz="2800" dirty="0"/>
              <a:t>pportunity </a:t>
            </a:r>
            <a:r>
              <a:rPr lang="en-US" sz="2800" b="1" u="sng" dirty="0"/>
              <a:t>R</a:t>
            </a:r>
            <a:r>
              <a:rPr lang="en-US" sz="2800" dirty="0"/>
              <a:t>ecruitment </a:t>
            </a:r>
            <a:r>
              <a:rPr lang="en-US" sz="2800" b="1" u="sng" dirty="0"/>
              <a:t>E</a:t>
            </a:r>
            <a:r>
              <a:rPr lang="en-US" sz="2800" dirty="0"/>
              <a:t>mployment</a:t>
            </a:r>
          </a:p>
          <a:p>
            <a:pPr lvl="1"/>
            <a:r>
              <a:rPr lang="en-US" sz="2800" dirty="0"/>
              <a:t>Guest Speaker Lecture Series</a:t>
            </a:r>
          </a:p>
          <a:p>
            <a:pPr lvl="1"/>
            <a:r>
              <a:rPr lang="en-US" sz="2800" dirty="0"/>
              <a:t>Program and Course Partnership 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20278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4050A4B3-C32C-4322-B92D-C077623C34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1A9A51A9-AA1B-4283-BF13-6F1D63FDD5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xmlns="" id="{A685DFA7-77F5-4963-B6BD-9BCF3D045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xmlns="" id="{8BC6E64D-2A2D-4F07-9A3B-29508EA607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" r="31091"/>
          <a:stretch/>
        </p:blipFill>
        <p:spPr>
          <a:xfrm rot="5400000">
            <a:off x="7754658" y="-203672"/>
            <a:ext cx="4233671" cy="4641013"/>
          </a:xfrm>
          <a:prstGeom prst="rect">
            <a:avLst/>
          </a:prstGeom>
          <a:ln>
            <a:noFill/>
          </a:ln>
          <a:effectLst/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7974EFF1-6555-4277-8547-1C92974E7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E27965-86E5-4AD2-961F-D7405EF0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ESU Warrior Wake-Up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5974BEAF-D0A0-45D8-852C-637D4C6E2C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0C2C43-FE7A-41EF-827A-5500FDAD3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Exposure to </a:t>
            </a:r>
            <a:r>
              <a:rPr lang="en-US" i="1" dirty="0"/>
              <a:t>Social Networking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Creating that DISTINCTION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Soft</a:t>
            </a:r>
            <a:r>
              <a:rPr lang="en-US" dirty="0"/>
              <a:t> Skill Development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Hard</a:t>
            </a:r>
            <a:r>
              <a:rPr lang="en-US" dirty="0"/>
              <a:t> Skill Application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xmlns="" id="{E2C568CF-B4B1-4273-B3DD-E4384DD4C1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270" r="-4" b="17383"/>
          <a:stretch/>
        </p:blipFill>
        <p:spPr>
          <a:xfrm>
            <a:off x="7547809" y="4233673"/>
            <a:ext cx="4644191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00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34">
            <a:extLst>
              <a:ext uri="{FF2B5EF4-FFF2-40B4-BE49-F238E27FC236}">
                <a16:creationId xmlns:a16="http://schemas.microsoft.com/office/drawing/2014/main" xmlns="" id="{905A9BAA-B344-45D2-838C-73856C4B15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390434AA-4632-440E-9AE7-411396A779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D462FD1E-E713-4FD4-8746-671C946723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A08F8204-B63C-478F-906C-6108F473F6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2" r="13748" b="-2"/>
          <a:stretch/>
        </p:blipFill>
        <p:spPr>
          <a:xfrm>
            <a:off x="4636008" y="10"/>
            <a:ext cx="7552815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4" name="Rectangle 38">
            <a:extLst>
              <a:ext uri="{FF2B5EF4-FFF2-40B4-BE49-F238E27FC236}">
                <a16:creationId xmlns:a16="http://schemas.microsoft.com/office/drawing/2014/main" xmlns="" id="{78A4CDE5-C7BC-41E1-8A4A-79E024CC09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E27965-86E5-4AD2-961F-D7405EF0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3679028" cy="1080938"/>
          </a:xfrm>
        </p:spPr>
        <p:txBody>
          <a:bodyPr>
            <a:normAutofit/>
          </a:bodyPr>
          <a:lstStyle/>
          <a:p>
            <a:r>
              <a:rPr lang="en-US" sz="3200"/>
              <a:t>S.C.O.R.E. Symposium</a:t>
            </a:r>
            <a:endParaRPr lang="en-US" sz="3200" dirty="0"/>
          </a:p>
        </p:txBody>
      </p:sp>
      <p:pic>
        <p:nvPicPr>
          <p:cNvPr id="45" name="Picture 40">
            <a:extLst>
              <a:ext uri="{FF2B5EF4-FFF2-40B4-BE49-F238E27FC236}">
                <a16:creationId xmlns:a16="http://schemas.microsoft.com/office/drawing/2014/main" xmlns="" id="{025C7952-5703-489E-8DBD-F2EFAC8EEB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0C2C43-FE7A-41EF-827A-5500FDAD3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3581635" cy="359931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Exposure to Industry Professional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Focused on Student Interests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Soft</a:t>
            </a:r>
            <a:r>
              <a:rPr lang="en-US" dirty="0"/>
              <a:t> Skill Development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i="1" dirty="0"/>
              <a:t>Hard</a:t>
            </a:r>
            <a:r>
              <a:rPr lang="en-US" dirty="0"/>
              <a:t> Skill Application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87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106B9FE-7E5A-4047-B5D3-C3C24BD3E8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60EBA20-0A64-45D5-B937-FE93DCA01C7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785632" y="0"/>
            <a:ext cx="340636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AD5E5B-543A-4690-8C75-BACF7FFB4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739700-980C-4F96-84CD-97157DFE86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59089"/>
            <a:ext cx="9107362" cy="32116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2A2FDCB-3B06-44F3-A0AA-2C056C3E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1" y="609600"/>
            <a:ext cx="9107363" cy="1368198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E4F26889-E977-4945-90D6-E9448FADD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B425959B-4507-4F7C-B5EA-375DA6F30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6AAA209-B3DB-4872-8B70-6578D4B0C8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01" y="286239"/>
            <a:ext cx="11595597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75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050A4B3-C32C-4322-B92D-C077623C34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1A9A51A9-AA1B-4283-BF13-6F1D63FDD5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685DFA7-77F5-4963-B6BD-9BCF3D045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xmlns="" id="{3140FB22-9B6B-4CAF-8DA8-FAADED28A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4" r="25972" b="-3"/>
          <a:stretch/>
        </p:blipFill>
        <p:spPr>
          <a:xfrm>
            <a:off x="7547810" y="10"/>
            <a:ext cx="4641013" cy="4233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974EFF1-6555-4277-8547-1C92974E7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881FF-8F57-4E7F-BF9F-2B695616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Event Assessment  (cont.)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974BEAF-D0A0-45D8-852C-637D4C6E2C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88E692-A7C2-407E-8E2A-0785BF5C0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Event Feedback from Sport Organizations and Professional</a:t>
            </a:r>
          </a:p>
          <a:p>
            <a:pPr marL="0" indent="0">
              <a:buNone/>
            </a:pPr>
            <a:r>
              <a:rPr lang="en-US" sz="2800" b="1" dirty="0"/>
              <a:t>	</a:t>
            </a:r>
          </a:p>
          <a:p>
            <a:pPr marL="0" indent="0">
              <a:buNone/>
            </a:pPr>
            <a:r>
              <a:rPr lang="en-US" sz="2800" b="1" dirty="0"/>
              <a:t>	Phil Williams</a:t>
            </a:r>
          </a:p>
          <a:p>
            <a:pPr marL="0" indent="0">
              <a:buNone/>
            </a:pPr>
            <a:r>
              <a:rPr lang="en-US" sz="2800" b="1" dirty="0"/>
              <a:t>	Marquise Watson</a:t>
            </a:r>
          </a:p>
          <a:p>
            <a:pPr marL="0" indent="0">
              <a:buNone/>
            </a:pPr>
            <a:r>
              <a:rPr lang="en-US" sz="2800" b="1" dirty="0"/>
              <a:t>	Brandon Lawrence </a:t>
            </a:r>
          </a:p>
        </p:txBody>
      </p:sp>
      <p:pic>
        <p:nvPicPr>
          <p:cNvPr id="8" name="Picture 7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xmlns="" id="{C7B5FECD-0F3A-4288-B145-67C47E59EC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4" b="15341"/>
          <a:stretch/>
        </p:blipFill>
        <p:spPr>
          <a:xfrm>
            <a:off x="7547809" y="4233673"/>
            <a:ext cx="4644191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176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050A4B3-C32C-4322-B92D-C077623C34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1A9A51A9-AA1B-4283-BF13-6F1D63FDD5D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685DFA7-77F5-4963-B6BD-9BCF3D0450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6" name="Picture 5" descr="A person standing in front of a group of people posing for the camera&#10;&#10;Description automatically generated">
            <a:extLst>
              <a:ext uri="{FF2B5EF4-FFF2-40B4-BE49-F238E27FC236}">
                <a16:creationId xmlns:a16="http://schemas.microsoft.com/office/drawing/2014/main" xmlns="" id="{B177F9D1-F2C5-4708-BC43-22BD20C144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6" r="10979" b="-3"/>
          <a:stretch/>
        </p:blipFill>
        <p:spPr>
          <a:xfrm>
            <a:off x="7547810" y="10"/>
            <a:ext cx="4641013" cy="423366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7974EFF1-6555-4277-8547-1C92974E73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A881FF-8F57-4E7F-BF9F-2B695616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en-US" dirty="0"/>
              <a:t>Event Assessment  (cont.)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974BEAF-D0A0-45D8-852C-637D4C6E2C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88E692-A7C2-407E-8E2A-0785BF5C0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757" y="2038739"/>
            <a:ext cx="7092080" cy="4679302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2800" b="1" dirty="0"/>
              <a:t>Event Feedback from Student </a:t>
            </a:r>
          </a:p>
          <a:p>
            <a:pPr marL="457200" indent="-457200">
              <a:buNone/>
            </a:pPr>
            <a:r>
              <a:rPr lang="en-US" sz="2800" b="1" dirty="0"/>
              <a:t>   </a:t>
            </a:r>
            <a:r>
              <a:rPr lang="en-US" dirty="0">
                <a:ea typeface="Times New Roman" panose="02020603050405020304" pitchFamily="18" charset="0"/>
              </a:rPr>
              <a:t>“Interviews can be conducted in various ways so it is important to do research and intently pay attention during interview processes.” </a:t>
            </a:r>
          </a:p>
          <a:p>
            <a:pPr marL="457200" indent="-457200">
              <a:buNone/>
            </a:pPr>
            <a:r>
              <a:rPr lang="en-US" dirty="0">
                <a:ea typeface="Times New Roman" panose="02020603050405020304" pitchFamily="18" charset="0"/>
              </a:rPr>
              <a:t>     </a:t>
            </a:r>
            <a:r>
              <a:rPr lang="en-US" sz="2800" dirty="0">
                <a:ea typeface="Times New Roman" panose="02020603050405020304" pitchFamily="18" charset="0"/>
              </a:rPr>
              <a:t>“</a:t>
            </a:r>
            <a:r>
              <a:rPr lang="en-US" dirty="0"/>
              <a:t>To get outside my comfort zone when applying for jobs.”</a:t>
            </a:r>
          </a:p>
          <a:p>
            <a:pPr marL="457200" indent="-457200">
              <a:buNone/>
            </a:pPr>
            <a:r>
              <a:rPr lang="en-US" dirty="0"/>
              <a:t>	“One of the things I learned was about mobility in the sport industry. People move quite often from role to role, and there are lots of opportunities for internal advancement.”</a:t>
            </a:r>
          </a:p>
          <a:p>
            <a:pPr marL="457200" indent="-457200">
              <a:buNone/>
            </a:pPr>
            <a:endParaRPr lang="en-US" dirty="0"/>
          </a:p>
          <a:p>
            <a:pPr marL="457200" indent="-457200">
              <a:buNone/>
            </a:pPr>
            <a:endParaRPr lang="en-US" sz="5400" dirty="0"/>
          </a:p>
          <a:p>
            <a:pPr marL="0" indent="0">
              <a:buNone/>
            </a:pPr>
            <a:endParaRPr lang="en-US" sz="2800" b="1" dirty="0"/>
          </a:p>
        </p:txBody>
      </p:sp>
      <p:pic>
        <p:nvPicPr>
          <p:cNvPr id="8" name="Picture 7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xmlns="" id="{4DC4FD11-4F03-4889-BCCC-E7C9090776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12" r="2" b="45808"/>
          <a:stretch/>
        </p:blipFill>
        <p:spPr>
          <a:xfrm>
            <a:off x="7547809" y="4233673"/>
            <a:ext cx="4644191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62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505</Words>
  <Application>Microsoft Macintosh PowerPoint</Application>
  <PresentationFormat>Custom</PresentationFormat>
  <Paragraphs>100</Paragraphs>
  <Slides>12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Berlin</vt:lpstr>
      <vt:lpstr>Filling the Gaps of Project-based Curriculum with Professional Engagement</vt:lpstr>
      <vt:lpstr>Student Engagement and Networking </vt:lpstr>
      <vt:lpstr>Organization and Administration of Sport Operations (SMGT 445)</vt:lpstr>
      <vt:lpstr>Opportunity to Fill in the Gap</vt:lpstr>
      <vt:lpstr>ESU Warrior Wake-Up</vt:lpstr>
      <vt:lpstr>S.C.O.R.E. Symposium</vt:lpstr>
      <vt:lpstr>PowerPoint Presentation</vt:lpstr>
      <vt:lpstr>Event Assessment  (cont.)</vt:lpstr>
      <vt:lpstr>Event Assessment  (cont.)</vt:lpstr>
      <vt:lpstr>ESU Sport Management Event Assessment</vt:lpstr>
      <vt:lpstr>ESU Sport Management Event Assessment</vt:lpstr>
      <vt:lpstr>Open Forum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Filling the Gaps of Project-based Curriculum with Professional Engagement</dc:title>
  <dc:creator>Ed Arner</dc:creator>
  <cp:lastModifiedBy>Heather Alderman</cp:lastModifiedBy>
  <cp:revision>2</cp:revision>
  <dcterms:created xsi:type="dcterms:W3CDTF">2020-02-07T12:58:01Z</dcterms:created>
  <dcterms:modified xsi:type="dcterms:W3CDTF">2020-02-24T15:57:44Z</dcterms:modified>
</cp:coreProperties>
</file>