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64" r:id="rId3"/>
    <p:sldId id="265" r:id="rId4"/>
    <p:sldId id="266" r:id="rId5"/>
    <p:sldId id="268" r:id="rId6"/>
    <p:sldId id="263" r:id="rId7"/>
    <p:sldId id="279" r:id="rId8"/>
    <p:sldId id="267" r:id="rId9"/>
    <p:sldId id="280" r:id="rId10"/>
    <p:sldId id="269" r:id="rId11"/>
    <p:sldId id="271" r:id="rId12"/>
    <p:sldId id="270" r:id="rId13"/>
    <p:sldId id="281" r:id="rId14"/>
    <p:sldId id="272" r:id="rId15"/>
    <p:sldId id="273" r:id="rId16"/>
    <p:sldId id="274" r:id="rId17"/>
    <p:sldId id="275" r:id="rId18"/>
    <p:sldId id="283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96"/>
    <p:restoredTop sz="94674"/>
  </p:normalViewPr>
  <p:slideViewPr>
    <p:cSldViewPr snapToGrid="0" snapToObjects="1">
      <p:cViewPr varScale="1">
        <p:scale>
          <a:sx n="112" d="100"/>
          <a:sy n="112" d="100"/>
        </p:scale>
        <p:origin x="-104" y="-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504E46-A608-FC45-8B32-37BAA8BD7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62E62B4-D9FF-FD45-9DD9-D66310496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E71266-2B94-494B-8860-A60B116C2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90EC-DFC4-2146-A444-46E23F119523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D31DB9-565D-904B-B978-9AA5834F0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EBAD5A-BD1D-1F48-9EB0-D7748381F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6136-CFE0-BD46-9685-34F1D758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5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14EB41-35B9-644A-BB8C-16050D6E4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74E5504-C319-2142-9CE4-0FA54A8E2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5703A2-9E2E-1A43-B8FD-6F8740268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90EC-DFC4-2146-A444-46E23F119523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EF0DE4-EF98-3F40-9A19-BECFF6883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13C60F-26E3-4444-86AE-711D7B374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6136-CFE0-BD46-9685-34F1D758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6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E42539E-F737-B243-A3E1-CF7BB37BD5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462B0F6-AA32-8740-A786-138280DC3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98258D-FC25-C844-8754-2951D4C2D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90EC-DFC4-2146-A444-46E23F119523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A57402-D289-1644-9268-44B4D096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61B14F-B212-A746-80F2-746D34B86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6136-CFE0-BD46-9685-34F1D758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9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A678AD-1723-B748-874D-0050FF1B4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D3E27FF-91DF-DA4E-A350-23C70FA2D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4AF005-ACED-D74A-B70E-55D971C3A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7F6E-9231-8A43-B346-DC6584F44B25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C8541B-9A7B-6548-A475-05C38842E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6D3FE9-8534-A142-8DD5-23702C84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B581-4426-A04F-B11C-3A35A4940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20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993AF7-0122-F542-96D0-C7C9EC55B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1BA0D1-82B8-9042-B630-CB7C7800B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DA74D2-B966-C34A-9C50-C31A6AC85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7F6E-9231-8A43-B346-DC6584F44B25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AC1CAD-6282-D14A-9F15-5E501171B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52D882-E5BC-134E-AFE8-ECD3F64AC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B581-4426-A04F-B11C-3A35A4940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39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080B0D-F8EF-5243-AC6D-717C57B3B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07CA74-087D-0242-8748-5923F015C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22306F-150D-1241-9650-FFB365140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7F6E-9231-8A43-B346-DC6584F44B25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3280DD-E225-5D40-9491-A712C63E4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418819-7B7B-D04C-B2BC-3CF576845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B581-4426-A04F-B11C-3A35A4940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02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94EE23-5748-3240-90B8-2F084BA63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BA9C2A-875B-174F-B5EF-35915F8FC7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6442AD0-679C-0946-9B3A-4638ABF4B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831752D-3B76-354D-B012-80299C232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7F6E-9231-8A43-B346-DC6584F44B25}" type="datetimeFigureOut">
              <a:rPr lang="en-US" smtClean="0"/>
              <a:t>2/10/20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67E469F-D43D-8A45-83F7-E2188835B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5424955-6B7B-B446-AC4C-1E8F42248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B581-4426-A04F-B11C-3A35A4940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24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43ED74-A2A4-9D45-A57C-7DC0803F4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947A076-F754-F24D-B6ED-D33F57BCE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7724ABF-016E-DA44-936B-5356ECE26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A6D0D8E-92BD-4842-B431-F54EF580C9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795B120-5FB6-324D-8C3D-3F0F55CFBD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A3089B4-25E4-3342-9A42-C80AE4F91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7F6E-9231-8A43-B346-DC6584F44B25}" type="datetimeFigureOut">
              <a:rPr lang="en-US" smtClean="0"/>
              <a:t>2/10/20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45963CB-35E1-CE40-AC0C-D1C51377B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9C382F5-FB14-0D44-9191-63696EEF2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B581-4426-A04F-B11C-3A35A4940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5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4C004B-A1B2-104C-B563-A9DE10810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9E138F4-1F33-774C-BA62-7A0A67A04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7F6E-9231-8A43-B346-DC6584F44B25}" type="datetimeFigureOut">
              <a:rPr lang="en-US" smtClean="0"/>
              <a:t>2/10/20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C8A6D27-B8ED-194E-89A4-F3E2A3D8E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DE73E2C-A41E-3B41-B49E-3EE8CF231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B581-4426-A04F-B11C-3A35A4940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019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4E4E8D1-8723-0547-B5E7-35501615E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7F6E-9231-8A43-B346-DC6584F44B25}" type="datetimeFigureOut">
              <a:rPr lang="en-US" smtClean="0"/>
              <a:t>2/10/20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6ECCD29-1119-C04B-AE94-F32B1A01B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BCC886D-AE06-294C-9CB7-05C97E4AF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B581-4426-A04F-B11C-3A35A4940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424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EEA022-641C-BD49-8CF5-2F8CFBC0A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352AEC-07AF-C545-BB96-8B9E60815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E4C96F-9F34-3143-B1AA-40803D0FA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B3840A-0E18-AD4A-9B20-823CE6F4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7F6E-9231-8A43-B346-DC6584F44B25}" type="datetimeFigureOut">
              <a:rPr lang="en-US" smtClean="0"/>
              <a:t>2/10/20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095A8E-FD88-2B4C-B84A-D93A6003B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871249C-C03F-E844-A64E-0DC531DD6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B581-4426-A04F-B11C-3A35A4940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50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E50A4D-49DF-E84B-9EA3-035A26028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4D039D-D83E-C545-8AB8-A0D352AEC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7420A3-436D-2642-B0B7-037E09971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90EC-DFC4-2146-A444-46E23F119523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0E48AE-3FB4-ED4A-833E-8501FEBC3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3B68E3-25D1-A548-AACE-B37C0818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6136-CFE0-BD46-9685-34F1D758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427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A23160-7581-A04E-8A28-241138924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CFB966B-B5F1-244B-A025-C32F453EA0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ADFF3FB-6F6D-DE47-AD2F-EA4DF600F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EBBC425-0B7A-9A43-A453-07C182640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7F6E-9231-8A43-B346-DC6584F44B25}" type="datetimeFigureOut">
              <a:rPr lang="en-US" smtClean="0"/>
              <a:t>2/10/20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284162-1834-2E41-8FC6-6715F4CF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BA92E82-1263-4148-BA25-8FFE89BC0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B581-4426-A04F-B11C-3A35A4940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21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867BCE-3B37-FA4A-B3D6-60F9D7930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8985D7C-D6B3-E347-93D7-04ECDBF176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1437DA-13FB-1344-9190-30FD1588B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7F6E-9231-8A43-B346-DC6584F44B25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3A6BC5-1719-6A47-A827-EB2F0508E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53E34B-F483-A349-B3C2-AC0BD3925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B581-4426-A04F-B11C-3A35A4940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69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92F5E5E-B0D2-5941-8876-86C5CB3C8E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FEFB108-2251-4748-8801-350666309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929329-6044-1746-8B08-F6DBE18AA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7F6E-9231-8A43-B346-DC6584F44B25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8641D0-E140-8245-8ED2-3B111E7C8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AE9C0A-3A96-0D42-B0E5-DC2611C17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B581-4426-A04F-B11C-3A35A4940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2D82AE-725F-B24C-BAF9-C1F1A7C20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C33F111-9758-1E4A-A7B9-E8EE68DFE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12F5B5-3A3B-A94E-B1A8-CBA50A3F9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90EC-DFC4-2146-A444-46E23F119523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C1918C-A4D8-DA47-8498-6E5ED28FF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D85B93-6426-4244-864C-DDD790B5E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6136-CFE0-BD46-9685-34F1D758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6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255894-755D-5840-963E-098C17F26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0C6506-654C-8141-94D4-A6DA79C55E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BBC7175-8525-AD46-A7DD-02C58FA23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536FFF-005B-3448-B3C4-ECD519484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90EC-DFC4-2146-A444-46E23F119523}" type="datetimeFigureOut">
              <a:rPr lang="en-US" smtClean="0"/>
              <a:t>2/10/20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740479-CBD2-9F4A-A586-B9B8F4274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525BFED-AAB2-F74D-85B3-DA32C3AD1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6136-CFE0-BD46-9685-34F1D758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2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FBF04A-B26F-D14E-B8DE-6DB13F679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73D54D-4A44-724B-A961-04E778EC2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6B28CD1-E5FA-124C-BCB4-4115D1F7F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05A3AA1-75B3-0744-A7EA-297FBCEC2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9E5BBF9-75A5-FE4F-8D60-02EAFD1FFE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FD18208-3B6A-BD44-81FE-811897B4B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90EC-DFC4-2146-A444-46E23F119523}" type="datetimeFigureOut">
              <a:rPr lang="en-US" smtClean="0"/>
              <a:t>2/10/20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40066CD-B207-164D-A21C-A20CB286D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F65BBDB-B8A8-5843-A950-2EB5C8F75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6136-CFE0-BD46-9685-34F1D758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BD6B7B-7980-0E45-9FEB-EA8112096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F077C0D-97F9-1147-BD25-8D6F95B99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90EC-DFC4-2146-A444-46E23F119523}" type="datetimeFigureOut">
              <a:rPr lang="en-US" smtClean="0"/>
              <a:t>2/10/20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C4DAD5A-D388-BF40-B2F6-F9DDC2C90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25ED041-EED8-394C-A1D8-7831EE25D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6136-CFE0-BD46-9685-34F1D758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6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3DB8612-9084-7C4A-A586-A4560B7E8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90EC-DFC4-2146-A444-46E23F119523}" type="datetimeFigureOut">
              <a:rPr lang="en-US" smtClean="0"/>
              <a:t>2/10/20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CBF7659-6B0D-CC4D-A5E8-99037189C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33A1006-2801-2C4F-9D90-769DF079B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6136-CFE0-BD46-9685-34F1D758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1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BDB359-6C83-6A4D-80D0-AAD849837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84802B-5B24-B347-AAD6-8F0EBFBB6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31862C2-621B-784B-97A7-8F17EA39D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9A5061B-AB07-344B-82F4-CACCF1055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90EC-DFC4-2146-A444-46E23F119523}" type="datetimeFigureOut">
              <a:rPr lang="en-US" smtClean="0"/>
              <a:t>2/10/20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31857E0-4667-D644-856C-60E8FFFF3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4A79E7-7ECC-654B-B09B-01F928C56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6136-CFE0-BD46-9685-34F1D758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9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1E0433-3A66-5849-AF31-B124566A4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ADAA834-217D-134A-9F02-8113954B65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2E5CE51-3173-5D47-B19D-409C77B94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C009494-B605-3347-9164-C69EFD3B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90EC-DFC4-2146-A444-46E23F119523}" type="datetimeFigureOut">
              <a:rPr lang="en-US" smtClean="0"/>
              <a:t>2/10/20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FEFCFFD-B3A7-D442-AFF0-9256A06A1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7785E40-CB03-334E-90DD-19F106526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6136-CFE0-BD46-9685-34F1D758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6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37739FE-2F66-574F-BD40-6FFA123EB16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289D52F-3749-904B-B743-55A042669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CA5CA4B-0C2C-DC47-A372-F74D50CDC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13B648-6B1C-0F48-9C41-A8F60C8D26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590EC-DFC4-2146-A444-46E23F119523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835094-6661-C84D-9C46-59E09B67E2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142AAD-2F3A-6A4A-A271-E8CFE30C6D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76136-CFE0-BD46-9685-34F1D758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6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BDB177B-BD5F-714C-8974-B06B136AA22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1F19DA7-887D-DB47-A3FF-6555FEC81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86FD6B-F40E-6440-B869-D3406A1A8D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97F6E-9231-8A43-B346-DC6584F44B25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0945F7-B66B-8E49-8E32-E9F42B32C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85B78F-33D9-BB4F-81EA-FE6CED9EC1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DB581-4426-A04F-B11C-3A35A49404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xmlns="" id="{9DC0C751-1A88-7E44-AE5A-A1FFBE7F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Cover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14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wichita.edu/about/strategic_plan/WSU_Strategy.php" TargetMode="Externa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2278E9-68F1-A741-90A3-5A89030370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1046" y="1035406"/>
            <a:ext cx="9384282" cy="2311401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</a:rPr>
              <a:t>Stakeholders’ perceptions of a structured mentoring program within a sport management education setting: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6533312-C7DA-DF49-8EA3-6584F4264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866" y="3840400"/>
            <a:ext cx="5930963" cy="949110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bg1"/>
                </a:solidFill>
              </a:rPr>
              <a:t>How Inclusive Excellence can influence alumni and student interactions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4A2AC26-38EE-0C42-8F4B-1632D16A7588}"/>
              </a:ext>
            </a:extLst>
          </p:cNvPr>
          <p:cNvSpPr/>
          <p:nvPr/>
        </p:nvSpPr>
        <p:spPr>
          <a:xfrm>
            <a:off x="4941817" y="503222"/>
            <a:ext cx="72501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Mark Vermillion, G. Clayton Stoldt, &amp; Mike Ross– Wichita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2385977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AFE237-2A7C-204B-9D5C-DBF1CB984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311" y="384580"/>
            <a:ext cx="10515600" cy="1325563"/>
          </a:xfrm>
        </p:spPr>
        <p:txBody>
          <a:bodyPr/>
          <a:lstStyle/>
          <a:p>
            <a:r>
              <a:rPr lang="en-US" dirty="0"/>
              <a:t>Evaluation of Mentoring Program, </a:t>
            </a:r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20D1C5-1871-054C-80AD-3499DB7BB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Perceptions of the program were measured by separate sections of the survey instrument.</a:t>
            </a:r>
          </a:p>
          <a:p>
            <a:r>
              <a:rPr lang="en-US" dirty="0"/>
              <a:t>Instrument was divided into four main sections:</a:t>
            </a:r>
          </a:p>
          <a:p>
            <a:pPr lvl="1"/>
            <a:r>
              <a:rPr lang="en-US" dirty="0"/>
              <a:t>Experiences with program:	nine questions</a:t>
            </a:r>
          </a:p>
          <a:p>
            <a:pPr lvl="1"/>
            <a:r>
              <a:rPr lang="en-US" dirty="0"/>
              <a:t>Function(s) of program:		10 questions</a:t>
            </a:r>
          </a:p>
          <a:p>
            <a:pPr lvl="1"/>
            <a:r>
              <a:rPr lang="en-US" dirty="0"/>
              <a:t>Outcomes of program:		seven questions</a:t>
            </a:r>
          </a:p>
          <a:p>
            <a:pPr lvl="1"/>
            <a:r>
              <a:rPr lang="en-US" dirty="0"/>
              <a:t>Strengths/Weaknesses:		two comments sections</a:t>
            </a:r>
          </a:p>
          <a:p>
            <a:r>
              <a:rPr lang="en-US" dirty="0"/>
              <a:t>Instrument sections were drawn from and/or influenced by Baker, Hums, Mamo, &amp; Andrew’s (2019) work.</a:t>
            </a:r>
          </a:p>
          <a:p>
            <a:pPr lvl="1"/>
            <a:r>
              <a:rPr lang="en-US" dirty="0"/>
              <a:t>Their research was a hybrid of </a:t>
            </a:r>
            <a:r>
              <a:rPr lang="en-US" dirty="0" err="1"/>
              <a:t>Chelladurai</a:t>
            </a:r>
            <a:r>
              <a:rPr lang="en-US" dirty="0"/>
              <a:t> (1999) and Young &amp; </a:t>
            </a:r>
            <a:r>
              <a:rPr lang="en-US" dirty="0" err="1"/>
              <a:t>Perrewe</a:t>
            </a:r>
            <a:r>
              <a:rPr lang="en-US" dirty="0"/>
              <a:t> (2004)</a:t>
            </a:r>
          </a:p>
        </p:txBody>
      </p:sp>
    </p:spTree>
    <p:extLst>
      <p:ext uri="{BB962C8B-B14F-4D97-AF65-F5344CB8AC3E}">
        <p14:creationId xmlns:p14="http://schemas.microsoft.com/office/powerpoint/2010/main" val="513755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558481-085A-1A4C-87A9-AF78CE804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5626" y="355600"/>
            <a:ext cx="10515600" cy="1325563"/>
          </a:xfrm>
        </p:spPr>
        <p:txBody>
          <a:bodyPr/>
          <a:lstStyle/>
          <a:p>
            <a:r>
              <a:rPr lang="en-US" dirty="0"/>
              <a:t>Demographics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673B2A7-0AE4-BC45-9B11-4187AF9FB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406843"/>
            <a:ext cx="5157787" cy="823912"/>
          </a:xfrm>
        </p:spPr>
        <p:txBody>
          <a:bodyPr/>
          <a:lstStyle/>
          <a:p>
            <a:pPr algn="ctr"/>
            <a:r>
              <a:rPr lang="en-US" sz="3200" u="sng" dirty="0"/>
              <a:t>Mentees</a:t>
            </a:r>
            <a:r>
              <a:rPr lang="en-US" dirty="0"/>
              <a:t>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766E10B6-F4F7-4F4E-B34D-75BA6A178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2013" y="2251710"/>
            <a:ext cx="5157787" cy="368458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Age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Mean 			28.5 yrs </a:t>
            </a:r>
          </a:p>
          <a:p>
            <a:pPr lvl="1"/>
            <a:r>
              <a:rPr lang="en-US" dirty="0"/>
              <a:t>Mode 			22 yrs</a:t>
            </a:r>
          </a:p>
          <a:p>
            <a:r>
              <a:rPr lang="en-US" b="1" dirty="0"/>
              <a:t>Male</a:t>
            </a:r>
            <a:r>
              <a:rPr lang="en-US" dirty="0"/>
              <a:t>: 			</a:t>
            </a:r>
            <a:r>
              <a:rPr lang="en-US" sz="2400" dirty="0"/>
              <a:t>72.5%</a:t>
            </a:r>
            <a:r>
              <a:rPr lang="en-US" dirty="0"/>
              <a:t> </a:t>
            </a:r>
          </a:p>
          <a:p>
            <a:r>
              <a:rPr lang="en-US" b="1" dirty="0"/>
              <a:t>White</a:t>
            </a:r>
            <a:r>
              <a:rPr lang="en-US" dirty="0"/>
              <a:t>: 			</a:t>
            </a:r>
            <a:r>
              <a:rPr lang="en-US" sz="2400" dirty="0"/>
              <a:t>85%</a:t>
            </a:r>
          </a:p>
          <a:p>
            <a:r>
              <a:rPr lang="en-US" b="1" dirty="0"/>
              <a:t>Non-Hispanic</a:t>
            </a:r>
            <a:r>
              <a:rPr lang="en-US" dirty="0"/>
              <a:t>: 		</a:t>
            </a:r>
            <a:r>
              <a:rPr lang="en-US" sz="2400" dirty="0"/>
              <a:t>92.5%</a:t>
            </a:r>
          </a:p>
          <a:p>
            <a:r>
              <a:rPr lang="en-US" b="1" dirty="0"/>
              <a:t>Employment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College 			32.5% </a:t>
            </a:r>
          </a:p>
          <a:p>
            <a:pPr lvl="1"/>
            <a:r>
              <a:rPr lang="en-US" dirty="0"/>
              <a:t>Outside of Sport 		27.5%</a:t>
            </a:r>
          </a:p>
          <a:p>
            <a:pPr lvl="1"/>
            <a:r>
              <a:rPr lang="en-US" dirty="0"/>
              <a:t>Professional 		15% </a:t>
            </a:r>
          </a:p>
          <a:p>
            <a:pPr lvl="1"/>
            <a:r>
              <a:rPr lang="en-US" dirty="0"/>
              <a:t>Other 			5%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61455681-0C32-E04F-8C8D-27890A5A55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27798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/>
              <a:t>Mentors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2EB82C1D-B03B-6941-9980-83EA7B968A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51710"/>
            <a:ext cx="5183188" cy="368458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Age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Mean 			30 yrs</a:t>
            </a:r>
          </a:p>
          <a:p>
            <a:pPr lvl="1"/>
            <a:r>
              <a:rPr lang="en-US" dirty="0"/>
              <a:t>Mode 			30 yrs</a:t>
            </a:r>
          </a:p>
          <a:p>
            <a:r>
              <a:rPr lang="en-US" b="1" dirty="0"/>
              <a:t>Male</a:t>
            </a:r>
            <a:r>
              <a:rPr lang="en-US" dirty="0"/>
              <a:t>: 			</a:t>
            </a:r>
            <a:r>
              <a:rPr lang="en-US" sz="2400" dirty="0"/>
              <a:t>64.7%</a:t>
            </a:r>
          </a:p>
          <a:p>
            <a:r>
              <a:rPr lang="en-US" b="1" dirty="0"/>
              <a:t>White</a:t>
            </a:r>
            <a:r>
              <a:rPr lang="en-US" dirty="0"/>
              <a:t>: 			</a:t>
            </a:r>
            <a:r>
              <a:rPr lang="en-US" sz="2400" dirty="0"/>
              <a:t>88%</a:t>
            </a:r>
          </a:p>
          <a:p>
            <a:r>
              <a:rPr lang="en-US" b="1" dirty="0"/>
              <a:t>Non-Hispanic</a:t>
            </a:r>
            <a:r>
              <a:rPr lang="en-US" dirty="0"/>
              <a:t>: 		</a:t>
            </a:r>
            <a:r>
              <a:rPr lang="en-US" sz="2400" dirty="0"/>
              <a:t>94.1%</a:t>
            </a:r>
          </a:p>
          <a:p>
            <a:r>
              <a:rPr lang="en-US" b="1" dirty="0"/>
              <a:t>Employment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Scholastic 			23.5% </a:t>
            </a:r>
          </a:p>
          <a:p>
            <a:pPr lvl="1"/>
            <a:r>
              <a:rPr lang="en-US" dirty="0"/>
              <a:t>Outside of Sport 		23.5% </a:t>
            </a:r>
          </a:p>
          <a:p>
            <a:pPr lvl="1"/>
            <a:r>
              <a:rPr lang="en-US" dirty="0"/>
              <a:t>College 			17.6% </a:t>
            </a:r>
          </a:p>
          <a:p>
            <a:pPr lvl="1"/>
            <a:r>
              <a:rPr lang="en-US" dirty="0"/>
              <a:t>Other 			23.6%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712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6F3E38-18DC-B54D-B2D2-7D7F3E8DE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491" y="355600"/>
            <a:ext cx="10515600" cy="1325563"/>
          </a:xfrm>
        </p:spPr>
        <p:txBody>
          <a:bodyPr/>
          <a:lstStyle/>
          <a:p>
            <a:r>
              <a:rPr lang="en-US" dirty="0"/>
              <a:t>Demographics, </a:t>
            </a:r>
            <a:r>
              <a:rPr lang="en-US" dirty="0" err="1"/>
              <a:t>cont</a:t>
            </a:r>
            <a:r>
              <a:rPr lang="en-US" dirty="0"/>
              <a:t>: Mentoring Experience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6C3CA131-61D6-EC47-BE6C-C6D0D7D4E6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143382"/>
              </p:ext>
            </p:extLst>
          </p:nvPr>
        </p:nvGraphicFramePr>
        <p:xfrm>
          <a:off x="1754909" y="2262139"/>
          <a:ext cx="8580582" cy="2328334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3649533">
                  <a:extLst>
                    <a:ext uri="{9D8B030D-6E8A-4147-A177-3AD203B41FA5}">
                      <a16:colId xmlns:a16="http://schemas.microsoft.com/office/drawing/2014/main" xmlns="" val="2181893823"/>
                    </a:ext>
                  </a:extLst>
                </a:gridCol>
                <a:gridCol w="2563031">
                  <a:extLst>
                    <a:ext uri="{9D8B030D-6E8A-4147-A177-3AD203B41FA5}">
                      <a16:colId xmlns:a16="http://schemas.microsoft.com/office/drawing/2014/main" xmlns="" val="2231602957"/>
                    </a:ext>
                  </a:extLst>
                </a:gridCol>
                <a:gridCol w="2368018">
                  <a:extLst>
                    <a:ext uri="{9D8B030D-6E8A-4147-A177-3AD203B41FA5}">
                      <a16:colId xmlns:a16="http://schemas.microsoft.com/office/drawing/2014/main" xmlns="" val="3141976060"/>
                    </a:ext>
                  </a:extLst>
                </a:gridCol>
              </a:tblGrid>
              <a:tr h="7018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Experience with mentoring and/or mentoring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Students/Mentees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Alumni/Mentors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0260658"/>
                  </a:ext>
                </a:extLst>
              </a:tr>
              <a:tr h="406623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Never had a mentoring experience: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29.4%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4507032"/>
                  </a:ext>
                </a:extLst>
              </a:tr>
              <a:tr h="406623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Been a mentee, but not mentor: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17.6%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9456224"/>
                  </a:ext>
                </a:extLst>
              </a:tr>
              <a:tr h="406623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Been a mentor, but not a mentee: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8656006"/>
                  </a:ext>
                </a:extLst>
              </a:tr>
              <a:tr h="406623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Experienced with both: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22.5%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036558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BA58C1A-37FE-0F41-9D63-14CE24C7F2C3}"/>
              </a:ext>
            </a:extLst>
          </p:cNvPr>
          <p:cNvSpPr txBox="1"/>
          <p:nvPr/>
        </p:nvSpPr>
        <p:spPr>
          <a:xfrm>
            <a:off x="387927" y="6243782"/>
            <a:ext cx="832196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Overall: interesting and varying experience levels with mentoring—in some way. </a:t>
            </a:r>
          </a:p>
        </p:txBody>
      </p:sp>
    </p:spTree>
    <p:extLst>
      <p:ext uri="{BB962C8B-B14F-4D97-AF65-F5344CB8AC3E}">
        <p14:creationId xmlns:p14="http://schemas.microsoft.com/office/powerpoint/2010/main" val="371360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558481-085A-1A4C-87A9-AF78CE804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564" y="355600"/>
            <a:ext cx="10515600" cy="1325563"/>
          </a:xfrm>
        </p:spPr>
        <p:txBody>
          <a:bodyPr/>
          <a:lstStyle/>
          <a:p>
            <a:r>
              <a:rPr lang="en-US" dirty="0"/>
              <a:t>Experiences with program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673B2A7-0AE4-BC45-9B11-4187AF9FB903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1681163"/>
            <a:ext cx="5157788" cy="82391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	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9B2A659C-47CC-4246-9946-58126E5486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507900"/>
              </p:ext>
            </p:extLst>
          </p:nvPr>
        </p:nvGraphicFramePr>
        <p:xfrm>
          <a:off x="1438564" y="1681162"/>
          <a:ext cx="9488055" cy="4027410"/>
        </p:xfrm>
        <a:graphic>
          <a:graphicData uri="http://schemas.openxmlformats.org/drawingml/2006/table">
            <a:tbl>
              <a:tblPr firstRow="1" firstCol="1" bandRow="1">
                <a:tableStyleId>{E929F9F4-4A8F-4326-A1B4-22849713DDAB}</a:tableStyleId>
              </a:tblPr>
              <a:tblGrid>
                <a:gridCol w="4555836">
                  <a:extLst>
                    <a:ext uri="{9D8B030D-6E8A-4147-A177-3AD203B41FA5}">
                      <a16:colId xmlns:a16="http://schemas.microsoft.com/office/drawing/2014/main" xmlns="" val="3098887267"/>
                    </a:ext>
                  </a:extLst>
                </a:gridCol>
                <a:gridCol w="2836729">
                  <a:extLst>
                    <a:ext uri="{9D8B030D-6E8A-4147-A177-3AD203B41FA5}">
                      <a16:colId xmlns:a16="http://schemas.microsoft.com/office/drawing/2014/main" xmlns="" val="2434665515"/>
                    </a:ext>
                  </a:extLst>
                </a:gridCol>
                <a:gridCol w="2095490">
                  <a:extLst>
                    <a:ext uri="{9D8B030D-6E8A-4147-A177-3AD203B41FA5}">
                      <a16:colId xmlns:a16="http://schemas.microsoft.com/office/drawing/2014/main" xmlns="" val="2675755069"/>
                    </a:ext>
                  </a:extLst>
                </a:gridCol>
              </a:tblGrid>
              <a:tr h="488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Experience variables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*Students/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Mentees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*Alumni/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Mentors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88990773"/>
                  </a:ext>
                </a:extLst>
              </a:tr>
              <a:tr h="24417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At the beginning of the program I was nervous.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35%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17.6%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98770944"/>
                  </a:ext>
                </a:extLst>
              </a:tr>
              <a:tr h="24417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I was excited about being in a mentoring program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70%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61229373"/>
                  </a:ext>
                </a:extLst>
              </a:tr>
              <a:tr h="24417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I was excited to meet my mentor/mentee.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94.1%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01718861"/>
                  </a:ext>
                </a:extLst>
              </a:tr>
              <a:tr h="4883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I was afraid my mentor/mentee would misinterpret what I said.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11.8%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46798259"/>
                  </a:ext>
                </a:extLst>
              </a:tr>
              <a:tr h="4883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I felt my mentor/mentee was available for regular conversations.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75%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64.7%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13780052"/>
                  </a:ext>
                </a:extLst>
              </a:tr>
              <a:tr h="4883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I wanted to make sure my mentor/mentee saw me in a positive light.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82.4%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34314654"/>
                  </a:ext>
                </a:extLst>
              </a:tr>
              <a:tr h="4883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I devoted a lot of time for my mentor/mentee during the program.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47.5%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47.1%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0681864"/>
                  </a:ext>
                </a:extLst>
              </a:tr>
              <a:tr h="24417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I felt my mentor/mentee respected me as a person.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95%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47138615"/>
                  </a:ext>
                </a:extLst>
              </a:tr>
              <a:tr h="4883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I felt my mentor/mentee respected me as a professional.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97.5%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9454052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088AC9F-01DB-C94E-9B47-058ABC30C117}"/>
              </a:ext>
            </a:extLst>
          </p:cNvPr>
          <p:cNvSpPr txBox="1"/>
          <p:nvPr/>
        </p:nvSpPr>
        <p:spPr>
          <a:xfrm>
            <a:off x="350981" y="6166945"/>
            <a:ext cx="8137237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Overall</a:t>
            </a:r>
            <a:r>
              <a:rPr lang="en-US" sz="2000" dirty="0"/>
              <a:t>: positive experiences from both groups, time devoted was moderate</a:t>
            </a:r>
            <a:r>
              <a:rPr lang="en-US" dirty="0"/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870825C-E8C9-BB47-B512-3204EF7AB795}"/>
              </a:ext>
            </a:extLst>
          </p:cNvPr>
          <p:cNvSpPr/>
          <p:nvPr/>
        </p:nvSpPr>
        <p:spPr>
          <a:xfrm>
            <a:off x="9460384" y="1018381"/>
            <a:ext cx="14662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*% rating “agree”</a:t>
            </a:r>
          </a:p>
        </p:txBody>
      </p:sp>
    </p:spTree>
    <p:extLst>
      <p:ext uri="{BB962C8B-B14F-4D97-AF65-F5344CB8AC3E}">
        <p14:creationId xmlns:p14="http://schemas.microsoft.com/office/powerpoint/2010/main" val="226417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558481-085A-1A4C-87A9-AF78CE804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329" y="306369"/>
            <a:ext cx="10515600" cy="1325563"/>
          </a:xfrm>
        </p:spPr>
        <p:txBody>
          <a:bodyPr/>
          <a:lstStyle/>
          <a:p>
            <a:r>
              <a:rPr lang="en-US" dirty="0"/>
              <a:t>Function(s) of program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89C2211D-C384-6D48-9F43-88A55DBB3E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055236"/>
              </p:ext>
            </p:extLst>
          </p:nvPr>
        </p:nvGraphicFramePr>
        <p:xfrm>
          <a:off x="1302329" y="1437968"/>
          <a:ext cx="9984509" cy="4327076"/>
        </p:xfrm>
        <a:graphic>
          <a:graphicData uri="http://schemas.openxmlformats.org/drawingml/2006/table">
            <a:tbl>
              <a:tblPr firstRow="1" firstCol="1" bandRow="1">
                <a:tableStyleId>{E929F9F4-4A8F-4326-A1B4-22849713DDAB}</a:tableStyleId>
              </a:tblPr>
              <a:tblGrid>
                <a:gridCol w="7742604">
                  <a:extLst>
                    <a:ext uri="{9D8B030D-6E8A-4147-A177-3AD203B41FA5}">
                      <a16:colId xmlns:a16="http://schemas.microsoft.com/office/drawing/2014/main" xmlns="" val="2142618054"/>
                    </a:ext>
                  </a:extLst>
                </a:gridCol>
                <a:gridCol w="1152720">
                  <a:extLst>
                    <a:ext uri="{9D8B030D-6E8A-4147-A177-3AD203B41FA5}">
                      <a16:colId xmlns:a16="http://schemas.microsoft.com/office/drawing/2014/main" xmlns="" val="1811918866"/>
                    </a:ext>
                  </a:extLst>
                </a:gridCol>
                <a:gridCol w="1089185">
                  <a:extLst>
                    <a:ext uri="{9D8B030D-6E8A-4147-A177-3AD203B41FA5}">
                      <a16:colId xmlns:a16="http://schemas.microsoft.com/office/drawing/2014/main" xmlns="" val="2774422629"/>
                    </a:ext>
                  </a:extLst>
                </a:gridCol>
              </a:tblGrid>
              <a:tr h="4831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Functions variables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*Students/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Mentees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*Alumni/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Mentors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08729217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Providing career advice was an important part of our conversations.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82.4%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0931267"/>
                  </a:ext>
                </a:extLst>
              </a:tr>
              <a:tr h="34174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Interacting with my mentor/mentee helped broaden my professional network.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35.3%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74903782"/>
                  </a:ext>
                </a:extLst>
              </a:tr>
              <a:tr h="53434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After interacting with my mentor/mentee, I believe “coaching” is important to the success of all professionals.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88.2%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5699379"/>
                  </a:ext>
                </a:extLst>
              </a:tr>
              <a:tr h="34601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would like to be, or serve again as, a mentor.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0576075"/>
                  </a:ext>
                </a:extLst>
              </a:tr>
              <a:tr h="34791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Professionalism was an important part of my mentoring conversations.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82.4%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49708004"/>
                  </a:ext>
                </a:extLst>
              </a:tr>
              <a:tr h="34174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 mentor/mentee conversations challenged me to be a better professional.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70.6%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7028982"/>
                  </a:ext>
                </a:extLst>
              </a:tr>
              <a:tr h="34174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 mentor/mentee conversations challenged me to be a better role model.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47.5%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82.4%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4805003"/>
                  </a:ext>
                </a:extLst>
              </a:tr>
              <a:tr h="45293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 mentor/mentee conversations challenged me to see the importance of counseling for individuals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45921348"/>
                  </a:ext>
                </a:extLst>
              </a:tr>
              <a:tr h="3463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 mentor/mentee conversations challenged me to be a better friend.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52.5%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29.4%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7520526"/>
                  </a:ext>
                </a:extLst>
              </a:tr>
              <a:tr h="45293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 mentor/mentee conversations challenged me to help others find or accept their personal aspirations.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58.8%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244241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2CFC7CF-FF87-C14A-8448-D9A2BDE2D253}"/>
              </a:ext>
            </a:extLst>
          </p:cNvPr>
          <p:cNvSpPr txBox="1"/>
          <p:nvPr/>
        </p:nvSpPr>
        <p:spPr>
          <a:xfrm>
            <a:off x="332509" y="6143956"/>
            <a:ext cx="8432799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Overall</a:t>
            </a:r>
            <a:r>
              <a:rPr lang="en-US" sz="2000" dirty="0"/>
              <a:t>: See gray, highlighted areas of table for interesting patterns…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F804386-AA04-344C-B03D-47B9884A4880}"/>
              </a:ext>
            </a:extLst>
          </p:cNvPr>
          <p:cNvSpPr/>
          <p:nvPr/>
        </p:nvSpPr>
        <p:spPr>
          <a:xfrm>
            <a:off x="9805342" y="718280"/>
            <a:ext cx="14814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*% rating “agree”</a:t>
            </a:r>
          </a:p>
        </p:txBody>
      </p:sp>
    </p:spTree>
    <p:extLst>
      <p:ext uri="{BB962C8B-B14F-4D97-AF65-F5344CB8AC3E}">
        <p14:creationId xmlns:p14="http://schemas.microsoft.com/office/powerpoint/2010/main" val="3291007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558481-085A-1A4C-87A9-AF78CE804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7109" y="439016"/>
            <a:ext cx="10515600" cy="1325563"/>
          </a:xfrm>
        </p:spPr>
        <p:txBody>
          <a:bodyPr/>
          <a:lstStyle/>
          <a:p>
            <a:r>
              <a:rPr lang="en-US" dirty="0"/>
              <a:t>Outcomes of program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673B2A7-0AE4-BC45-9B11-4187AF9FB903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1681163"/>
            <a:ext cx="5157788" cy="82391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	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4CD8321C-8F5B-B549-8C89-F2EF5196A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071996"/>
              </p:ext>
            </p:extLst>
          </p:nvPr>
        </p:nvGraphicFramePr>
        <p:xfrm>
          <a:off x="1025237" y="1795120"/>
          <a:ext cx="9818253" cy="3820589"/>
        </p:xfrm>
        <a:graphic>
          <a:graphicData uri="http://schemas.openxmlformats.org/drawingml/2006/table">
            <a:tbl>
              <a:tblPr firstRow="1" firstCol="1" bandRow="1">
                <a:tableStyleId>{E929F9F4-4A8F-4326-A1B4-22849713DDAB}</a:tableStyleId>
              </a:tblPr>
              <a:tblGrid>
                <a:gridCol w="5357090">
                  <a:extLst>
                    <a:ext uri="{9D8B030D-6E8A-4147-A177-3AD203B41FA5}">
                      <a16:colId xmlns:a16="http://schemas.microsoft.com/office/drawing/2014/main" xmlns="" val="2142618054"/>
                    </a:ext>
                  </a:extLst>
                </a:gridCol>
                <a:gridCol w="2512291">
                  <a:extLst>
                    <a:ext uri="{9D8B030D-6E8A-4147-A177-3AD203B41FA5}">
                      <a16:colId xmlns:a16="http://schemas.microsoft.com/office/drawing/2014/main" xmlns="" val="1811918866"/>
                    </a:ext>
                  </a:extLst>
                </a:gridCol>
                <a:gridCol w="1948872">
                  <a:extLst>
                    <a:ext uri="{9D8B030D-6E8A-4147-A177-3AD203B41FA5}">
                      <a16:colId xmlns:a16="http://schemas.microsoft.com/office/drawing/2014/main" xmlns="" val="2774422629"/>
                    </a:ext>
                  </a:extLst>
                </a:gridCol>
              </a:tblGrid>
              <a:tr h="5182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Experience variable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*Students/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Mentees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*Alumni/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Mentors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08729217"/>
                  </a:ext>
                </a:extLst>
              </a:tr>
              <a:tr h="31902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 mentor/mentee conversations were satisfying.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88.2%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0931267"/>
                  </a:ext>
                </a:extLst>
              </a:tr>
              <a:tr h="51750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 mentor/mentee conversations helped me to better understand people working in our industry.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41.2%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74903782"/>
                  </a:ext>
                </a:extLst>
              </a:tr>
              <a:tr h="51750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 mentor/mentee conversations taught me how to be a better mentor.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82.4%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5699379"/>
                  </a:ext>
                </a:extLst>
              </a:tr>
              <a:tr h="51822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respect my mentor/mentee more than I did at the beginning of the program.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80576075"/>
                  </a:ext>
                </a:extLst>
              </a:tr>
              <a:tr h="40487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program was too structured.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52.9%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9708004"/>
                  </a:ext>
                </a:extLst>
              </a:tr>
              <a:tr h="60036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program provided an opportunity to learn from a professional.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92.5%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64.7%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67028982"/>
                  </a:ext>
                </a:extLst>
              </a:tr>
              <a:tr h="42487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felt my mentor/mentee provided lots of effort.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47.1%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480500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3C509B2-55CC-DB41-9543-85908F02901C}"/>
              </a:ext>
            </a:extLst>
          </p:cNvPr>
          <p:cNvSpPr txBox="1"/>
          <p:nvPr/>
        </p:nvSpPr>
        <p:spPr>
          <a:xfrm>
            <a:off x="378690" y="6065041"/>
            <a:ext cx="90885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Overall</a:t>
            </a:r>
            <a:r>
              <a:rPr lang="en-US" sz="2000" dirty="0"/>
              <a:t>: Positive or expected results on most variables; see gray, highlighted areas for additional patterns. 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2CBB83A-178F-0C4C-9CE7-29D18CD58075}"/>
              </a:ext>
            </a:extLst>
          </p:cNvPr>
          <p:cNvSpPr/>
          <p:nvPr/>
        </p:nvSpPr>
        <p:spPr>
          <a:xfrm>
            <a:off x="9305674" y="1213901"/>
            <a:ext cx="14662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*% rating “agree”</a:t>
            </a:r>
          </a:p>
        </p:txBody>
      </p:sp>
    </p:spTree>
    <p:extLst>
      <p:ext uri="{BB962C8B-B14F-4D97-AF65-F5344CB8AC3E}">
        <p14:creationId xmlns:p14="http://schemas.microsoft.com/office/powerpoint/2010/main" val="3531707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558481-085A-1A4C-87A9-AF78CE804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855" y="392835"/>
            <a:ext cx="10515600" cy="1325563"/>
          </a:xfrm>
        </p:spPr>
        <p:txBody>
          <a:bodyPr/>
          <a:lstStyle/>
          <a:p>
            <a:r>
              <a:rPr lang="en-US" dirty="0"/>
              <a:t>Strengths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1EE239-C6BB-2246-AEE6-C0BE84B7502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/>
              <a:t>Student comment themes:</a:t>
            </a:r>
          </a:p>
          <a:p>
            <a:r>
              <a:rPr lang="en-US" dirty="0"/>
              <a:t>Time commitment was appropriate</a:t>
            </a:r>
          </a:p>
          <a:p>
            <a:r>
              <a:rPr lang="en-US" dirty="0"/>
              <a:t>Built-in network, connection</a:t>
            </a:r>
          </a:p>
          <a:p>
            <a:r>
              <a:rPr lang="en-US" dirty="0"/>
              <a:t>Efficiency</a:t>
            </a:r>
          </a:p>
          <a:p>
            <a:r>
              <a:rPr lang="en-US" dirty="0"/>
              <a:t>Structure assisted in process</a:t>
            </a:r>
          </a:p>
          <a:p>
            <a:pPr lvl="1"/>
            <a:r>
              <a:rPr lang="en-US" dirty="0"/>
              <a:t>Assignments and blogs</a:t>
            </a:r>
          </a:p>
          <a:p>
            <a:r>
              <a:rPr lang="en-US" dirty="0"/>
              <a:t>Mentors DONATED time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64C319BC-6EE8-8E4D-939E-5CDA60B119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/>
              <a:t>Mentor comment themes:</a:t>
            </a:r>
          </a:p>
          <a:p>
            <a:r>
              <a:rPr lang="en-US" dirty="0"/>
              <a:t>Giving back</a:t>
            </a:r>
          </a:p>
          <a:p>
            <a:r>
              <a:rPr lang="en-US" dirty="0"/>
              <a:t>Importance in growing young professionals</a:t>
            </a:r>
          </a:p>
          <a:p>
            <a:r>
              <a:rPr lang="en-US" dirty="0"/>
              <a:t>Process over content; diversity in fields</a:t>
            </a:r>
          </a:p>
          <a:p>
            <a:r>
              <a:rPr lang="en-US" dirty="0"/>
              <a:t>Appropriate time commitment</a:t>
            </a:r>
          </a:p>
          <a:p>
            <a:r>
              <a:rPr lang="en-US" dirty="0"/>
              <a:t>Structure assisted in process</a:t>
            </a:r>
          </a:p>
          <a:p>
            <a:pPr lvl="1"/>
            <a:r>
              <a:rPr lang="en-US" dirty="0"/>
              <a:t>Assignments and blogs</a:t>
            </a:r>
          </a:p>
        </p:txBody>
      </p:sp>
    </p:spTree>
    <p:extLst>
      <p:ext uri="{BB962C8B-B14F-4D97-AF65-F5344CB8AC3E}">
        <p14:creationId xmlns:p14="http://schemas.microsoft.com/office/powerpoint/2010/main" val="2599780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558481-085A-1A4C-87A9-AF78CE804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855" y="392835"/>
            <a:ext cx="10515600" cy="1325563"/>
          </a:xfrm>
        </p:spPr>
        <p:txBody>
          <a:bodyPr/>
          <a:lstStyle/>
          <a:p>
            <a:r>
              <a:rPr lang="en-US" dirty="0"/>
              <a:t>Weaknesses, areas for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1EE239-C6BB-2246-AEE6-C0BE84B7502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/>
              <a:t>Student comment themes:</a:t>
            </a:r>
          </a:p>
          <a:p>
            <a:r>
              <a:rPr lang="en-US" dirty="0"/>
              <a:t>Trouble getting in contact with busy professionals</a:t>
            </a:r>
          </a:p>
          <a:p>
            <a:r>
              <a:rPr lang="en-US" dirty="0"/>
              <a:t>Mentors’ availability</a:t>
            </a:r>
          </a:p>
          <a:p>
            <a:r>
              <a:rPr lang="en-US" dirty="0"/>
              <a:t>Want “in-person” class and interactions</a:t>
            </a:r>
          </a:p>
          <a:p>
            <a:r>
              <a:rPr lang="en-US" dirty="0"/>
              <a:t>More than 8-week class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64C319BC-6EE8-8E4D-939E-5CDA60B119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/>
              <a:t>Mentor comment themes:</a:t>
            </a:r>
          </a:p>
          <a:p>
            <a:r>
              <a:rPr lang="en-US" dirty="0"/>
              <a:t>Connect mentees/mentors based upon occupation</a:t>
            </a:r>
          </a:p>
          <a:p>
            <a:r>
              <a:rPr lang="en-US" dirty="0"/>
              <a:t>Require phone calls, video chats or in-person meetings</a:t>
            </a:r>
          </a:p>
          <a:p>
            <a:r>
              <a:rPr lang="en-US" dirty="0"/>
              <a:t>Too structured; require students to ask follow-up questions</a:t>
            </a:r>
          </a:p>
        </p:txBody>
      </p:sp>
    </p:spTree>
    <p:extLst>
      <p:ext uri="{BB962C8B-B14F-4D97-AF65-F5344CB8AC3E}">
        <p14:creationId xmlns:p14="http://schemas.microsoft.com/office/powerpoint/2010/main" val="812634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9AA5B95B-D807-654E-828B-168AB8AFA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4583" y="384581"/>
            <a:ext cx="10515600" cy="1325563"/>
          </a:xfrm>
        </p:spPr>
        <p:txBody>
          <a:bodyPr/>
          <a:lstStyle/>
          <a:p>
            <a:r>
              <a:rPr lang="en-US" dirty="0"/>
              <a:t>Discussion: How to evolve the program?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6CCD52BB-4396-D849-B165-013C89168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Alumni/mentors was a homogenous group; mirrors graduate student program</a:t>
            </a:r>
          </a:p>
          <a:p>
            <a:pPr lvl="1"/>
            <a:r>
              <a:rPr lang="en-US" dirty="0"/>
              <a:t>Other project: Approx. 45-50% of undergraduate program self-reports as </a:t>
            </a:r>
            <a:r>
              <a:rPr lang="en-US" dirty="0" err="1"/>
              <a:t>FirstGen</a:t>
            </a:r>
            <a:r>
              <a:rPr lang="en-US" dirty="0"/>
              <a:t>; racial and ethnic diversity percentages are slightly above WSU.</a:t>
            </a:r>
          </a:p>
          <a:p>
            <a:r>
              <a:rPr lang="en-US" dirty="0"/>
              <a:t>Inclusive Excellence is about providing experiences and opportunities for growth, evolution.</a:t>
            </a:r>
          </a:p>
          <a:p>
            <a:pPr lvl="1"/>
            <a:r>
              <a:rPr lang="en-US" dirty="0"/>
              <a:t>Providing culturally diverse experiences, topics or activities was a weakness</a:t>
            </a:r>
          </a:p>
          <a:p>
            <a:r>
              <a:rPr lang="en-US" dirty="0"/>
              <a:t>Need to increase diversity of graduate student body; increase efforts to connect with diverse mentors</a:t>
            </a:r>
          </a:p>
        </p:txBody>
      </p:sp>
    </p:spTree>
    <p:extLst>
      <p:ext uri="{BB962C8B-B14F-4D97-AF65-F5344CB8AC3E}">
        <p14:creationId xmlns:p14="http://schemas.microsoft.com/office/powerpoint/2010/main" val="2748250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8BAE87-3CD3-2948-B3F5-2AB2A2F56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55" y="394308"/>
            <a:ext cx="10515600" cy="1325563"/>
          </a:xfrm>
        </p:spPr>
        <p:txBody>
          <a:bodyPr/>
          <a:lstStyle/>
          <a:p>
            <a:r>
              <a:rPr lang="en-US" dirty="0"/>
              <a:t>Discussion: Connections to COSMA assessments &amp; strategic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5EF58A-23EF-E041-9C7D-727360591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COSMA Principle 7.6 Diversity in Sport Management</a:t>
            </a:r>
          </a:p>
          <a:p>
            <a:pPr lvl="1"/>
            <a:r>
              <a:rPr lang="en-US" sz="2100" dirty="0"/>
              <a:t>“Excellence in sport management education includes diversity in its many forms….Therefore, the academic unit/sport management program, through its co-curricular and operational activities, should ensure that students possess the knowledge, skills and experiences to understand and operate effectively in a diverse sport environment” </a:t>
            </a:r>
            <a:r>
              <a:rPr lang="en-US" sz="1900" dirty="0"/>
              <a:t>(COSMA, 2016, p. 54)</a:t>
            </a:r>
          </a:p>
          <a:p>
            <a:r>
              <a:rPr lang="en-US" dirty="0"/>
              <a:t>Focus on: </a:t>
            </a:r>
          </a:p>
          <a:p>
            <a:pPr lvl="1"/>
            <a:r>
              <a:rPr lang="en-US" dirty="0"/>
              <a:t>recruiting/retaining diverse faculty/staff</a:t>
            </a:r>
          </a:p>
          <a:p>
            <a:pPr lvl="2"/>
            <a:r>
              <a:rPr lang="en-US" dirty="0"/>
              <a:t>Enrollment growth equates to more resources; diversity is a focus of recent hires</a:t>
            </a:r>
          </a:p>
          <a:p>
            <a:pPr lvl="1"/>
            <a:r>
              <a:rPr lang="en-US" dirty="0"/>
              <a:t>recruiting/retaining diverse students </a:t>
            </a:r>
          </a:p>
          <a:p>
            <a:pPr lvl="2"/>
            <a:r>
              <a:rPr lang="en-US" dirty="0"/>
              <a:t>Langston University</a:t>
            </a:r>
          </a:p>
          <a:p>
            <a:pPr lvl="1"/>
            <a:r>
              <a:rPr lang="en-US" dirty="0"/>
              <a:t>curricular offerings for increasing awareness</a:t>
            </a:r>
          </a:p>
          <a:p>
            <a:pPr lvl="2"/>
            <a:r>
              <a:rPr lang="en-US" dirty="0"/>
              <a:t>SMGT 475: Diversity in SMGT</a:t>
            </a:r>
          </a:p>
          <a:p>
            <a:pPr lvl="2"/>
            <a:r>
              <a:rPr lang="en-US" dirty="0"/>
              <a:t>SMGT 552: Study Abroad in Global Sport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68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D29A39-00F0-A247-8238-1AA4E15F5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3493" y="384581"/>
            <a:ext cx="10515600" cy="132556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D9CF51-F59F-4E40-B818-23A9BF1B9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purpose of this presentation is to do the following:</a:t>
            </a:r>
          </a:p>
          <a:p>
            <a:pPr lvl="1"/>
            <a:r>
              <a:rPr lang="en-US" dirty="0"/>
              <a:t>Present the programmatic elements of the department’s mentoring program</a:t>
            </a:r>
          </a:p>
          <a:p>
            <a:pPr lvl="1"/>
            <a:r>
              <a:rPr lang="en-US" dirty="0"/>
              <a:t>Present department evaluation of structured mentoring/networking program</a:t>
            </a:r>
          </a:p>
          <a:p>
            <a:pPr lvl="2"/>
            <a:r>
              <a:rPr lang="en-US" dirty="0"/>
              <a:t>based on survey responses from both mentors and mentees involved in the program during the fall 2019 semester</a:t>
            </a:r>
          </a:p>
          <a:p>
            <a:pPr lvl="1"/>
            <a:r>
              <a:rPr lang="en-US" dirty="0"/>
              <a:t>Discuss the department’s self-reflection on how to evolve program moving forward</a:t>
            </a:r>
          </a:p>
          <a:p>
            <a:pPr lvl="1"/>
            <a:r>
              <a:rPr lang="en-US" dirty="0"/>
              <a:t>Present how the department is connecting these perceptions to university strategic planning (Inclusive Excellence) and COSMA assessments.</a:t>
            </a:r>
          </a:p>
        </p:txBody>
      </p:sp>
    </p:spTree>
    <p:extLst>
      <p:ext uri="{BB962C8B-B14F-4D97-AF65-F5344CB8AC3E}">
        <p14:creationId xmlns:p14="http://schemas.microsoft.com/office/powerpoint/2010/main" val="39968675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ACBF90-EF5B-C549-88EE-2AB8837FA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945" y="374852"/>
            <a:ext cx="10515600" cy="1325563"/>
          </a:xfrm>
        </p:spPr>
        <p:txBody>
          <a:bodyPr/>
          <a:lstStyle/>
          <a:p>
            <a:r>
              <a:rPr lang="en-US" dirty="0"/>
              <a:t>Final thoughts….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C3E974-4FD1-0A45-8EA4-15D5E5A0B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Crowdsourcing information from stakeholders will be balanced with academic/logistical expectations</a:t>
            </a:r>
          </a:p>
          <a:p>
            <a:pPr lvl="1"/>
            <a:r>
              <a:rPr lang="en-US" dirty="0"/>
              <a:t>E.g. class structure, length, academic rigor, etc. </a:t>
            </a:r>
          </a:p>
          <a:p>
            <a:r>
              <a:rPr lang="en-US" dirty="0"/>
              <a:t>More research:</a:t>
            </a:r>
          </a:p>
          <a:p>
            <a:pPr lvl="1"/>
            <a:r>
              <a:rPr lang="en-US" dirty="0"/>
              <a:t>Focus on women and mentees/mentors of color</a:t>
            </a:r>
          </a:p>
          <a:p>
            <a:pPr lvl="1"/>
            <a:r>
              <a:rPr lang="en-US" dirty="0"/>
              <a:t>Track longitudinally</a:t>
            </a:r>
          </a:p>
          <a:p>
            <a:r>
              <a:rPr lang="en-US" dirty="0"/>
              <a:t>Work to evolve structural antecedents in order to diversify graduate program, class, and mentoring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39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0B855C-01A1-E44B-B3FD-CAFF9EB80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4583" y="374853"/>
            <a:ext cx="10515600" cy="1325563"/>
          </a:xfrm>
        </p:spPr>
        <p:txBody>
          <a:bodyPr/>
          <a:lstStyle/>
          <a:p>
            <a:r>
              <a:rPr lang="en-US" dirty="0"/>
              <a:t>Background &amp;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DEAA53-E678-BC4E-A820-A0482F465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Mentoring is increasingly important, regardless of industry </a:t>
            </a:r>
            <a:r>
              <a:rPr lang="en-US" sz="1400" dirty="0"/>
              <a:t>(Comstock, 2013; </a:t>
            </a:r>
            <a:r>
              <a:rPr lang="en-US" sz="1400" dirty="0" err="1"/>
              <a:t>Macrina</a:t>
            </a:r>
            <a:r>
              <a:rPr lang="en-US" sz="1400" dirty="0"/>
              <a:t>, 2005; </a:t>
            </a:r>
            <a:r>
              <a:rPr lang="en-US" sz="1400" dirty="0" err="1"/>
              <a:t>Shamoo</a:t>
            </a:r>
            <a:r>
              <a:rPr lang="en-US" sz="1400" dirty="0"/>
              <a:t> &amp; Resnik, 2009; Wilson, 1990; Young &amp; </a:t>
            </a:r>
            <a:r>
              <a:rPr lang="en-US" sz="1400" dirty="0" err="1"/>
              <a:t>Perrewe</a:t>
            </a:r>
            <a:r>
              <a:rPr lang="en-US" sz="1400" dirty="0"/>
              <a:t>, 2000, 2004). </a:t>
            </a:r>
          </a:p>
          <a:p>
            <a:r>
              <a:rPr lang="en-US" dirty="0"/>
              <a:t>Long history of mentoring in sport, especially within coaching, working with at-risk youths, and within team settings </a:t>
            </a:r>
            <a:r>
              <a:rPr lang="en-US" sz="1400" dirty="0"/>
              <a:t>(Weaver &amp; </a:t>
            </a:r>
            <a:r>
              <a:rPr lang="en-US" sz="1400" dirty="0" err="1"/>
              <a:t>Chelladurai</a:t>
            </a:r>
            <a:r>
              <a:rPr lang="en-US" sz="1400" dirty="0"/>
              <a:t>, 2002)</a:t>
            </a:r>
          </a:p>
          <a:p>
            <a:r>
              <a:rPr lang="en-US" dirty="0"/>
              <a:t>Sport management-based mentoring is increasing within intercollegiate athletics </a:t>
            </a:r>
            <a:r>
              <a:rPr lang="en-US" sz="1400" dirty="0"/>
              <a:t>(Weaver &amp; </a:t>
            </a:r>
            <a:r>
              <a:rPr lang="en-US" sz="1400" dirty="0" err="1"/>
              <a:t>Chelladurai</a:t>
            </a:r>
            <a:r>
              <a:rPr lang="en-US" sz="1400" dirty="0"/>
              <a:t>, 2002); </a:t>
            </a:r>
            <a:r>
              <a:rPr lang="en-US" dirty="0"/>
              <a:t>sport management faculty </a:t>
            </a:r>
            <a:r>
              <a:rPr lang="en-US" sz="1400" dirty="0"/>
              <a:t>(Baker, Hums, Mamo, &amp; Andrew, 2019); </a:t>
            </a:r>
            <a:r>
              <a:rPr lang="en-US" dirty="0"/>
              <a:t>and among women in fitness industries </a:t>
            </a:r>
            <a:r>
              <a:rPr lang="en-US" sz="1400" dirty="0"/>
              <a:t>(Bower, 2008)</a:t>
            </a:r>
          </a:p>
          <a:p>
            <a:r>
              <a:rPr lang="en-US" dirty="0"/>
              <a:t>SMGT Example: N4A (National Association of Academic Student-Athlete Development Professionals)</a:t>
            </a:r>
          </a:p>
          <a:p>
            <a:pPr lvl="1"/>
            <a:r>
              <a:rPr lang="en-US" dirty="0"/>
              <a:t>Organization provides semi-structured interactions, outcomes, and expectations</a:t>
            </a:r>
          </a:p>
        </p:txBody>
      </p:sp>
    </p:spTree>
    <p:extLst>
      <p:ext uri="{BB962C8B-B14F-4D97-AF65-F5344CB8AC3E}">
        <p14:creationId xmlns:p14="http://schemas.microsoft.com/office/powerpoint/2010/main" val="659728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2FD554-0DC8-C945-B4D1-0E5B4B99D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766" y="374853"/>
            <a:ext cx="10515600" cy="1325563"/>
          </a:xfrm>
        </p:spPr>
        <p:txBody>
          <a:bodyPr/>
          <a:lstStyle/>
          <a:p>
            <a:r>
              <a:rPr lang="en-US" dirty="0"/>
              <a:t>SMGT Mentoring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4BF0A9-A9C8-BA49-BEDF-DCA6145AD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90084"/>
          </a:xfrm>
        </p:spPr>
        <p:txBody>
          <a:bodyPr/>
          <a:lstStyle/>
          <a:p>
            <a:r>
              <a:rPr lang="en-US" dirty="0"/>
              <a:t>Structured mentoring program</a:t>
            </a:r>
          </a:p>
          <a:p>
            <a:r>
              <a:rPr lang="en-US" dirty="0"/>
              <a:t>Part of SMGT 799: Mentoring and Networking in Sport</a:t>
            </a:r>
          </a:p>
          <a:p>
            <a:r>
              <a:rPr lang="en-US" dirty="0"/>
              <a:t>Required 1-credit hour class for M.Ed.—Sport management</a:t>
            </a:r>
          </a:p>
          <a:p>
            <a:r>
              <a:rPr lang="en-US" dirty="0"/>
              <a:t>Logistics:</a:t>
            </a:r>
          </a:p>
          <a:p>
            <a:pPr lvl="1"/>
            <a:r>
              <a:rPr lang="en-US" dirty="0"/>
              <a:t>Pairs students (mentees) with *alumni (mentors)</a:t>
            </a:r>
          </a:p>
          <a:p>
            <a:pPr lvl="1"/>
            <a:r>
              <a:rPr lang="en-US" dirty="0"/>
              <a:t>Assignments &amp; Interviews</a:t>
            </a:r>
          </a:p>
          <a:p>
            <a:pPr lvl="1"/>
            <a:r>
              <a:rPr lang="en-US" dirty="0"/>
              <a:t>Debriefs</a:t>
            </a:r>
          </a:p>
          <a:p>
            <a:pPr lvl="1"/>
            <a:r>
              <a:rPr lang="en-US" dirty="0"/>
              <a:t>Sets context for research project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CAA5100-D426-184A-949A-F4F96C5CC5B5}"/>
              </a:ext>
            </a:extLst>
          </p:cNvPr>
          <p:cNvSpPr/>
          <p:nvPr/>
        </p:nvSpPr>
        <p:spPr>
          <a:xfrm>
            <a:off x="-115642" y="6113815"/>
            <a:ext cx="3704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/>
              <a:t>*alumni were drawn from SMAA</a:t>
            </a:r>
          </a:p>
        </p:txBody>
      </p:sp>
    </p:spTree>
    <p:extLst>
      <p:ext uri="{BB962C8B-B14F-4D97-AF65-F5344CB8AC3E}">
        <p14:creationId xmlns:p14="http://schemas.microsoft.com/office/powerpoint/2010/main" val="2552951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40DED2-6B14-7B4D-9872-007B08291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311" y="384580"/>
            <a:ext cx="10515600" cy="1325563"/>
          </a:xfrm>
        </p:spPr>
        <p:txBody>
          <a:bodyPr/>
          <a:lstStyle/>
          <a:p>
            <a:r>
              <a:rPr lang="en-US" dirty="0"/>
              <a:t>Diversity &amp; SMGT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CC46D2-1432-CF45-923A-0373D9381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161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COSMA Principle 7.6 Diversity in Sport Management</a:t>
            </a:r>
          </a:p>
          <a:p>
            <a:pPr lvl="1"/>
            <a:r>
              <a:rPr lang="en-US" sz="2100" dirty="0"/>
              <a:t>“Excellence in sport management education includes diversity in its many forms. Sport management students should be prepared to function effectively in an increasingly diverse sport industry. Therefore, the academic unit/sport management program, through its co-curricular and operational activities, should ensure that students possess the knowledge, skills and experiences to understand and operate effectively in a diverse sport environment” </a:t>
            </a:r>
            <a:r>
              <a:rPr lang="en-US" sz="1900" dirty="0"/>
              <a:t>(COSMA, 2016, p. 54)</a:t>
            </a:r>
          </a:p>
          <a:p>
            <a:r>
              <a:rPr lang="en-US" dirty="0"/>
              <a:t>“Presence of socially meaningful differences among members of a dyad or group” </a:t>
            </a:r>
            <a:r>
              <a:rPr lang="en-US" sz="1400" dirty="0"/>
              <a:t>(Cunningham, 2019, p. 6)</a:t>
            </a:r>
          </a:p>
          <a:p>
            <a:r>
              <a:rPr lang="en-US" dirty="0"/>
              <a:t>Forms of diversity </a:t>
            </a:r>
            <a:r>
              <a:rPr lang="en-US" sz="1400" dirty="0"/>
              <a:t>(Cunningham, 2019)</a:t>
            </a:r>
          </a:p>
          <a:p>
            <a:pPr lvl="1"/>
            <a:r>
              <a:rPr lang="en-US" dirty="0"/>
              <a:t>Deep-level: differentiation by psychological characteristics</a:t>
            </a:r>
          </a:p>
          <a:p>
            <a:pPr lvl="1"/>
            <a:r>
              <a:rPr lang="en-US" dirty="0"/>
              <a:t>Surface-level: differentiation by observable characteristics</a:t>
            </a:r>
          </a:p>
          <a:p>
            <a:pPr lvl="1"/>
            <a:r>
              <a:rPr lang="en-US" dirty="0"/>
              <a:t>Information Diversity: differences based on knowledge based on functional background</a:t>
            </a:r>
          </a:p>
          <a:p>
            <a:r>
              <a:rPr lang="en-US" dirty="0"/>
              <a:t>Inclusion involves individualized expression and sense of belonging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632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C180B5-96ED-A147-B656-2193554EC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717" y="381751"/>
            <a:ext cx="10515600" cy="1325563"/>
          </a:xfrm>
        </p:spPr>
        <p:txBody>
          <a:bodyPr/>
          <a:lstStyle/>
          <a:p>
            <a:r>
              <a:rPr lang="en-US" dirty="0"/>
              <a:t>Inclusive Learning Environments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C8BD68-757D-A444-B6F6-B49AAB9A9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barrier facing organizations and institutions trying to adhere to inclusive learning environments is the struggle to successfully implement new ideas </a:t>
            </a:r>
            <a:r>
              <a:rPr lang="en-US" sz="1400" dirty="0"/>
              <a:t>(Tierney, 1999). </a:t>
            </a:r>
          </a:p>
          <a:p>
            <a:pPr lvl="1"/>
            <a:r>
              <a:rPr lang="en-US" dirty="0"/>
              <a:t>That is, how can diversity, inclusion, social and personal development be connected with educational practices?</a:t>
            </a:r>
          </a:p>
          <a:p>
            <a:r>
              <a:rPr lang="en-US" dirty="0"/>
              <a:t>Williams, Berger, and McClendon (2005): organizational change can be conceptualized and implemented to ensure that inclusive excellence is achieved. </a:t>
            </a:r>
          </a:p>
        </p:txBody>
      </p:sp>
    </p:spTree>
    <p:extLst>
      <p:ext uri="{BB962C8B-B14F-4D97-AF65-F5344CB8AC3E}">
        <p14:creationId xmlns:p14="http://schemas.microsoft.com/office/powerpoint/2010/main" val="2937775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3BEC9B-D588-AF43-A867-29E70FD2C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039" y="365125"/>
            <a:ext cx="10515600" cy="1325563"/>
          </a:xfrm>
        </p:spPr>
        <p:txBody>
          <a:bodyPr/>
          <a:lstStyle/>
          <a:p>
            <a:r>
              <a:rPr lang="en-US" dirty="0"/>
              <a:t>Inclusive Excellence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BF4C01-5832-494E-BB0E-C88066FBD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Inclusive Excellence is defined around four central components:</a:t>
            </a:r>
          </a:p>
          <a:p>
            <a:pPr lvl="1"/>
            <a:r>
              <a:rPr lang="en-US" dirty="0"/>
              <a:t>A focus on student intellectual and social development. </a:t>
            </a:r>
          </a:p>
          <a:p>
            <a:pPr lvl="1"/>
            <a:r>
              <a:rPr lang="en-US" dirty="0"/>
              <a:t>A purposeful development and utilization of organizational resources to enhance student learning, especially in regards to challenging students to excel.</a:t>
            </a:r>
          </a:p>
          <a:p>
            <a:pPr lvl="1"/>
            <a:r>
              <a:rPr lang="en-US" dirty="0"/>
              <a:t>Attention to the cultural differences learners bring to the educational experience and that enhance the enterprise.</a:t>
            </a:r>
          </a:p>
          <a:p>
            <a:pPr lvl="1"/>
            <a:r>
              <a:rPr lang="en-US" dirty="0"/>
              <a:t>A welcoming community that engages all of its diversity in the service of student and organizational learning. </a:t>
            </a:r>
            <a:r>
              <a:rPr lang="en-US" sz="1400" dirty="0"/>
              <a:t>(Williams, Berger, and McClendon, 2005: VI)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242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A92681-A346-1D48-AA58-6FAAC5683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360" y="380641"/>
            <a:ext cx="10515600" cy="1325563"/>
          </a:xfrm>
        </p:spPr>
        <p:txBody>
          <a:bodyPr/>
          <a:lstStyle/>
          <a:p>
            <a:r>
              <a:rPr lang="en-US" dirty="0"/>
              <a:t>Inclusive Excellence here at WSU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88177C-EBC6-1D43-8A5B-A9E2A379D3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Applied at Wichita State University</a:t>
            </a:r>
          </a:p>
          <a:p>
            <a:r>
              <a:rPr lang="en-US" dirty="0"/>
              <a:t>Explicit part of the refreshed </a:t>
            </a:r>
            <a:r>
              <a:rPr lang="en-US" dirty="0">
                <a:hlinkClick r:id="rId2"/>
              </a:rPr>
              <a:t>strategic plan </a:t>
            </a:r>
            <a:r>
              <a:rPr lang="en-US" dirty="0"/>
              <a:t>(2019/20)</a:t>
            </a:r>
          </a:p>
          <a:p>
            <a:r>
              <a:rPr lang="en-US" dirty="0"/>
              <a:t>For example:</a:t>
            </a:r>
          </a:p>
          <a:p>
            <a:pPr lvl="1"/>
            <a:r>
              <a:rPr lang="en-US" dirty="0"/>
              <a:t>GOAL 5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60C1FB5F-E0EF-3D4A-B496-7DA1B9551D0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2" y="1690688"/>
            <a:ext cx="5455920" cy="4123889"/>
          </a:xfrm>
        </p:spPr>
      </p:pic>
      <p:sp>
        <p:nvSpPr>
          <p:cNvPr id="9" name="Right Arrow 8">
            <a:extLst>
              <a:ext uri="{FF2B5EF4-FFF2-40B4-BE49-F238E27FC236}">
                <a16:creationId xmlns:a16="http://schemas.microsoft.com/office/drawing/2014/main" xmlns="" id="{CC864B16-8DC9-2141-AE4B-1E8B3EE438BD}"/>
              </a:ext>
            </a:extLst>
          </p:cNvPr>
          <p:cNvSpPr/>
          <p:nvPr/>
        </p:nvSpPr>
        <p:spPr>
          <a:xfrm>
            <a:off x="2590800" y="4663440"/>
            <a:ext cx="2484120" cy="89916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83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35CE0-217D-0846-B6C4-300CF27A4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55" y="374852"/>
            <a:ext cx="10515600" cy="1325563"/>
          </a:xfrm>
        </p:spPr>
        <p:txBody>
          <a:bodyPr/>
          <a:lstStyle/>
          <a:p>
            <a:r>
              <a:rPr lang="en-US" dirty="0"/>
              <a:t>Evaluation of Mentoring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15ECAC-B298-0844-BB91-4A904CBE2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041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Purpose</a:t>
            </a:r>
            <a:r>
              <a:rPr lang="en-US" dirty="0"/>
              <a:t>: survey students and alumni regarding their views of various programmatic elements, outcomes</a:t>
            </a:r>
          </a:p>
          <a:p>
            <a:r>
              <a:rPr lang="en-US" dirty="0"/>
              <a:t>IRB approved, conducted fall 2019 (October)</a:t>
            </a:r>
          </a:p>
          <a:p>
            <a:r>
              <a:rPr lang="en-US" dirty="0"/>
              <a:t>N=57 (40=mentees, 17=mentors) </a:t>
            </a:r>
          </a:p>
          <a:p>
            <a:pPr lvl="1"/>
            <a:r>
              <a:rPr lang="en-US" dirty="0"/>
              <a:t>87% of SMGT 799 (40/46)</a:t>
            </a:r>
          </a:p>
          <a:p>
            <a:pPr lvl="1"/>
            <a:r>
              <a:rPr lang="en-US" dirty="0"/>
              <a:t>81% of alumni involved in program (17/21)</a:t>
            </a:r>
          </a:p>
          <a:p>
            <a:r>
              <a:rPr lang="en-US" dirty="0"/>
              <a:t>From the survey, we can identify/discuss</a:t>
            </a:r>
          </a:p>
          <a:p>
            <a:pPr lvl="1"/>
            <a:r>
              <a:rPr lang="en-US" dirty="0"/>
              <a:t>Demographics of sample.</a:t>
            </a:r>
          </a:p>
          <a:p>
            <a:pPr lvl="1"/>
            <a:r>
              <a:rPr lang="en-US" dirty="0"/>
              <a:t>What were students’ perceptions of the mentoring program?</a:t>
            </a:r>
          </a:p>
          <a:p>
            <a:pPr lvl="1"/>
            <a:r>
              <a:rPr lang="en-US" dirty="0"/>
              <a:t>What were alumni/practitioners’ perceptions of the mentoring program?</a:t>
            </a:r>
          </a:p>
        </p:txBody>
      </p:sp>
    </p:spTree>
    <p:extLst>
      <p:ext uri="{BB962C8B-B14F-4D97-AF65-F5344CB8AC3E}">
        <p14:creationId xmlns:p14="http://schemas.microsoft.com/office/powerpoint/2010/main" val="3604014879"/>
      </p:ext>
    </p:extLst>
  </p:cSld>
  <p:clrMapOvr>
    <a:masterClrMapping/>
  </p:clrMapOvr>
</p:sld>
</file>

<file path=ppt/theme/theme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1816</Words>
  <Application>Microsoft Macintosh PowerPoint</Application>
  <PresentationFormat>Custom</PresentationFormat>
  <Paragraphs>264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3_Custom Design</vt:lpstr>
      <vt:lpstr>1_Office Theme</vt:lpstr>
      <vt:lpstr>Stakeholders’ perceptions of a structured mentoring program within a sport management education setting:</vt:lpstr>
      <vt:lpstr>Introduction</vt:lpstr>
      <vt:lpstr>Background &amp; Context</vt:lpstr>
      <vt:lpstr>SMGT Mentoring Program</vt:lpstr>
      <vt:lpstr>Diversity &amp; SMGT</vt:lpstr>
      <vt:lpstr>Inclusive Learning Environments</vt:lpstr>
      <vt:lpstr>Inclusive Excellence</vt:lpstr>
      <vt:lpstr>Inclusive Excellence here at WSU</vt:lpstr>
      <vt:lpstr>Evaluation of Mentoring Program</vt:lpstr>
      <vt:lpstr>Evaluation of Mentoring Program, cont…</vt:lpstr>
      <vt:lpstr>Demographics</vt:lpstr>
      <vt:lpstr>Demographics, cont: Mentoring Experience</vt:lpstr>
      <vt:lpstr>Experiences with program</vt:lpstr>
      <vt:lpstr>Function(s) of program</vt:lpstr>
      <vt:lpstr>Outcomes of program</vt:lpstr>
      <vt:lpstr>Strengths</vt:lpstr>
      <vt:lpstr>Weaknesses, areas for improvement</vt:lpstr>
      <vt:lpstr>Discussion: How to evolve the program?</vt:lpstr>
      <vt:lpstr>Discussion: Connections to COSMA assessments &amp; strategic planning</vt:lpstr>
      <vt:lpstr>Final thoughts….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with partners through applied learning</dc:title>
  <dc:creator>Vermillion, Mark</dc:creator>
  <cp:lastModifiedBy>Heather Alderman</cp:lastModifiedBy>
  <cp:revision>23</cp:revision>
  <dcterms:created xsi:type="dcterms:W3CDTF">2020-01-18T19:45:00Z</dcterms:created>
  <dcterms:modified xsi:type="dcterms:W3CDTF">2020-02-10T21:42:18Z</dcterms:modified>
</cp:coreProperties>
</file>