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3648" r:id="rId1"/>
  </p:sldMasterIdLst>
  <p:notesMasterIdLst>
    <p:notesMasterId r:id="rId18"/>
  </p:notesMasterIdLst>
  <p:sldIdLst>
    <p:sldId id="256" r:id="rId2"/>
    <p:sldId id="261" r:id="rId3"/>
    <p:sldId id="264" r:id="rId4"/>
    <p:sldId id="276" r:id="rId5"/>
    <p:sldId id="265" r:id="rId6"/>
    <p:sldId id="277" r:id="rId7"/>
    <p:sldId id="267" r:id="rId8"/>
    <p:sldId id="274" r:id="rId9"/>
    <p:sldId id="284" r:id="rId10"/>
    <p:sldId id="281" r:id="rId11"/>
    <p:sldId id="282" r:id="rId12"/>
    <p:sldId id="283" r:id="rId13"/>
    <p:sldId id="271" r:id="rId14"/>
    <p:sldId id="275" r:id="rId15"/>
    <p:sldId id="272" r:id="rId16"/>
    <p:sldId id="25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307"/>
    <a:srgbClr val="1F2223"/>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679"/>
    <p:restoredTop sz="92925"/>
  </p:normalViewPr>
  <p:slideViewPr>
    <p:cSldViewPr snapToGrid="0" snapToObjects="1">
      <p:cViewPr varScale="1">
        <p:scale>
          <a:sx n="118" d="100"/>
          <a:sy n="118" d="100"/>
        </p:scale>
        <p:origin x="216" y="208"/>
      </p:cViewPr>
      <p:guideLst/>
    </p:cSldViewPr>
  </p:slideViewPr>
  <p:notesTextViewPr>
    <p:cViewPr>
      <p:scale>
        <a:sx n="1" d="1"/>
        <a:sy n="1" d="1"/>
      </p:scale>
      <p:origin x="0" y="0"/>
    </p:cViewPr>
  </p:notesTextViewPr>
  <p:sorterViewPr>
    <p:cViewPr>
      <p:scale>
        <a:sx n="77" d="100"/>
        <a:sy n="7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084A6C-E55C-7B48-A54B-4B35884301AC}" type="datetimeFigureOut">
              <a:rPr lang="en-US" smtClean="0"/>
              <a:t>1/30/23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24DBE8-F425-0C45-B9B0-8A7D76D9814C}" type="slidenum">
              <a:rPr lang="en-US" smtClean="0"/>
              <a:t>‹#›</a:t>
            </a:fld>
            <a:endParaRPr lang="en-US"/>
          </a:p>
        </p:txBody>
      </p:sp>
    </p:spTree>
    <p:extLst>
      <p:ext uri="{BB962C8B-B14F-4D97-AF65-F5344CB8AC3E}">
        <p14:creationId xmlns:p14="http://schemas.microsoft.com/office/powerpoint/2010/main" val="17743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24DBE8-F425-0C45-B9B0-8A7D76D9814C}" type="slidenum">
              <a:rPr lang="en-US" smtClean="0"/>
              <a:t>4</a:t>
            </a:fld>
            <a:endParaRPr lang="en-US"/>
          </a:p>
        </p:txBody>
      </p:sp>
    </p:spTree>
    <p:extLst>
      <p:ext uri="{BB962C8B-B14F-4D97-AF65-F5344CB8AC3E}">
        <p14:creationId xmlns:p14="http://schemas.microsoft.com/office/powerpoint/2010/main" val="39901116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resentation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C6C038-2352-5D4E-8D1C-AD3FA865470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00E03E0-3135-8F43-9F3D-1CEA024F1ED7}"/>
              </a:ext>
            </a:extLst>
          </p:cNvPr>
          <p:cNvPicPr>
            <a:picLocks noChangeAspect="1"/>
          </p:cNvPicPr>
          <p:nvPr userDrawn="1"/>
        </p:nvPicPr>
        <p:blipFill>
          <a:blip r:embed="rId3"/>
          <a:stretch>
            <a:fillRect/>
          </a:stretch>
        </p:blipFill>
        <p:spPr>
          <a:xfrm>
            <a:off x="-7144" y="-7144"/>
            <a:ext cx="12273280" cy="6903720"/>
          </a:xfrm>
          <a:prstGeom prst="rect">
            <a:avLst/>
          </a:prstGeom>
        </p:spPr>
      </p:pic>
      <p:sp>
        <p:nvSpPr>
          <p:cNvPr id="2" name="Title 1">
            <a:extLst>
              <a:ext uri="{FF2B5EF4-FFF2-40B4-BE49-F238E27FC236}">
                <a16:creationId xmlns:a16="http://schemas.microsoft.com/office/drawing/2014/main" id="{299731DB-9EFD-BF45-AA72-2F7B80F6B3B9}"/>
              </a:ext>
            </a:extLst>
          </p:cNvPr>
          <p:cNvSpPr>
            <a:spLocks noGrp="1"/>
          </p:cNvSpPr>
          <p:nvPr>
            <p:ph type="ctrTitle"/>
          </p:nvPr>
        </p:nvSpPr>
        <p:spPr>
          <a:xfrm>
            <a:off x="925173" y="2029984"/>
            <a:ext cx="8064843" cy="2387600"/>
          </a:xfrm>
          <a:prstGeom prst="rect">
            <a:avLst/>
          </a:prstGeom>
        </p:spPr>
        <p:txBody>
          <a:bodyPr anchor="b" anchorCtr="0"/>
          <a:lstStyle>
            <a:lvl1pPr algn="l">
              <a:defRPr sz="6000" b="1">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B987425F-D6C1-4048-A194-B7C5FB31C0C8}"/>
              </a:ext>
            </a:extLst>
          </p:cNvPr>
          <p:cNvSpPr>
            <a:spLocks noGrp="1"/>
          </p:cNvSpPr>
          <p:nvPr>
            <p:ph type="subTitle" idx="1" hasCustomPrompt="1"/>
          </p:nvPr>
        </p:nvSpPr>
        <p:spPr>
          <a:xfrm>
            <a:off x="925172" y="4614341"/>
            <a:ext cx="6878595" cy="424732"/>
          </a:xfrm>
        </p:spPr>
        <p:txBody>
          <a:bodyPr/>
          <a:lstStyle>
            <a:lvl1pPr marL="0" indent="0" algn="l">
              <a:buNone/>
              <a:defRPr sz="2400" b="1" i="1">
                <a:solidFill>
                  <a:srgbClr val="FED30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pic>
        <p:nvPicPr>
          <p:cNvPr id="8" name="Picture 7">
            <a:extLst>
              <a:ext uri="{FF2B5EF4-FFF2-40B4-BE49-F238E27FC236}">
                <a16:creationId xmlns:a16="http://schemas.microsoft.com/office/drawing/2014/main" id="{C79F3CDB-A3EA-7249-AB85-4BD33D5D32AF}"/>
              </a:ext>
            </a:extLst>
          </p:cNvPr>
          <p:cNvPicPr>
            <a:picLocks noChangeAspect="1"/>
          </p:cNvPicPr>
          <p:nvPr userDrawn="1"/>
        </p:nvPicPr>
        <p:blipFill>
          <a:blip r:embed="rId4"/>
          <a:stretch>
            <a:fillRect/>
          </a:stretch>
        </p:blipFill>
        <p:spPr>
          <a:xfrm>
            <a:off x="1021423" y="668216"/>
            <a:ext cx="3027248" cy="664518"/>
          </a:xfrm>
          <a:prstGeom prst="rect">
            <a:avLst/>
          </a:prstGeom>
        </p:spPr>
      </p:pic>
    </p:spTree>
    <p:extLst>
      <p:ext uri="{BB962C8B-B14F-4D97-AF65-F5344CB8AC3E}">
        <p14:creationId xmlns:p14="http://schemas.microsoft.com/office/powerpoint/2010/main" val="2467357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14A994-59A5-5940-9C81-F192D1C5DD0D}"/>
              </a:ext>
            </a:extLst>
          </p:cNvPr>
          <p:cNvPicPr>
            <a:picLocks noChangeAspect="1"/>
          </p:cNvPicPr>
          <p:nvPr userDrawn="1"/>
        </p:nvPicPr>
        <p:blipFill>
          <a:blip r:embed="rId2"/>
          <a:stretch>
            <a:fillRect/>
          </a:stretch>
        </p:blipFill>
        <p:spPr>
          <a:xfrm>
            <a:off x="-72104" y="-37433"/>
            <a:ext cx="12271248" cy="6902577"/>
          </a:xfrm>
          <a:prstGeom prst="rect">
            <a:avLst/>
          </a:prstGeom>
        </p:spPr>
      </p:pic>
      <p:pic>
        <p:nvPicPr>
          <p:cNvPr id="4" name="Picture 3">
            <a:extLst>
              <a:ext uri="{FF2B5EF4-FFF2-40B4-BE49-F238E27FC236}">
                <a16:creationId xmlns:a16="http://schemas.microsoft.com/office/drawing/2014/main" id="{2A7856FE-92E9-CB44-A4CF-4902D3BD62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09334" y="286819"/>
            <a:ext cx="1752600" cy="393700"/>
          </a:xfrm>
          <a:prstGeom prst="rect">
            <a:avLst/>
          </a:prstGeom>
        </p:spPr>
      </p:pic>
      <p:sp>
        <p:nvSpPr>
          <p:cNvPr id="2" name="Title 1">
            <a:extLst>
              <a:ext uri="{FF2B5EF4-FFF2-40B4-BE49-F238E27FC236}">
                <a16:creationId xmlns:a16="http://schemas.microsoft.com/office/drawing/2014/main" id="{3D79F124-31BC-1D4D-B977-305FE162F56A}"/>
              </a:ext>
            </a:extLst>
          </p:cNvPr>
          <p:cNvSpPr>
            <a:spLocks noGrp="1"/>
          </p:cNvSpPr>
          <p:nvPr>
            <p:ph type="title"/>
          </p:nvPr>
        </p:nvSpPr>
        <p:spPr>
          <a:xfrm>
            <a:off x="831850" y="714656"/>
            <a:ext cx="7236385" cy="2852737"/>
          </a:xfrm>
          <a:prstGeom prst="rect">
            <a:avLst/>
          </a:prstGeom>
        </p:spPr>
        <p:txBody>
          <a:bodyPr anchor="b"/>
          <a:lstStyle>
            <a:lvl1pPr>
              <a:defRPr sz="6000" b="1"/>
            </a:lvl1pPr>
          </a:lstStyle>
          <a:p>
            <a:r>
              <a:rPr lang="en-US" dirty="0"/>
              <a:t>Click to edit Master title style</a:t>
            </a:r>
          </a:p>
        </p:txBody>
      </p:sp>
      <p:sp>
        <p:nvSpPr>
          <p:cNvPr id="3" name="Text Placeholder 2">
            <a:extLst>
              <a:ext uri="{FF2B5EF4-FFF2-40B4-BE49-F238E27FC236}">
                <a16:creationId xmlns:a16="http://schemas.microsoft.com/office/drawing/2014/main" id="{D892DB79-11FC-954D-8167-5992F13EA96C}"/>
              </a:ext>
            </a:extLst>
          </p:cNvPr>
          <p:cNvSpPr>
            <a:spLocks noGrp="1"/>
          </p:cNvSpPr>
          <p:nvPr>
            <p:ph type="body" idx="1"/>
          </p:nvPr>
        </p:nvSpPr>
        <p:spPr>
          <a:xfrm>
            <a:off x="831850" y="3594381"/>
            <a:ext cx="10515600" cy="424732"/>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9" name="Slide Number Placeholder 5">
            <a:extLst>
              <a:ext uri="{FF2B5EF4-FFF2-40B4-BE49-F238E27FC236}">
                <a16:creationId xmlns:a16="http://schemas.microsoft.com/office/drawing/2014/main" id="{BBAED7FB-4D0A-544A-BD45-803D8F532576}"/>
              </a:ext>
            </a:extLst>
          </p:cNvPr>
          <p:cNvSpPr>
            <a:spLocks noGrp="1"/>
          </p:cNvSpPr>
          <p:nvPr>
            <p:ph type="sldNum" sz="quarter" idx="12"/>
          </p:nvPr>
        </p:nvSpPr>
        <p:spPr>
          <a:xfrm>
            <a:off x="11254154" y="6523893"/>
            <a:ext cx="937846" cy="316523"/>
          </a:xfrm>
          <a:prstGeom prst="rect">
            <a:avLst/>
          </a:prstGeom>
        </p:spPr>
        <p:txBody>
          <a:bodyPr/>
          <a:lstStyle>
            <a:lvl1pPr algn="r">
              <a:defRPr sz="1400">
                <a:solidFill>
                  <a:schemeClr val="tx1"/>
                </a:solidFill>
              </a:defRPr>
            </a:lvl1pPr>
          </a:lstStyle>
          <a:p>
            <a:fld id="{8EF147F3-F4BF-2C46-AC54-645A1178D8F6}" type="slidenum">
              <a:rPr lang="en-US" smtClean="0"/>
              <a:pPr/>
              <a:t>‹#›</a:t>
            </a:fld>
            <a:endParaRPr lang="en-US" dirty="0"/>
          </a:p>
        </p:txBody>
      </p:sp>
    </p:spTree>
    <p:extLst>
      <p:ext uri="{BB962C8B-B14F-4D97-AF65-F5344CB8AC3E}">
        <p14:creationId xmlns:p14="http://schemas.microsoft.com/office/powerpoint/2010/main" val="286036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Header Content - White Yellow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6D35C36-67D5-9C4C-9FF9-A8E098909289}"/>
              </a:ext>
            </a:extLst>
          </p:cNvPr>
          <p:cNvPicPr>
            <a:picLocks noChangeAspect="1"/>
          </p:cNvPicPr>
          <p:nvPr userDrawn="1"/>
        </p:nvPicPr>
        <p:blipFill rotWithShape="1">
          <a:blip r:embed="rId2"/>
          <a:srcRect l="17267" r="27156"/>
          <a:stretch/>
        </p:blipFill>
        <p:spPr>
          <a:xfrm>
            <a:off x="5416063" y="0"/>
            <a:ext cx="6775938" cy="6858000"/>
          </a:xfrm>
          <a:prstGeom prst="rect">
            <a:avLst/>
          </a:prstGeom>
        </p:spPr>
      </p:pic>
      <p:pic>
        <p:nvPicPr>
          <p:cNvPr id="5" name="Picture 4">
            <a:extLst>
              <a:ext uri="{FF2B5EF4-FFF2-40B4-BE49-F238E27FC236}">
                <a16:creationId xmlns:a16="http://schemas.microsoft.com/office/drawing/2014/main" id="{EDF1333F-7192-8946-BDCE-ECFA21DDBE09}"/>
              </a:ext>
            </a:extLst>
          </p:cNvPr>
          <p:cNvPicPr>
            <a:picLocks noChangeAspect="1"/>
          </p:cNvPicPr>
          <p:nvPr userDrawn="1"/>
        </p:nvPicPr>
        <p:blipFill rotWithShape="1">
          <a:blip r:embed="rId3"/>
          <a:srcRect b="73380"/>
          <a:stretch/>
        </p:blipFill>
        <p:spPr>
          <a:xfrm>
            <a:off x="0" y="0"/>
            <a:ext cx="12192000" cy="1825624"/>
          </a:xfrm>
          <a:prstGeom prst="rect">
            <a:avLst/>
          </a:prstGeom>
        </p:spPr>
      </p:pic>
      <p:pic>
        <p:nvPicPr>
          <p:cNvPr id="9" name="Picture 8">
            <a:extLst>
              <a:ext uri="{FF2B5EF4-FFF2-40B4-BE49-F238E27FC236}">
                <a16:creationId xmlns:a16="http://schemas.microsoft.com/office/drawing/2014/main" id="{46ECA4A4-5991-1643-98F2-E3A58DB028C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09334" y="286819"/>
            <a:ext cx="1752600" cy="393700"/>
          </a:xfrm>
          <a:prstGeom prst="rect">
            <a:avLst/>
          </a:prstGeom>
        </p:spPr>
      </p:pic>
      <p:sp>
        <p:nvSpPr>
          <p:cNvPr id="2" name="Title 1">
            <a:extLst>
              <a:ext uri="{FF2B5EF4-FFF2-40B4-BE49-F238E27FC236}">
                <a16:creationId xmlns:a16="http://schemas.microsoft.com/office/drawing/2014/main" id="{C1C0B4AA-3D09-C846-84C5-DE75B74BA835}"/>
              </a:ext>
            </a:extLst>
          </p:cNvPr>
          <p:cNvSpPr>
            <a:spLocks noGrp="1"/>
          </p:cNvSpPr>
          <p:nvPr>
            <p:ph type="title"/>
          </p:nvPr>
        </p:nvSpPr>
        <p:spPr>
          <a:xfrm>
            <a:off x="543697" y="0"/>
            <a:ext cx="8736227" cy="1186249"/>
          </a:xfrm>
          <a:prstGeom prst="rect">
            <a:avLst/>
          </a:prstGeom>
        </p:spPr>
        <p:txBody>
          <a:bodyPr lIns="0"/>
          <a:lstStyle>
            <a:lvl1pPr>
              <a:defRPr sz="3600" b="1"/>
            </a:lvl1pPr>
          </a:lstStyle>
          <a:p>
            <a:r>
              <a:rPr lang="en-US" dirty="0"/>
              <a:t>Click to edit Master title</a:t>
            </a:r>
          </a:p>
        </p:txBody>
      </p:sp>
      <p:sp>
        <p:nvSpPr>
          <p:cNvPr id="3" name="Content Placeholder 2">
            <a:extLst>
              <a:ext uri="{FF2B5EF4-FFF2-40B4-BE49-F238E27FC236}">
                <a16:creationId xmlns:a16="http://schemas.microsoft.com/office/drawing/2014/main" id="{5A81D06A-A79E-2447-961E-0A8245B87E31}"/>
              </a:ext>
            </a:extLst>
          </p:cNvPr>
          <p:cNvSpPr>
            <a:spLocks noGrp="1"/>
          </p:cNvSpPr>
          <p:nvPr>
            <p:ph idx="1"/>
          </p:nvPr>
        </p:nvSpPr>
        <p:spPr>
          <a:xfrm>
            <a:off x="543697" y="1825624"/>
            <a:ext cx="4872366" cy="453810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15D55F45-E9C7-8842-B7BF-9F8E778A579E}"/>
              </a:ext>
            </a:extLst>
          </p:cNvPr>
          <p:cNvSpPr>
            <a:spLocks noGrp="1"/>
          </p:cNvSpPr>
          <p:nvPr>
            <p:ph type="sldNum" sz="quarter" idx="12"/>
          </p:nvPr>
        </p:nvSpPr>
        <p:spPr>
          <a:xfrm>
            <a:off x="11254154" y="6523893"/>
            <a:ext cx="937846" cy="316523"/>
          </a:xfrm>
          <a:prstGeom prst="rect">
            <a:avLst/>
          </a:prstGeom>
        </p:spPr>
        <p:txBody>
          <a:bodyPr/>
          <a:lstStyle>
            <a:lvl1pPr algn="r">
              <a:defRPr sz="1400">
                <a:solidFill>
                  <a:schemeClr val="tx1"/>
                </a:solidFill>
              </a:defRPr>
            </a:lvl1pPr>
          </a:lstStyle>
          <a:p>
            <a:fld id="{8EF147F3-F4BF-2C46-AC54-645A1178D8F6}" type="slidenum">
              <a:rPr lang="en-US" smtClean="0"/>
              <a:pPr/>
              <a:t>‹#›</a:t>
            </a:fld>
            <a:endParaRPr lang="en-US" dirty="0"/>
          </a:p>
        </p:txBody>
      </p:sp>
    </p:spTree>
    <p:extLst>
      <p:ext uri="{BB962C8B-B14F-4D97-AF65-F5344CB8AC3E}">
        <p14:creationId xmlns:p14="http://schemas.microsoft.com/office/powerpoint/2010/main" val="2452338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Content - White Yellow 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FBE88B-0420-4D48-8AED-D0B136C8E910}"/>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5840871C-4D26-3246-8C92-26C19244D16B}"/>
              </a:ext>
            </a:extLst>
          </p:cNvPr>
          <p:cNvPicPr>
            <a:picLocks noChangeAspect="1"/>
          </p:cNvPicPr>
          <p:nvPr userDrawn="1"/>
        </p:nvPicPr>
        <p:blipFill rotWithShape="1">
          <a:blip r:embed="rId3"/>
          <a:srcRect b="75000"/>
          <a:stretch/>
        </p:blipFill>
        <p:spPr>
          <a:xfrm>
            <a:off x="0" y="0"/>
            <a:ext cx="12192000" cy="1714500"/>
          </a:xfrm>
          <a:prstGeom prst="rect">
            <a:avLst/>
          </a:prstGeom>
        </p:spPr>
      </p:pic>
      <p:pic>
        <p:nvPicPr>
          <p:cNvPr id="3" name="Picture 2">
            <a:extLst>
              <a:ext uri="{FF2B5EF4-FFF2-40B4-BE49-F238E27FC236}">
                <a16:creationId xmlns:a16="http://schemas.microsoft.com/office/drawing/2014/main" id="{0C49B769-2A4A-5A40-A24E-885C9D90133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09334" y="286819"/>
            <a:ext cx="1752600" cy="393700"/>
          </a:xfrm>
          <a:prstGeom prst="rect">
            <a:avLst/>
          </a:prstGeom>
        </p:spPr>
      </p:pic>
      <p:sp>
        <p:nvSpPr>
          <p:cNvPr id="6" name="Title 1">
            <a:extLst>
              <a:ext uri="{FF2B5EF4-FFF2-40B4-BE49-F238E27FC236}">
                <a16:creationId xmlns:a16="http://schemas.microsoft.com/office/drawing/2014/main" id="{24B0295B-2371-E042-98B4-5A0860DCD727}"/>
              </a:ext>
            </a:extLst>
          </p:cNvPr>
          <p:cNvSpPr>
            <a:spLocks noGrp="1"/>
          </p:cNvSpPr>
          <p:nvPr>
            <p:ph type="title"/>
          </p:nvPr>
        </p:nvSpPr>
        <p:spPr>
          <a:xfrm>
            <a:off x="543697" y="0"/>
            <a:ext cx="8736227" cy="1186249"/>
          </a:xfrm>
          <a:prstGeom prst="rect">
            <a:avLst/>
          </a:prstGeom>
        </p:spPr>
        <p:txBody>
          <a:bodyPr lIns="0"/>
          <a:lstStyle>
            <a:lvl1pPr>
              <a:defRPr sz="3600" b="1"/>
            </a:lvl1pPr>
          </a:lstStyle>
          <a:p>
            <a:r>
              <a:rPr lang="en-US" dirty="0"/>
              <a:t>Click to edit Master title</a:t>
            </a:r>
          </a:p>
        </p:txBody>
      </p:sp>
      <p:sp>
        <p:nvSpPr>
          <p:cNvPr id="8" name="Content Placeholder 2">
            <a:extLst>
              <a:ext uri="{FF2B5EF4-FFF2-40B4-BE49-F238E27FC236}">
                <a16:creationId xmlns:a16="http://schemas.microsoft.com/office/drawing/2014/main" id="{D8E24412-9723-064C-B3C1-ECA1FF2D3D43}"/>
              </a:ext>
            </a:extLst>
          </p:cNvPr>
          <p:cNvSpPr>
            <a:spLocks noGrp="1"/>
          </p:cNvSpPr>
          <p:nvPr>
            <p:ph idx="1"/>
          </p:nvPr>
        </p:nvSpPr>
        <p:spPr>
          <a:xfrm>
            <a:off x="543696" y="1825624"/>
            <a:ext cx="11150073" cy="453810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CCFA009E-C952-B444-923F-1C777F4173E3}"/>
              </a:ext>
            </a:extLst>
          </p:cNvPr>
          <p:cNvSpPr>
            <a:spLocks noGrp="1"/>
          </p:cNvSpPr>
          <p:nvPr>
            <p:ph type="sldNum" sz="quarter" idx="12"/>
          </p:nvPr>
        </p:nvSpPr>
        <p:spPr>
          <a:xfrm>
            <a:off x="11254154" y="6523893"/>
            <a:ext cx="937846" cy="316523"/>
          </a:xfrm>
          <a:prstGeom prst="rect">
            <a:avLst/>
          </a:prstGeom>
        </p:spPr>
        <p:txBody>
          <a:bodyPr/>
          <a:lstStyle>
            <a:lvl1pPr algn="r">
              <a:defRPr sz="1400">
                <a:solidFill>
                  <a:schemeClr val="tx1"/>
                </a:solidFill>
              </a:defRPr>
            </a:lvl1pPr>
          </a:lstStyle>
          <a:p>
            <a:fld id="{8EF147F3-F4BF-2C46-AC54-645A1178D8F6}" type="slidenum">
              <a:rPr lang="en-US" smtClean="0"/>
              <a:pPr/>
              <a:t>‹#›</a:t>
            </a:fld>
            <a:endParaRPr lang="en-US" dirty="0"/>
          </a:p>
        </p:txBody>
      </p:sp>
    </p:spTree>
    <p:extLst>
      <p:ext uri="{BB962C8B-B14F-4D97-AF65-F5344CB8AC3E}">
        <p14:creationId xmlns:p14="http://schemas.microsoft.com/office/powerpoint/2010/main" val="3762899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Content - Yellow Black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310748-0609-C44F-9879-A3D48D7E17BD}"/>
              </a:ext>
            </a:extLst>
          </p:cNvPr>
          <p:cNvPicPr>
            <a:picLocks noChangeAspect="1"/>
          </p:cNvPicPr>
          <p:nvPr userDrawn="1"/>
        </p:nvPicPr>
        <p:blipFill rotWithShape="1">
          <a:blip r:embed="rId2"/>
          <a:srcRect r="27156"/>
          <a:stretch/>
        </p:blipFill>
        <p:spPr>
          <a:xfrm>
            <a:off x="3310890" y="0"/>
            <a:ext cx="8881110" cy="6858000"/>
          </a:xfrm>
          <a:prstGeom prst="rect">
            <a:avLst/>
          </a:prstGeom>
        </p:spPr>
      </p:pic>
      <p:pic>
        <p:nvPicPr>
          <p:cNvPr id="3" name="Picture 2">
            <a:extLst>
              <a:ext uri="{FF2B5EF4-FFF2-40B4-BE49-F238E27FC236}">
                <a16:creationId xmlns:a16="http://schemas.microsoft.com/office/drawing/2014/main" id="{C0EDAEE2-AF4C-FF42-8B74-7D4BA213DFDA}"/>
              </a:ext>
            </a:extLst>
          </p:cNvPr>
          <p:cNvPicPr>
            <a:picLocks noChangeAspect="1"/>
          </p:cNvPicPr>
          <p:nvPr userDrawn="1"/>
        </p:nvPicPr>
        <p:blipFill rotWithShape="1">
          <a:blip r:embed="rId3"/>
          <a:srcRect b="74999"/>
          <a:stretch/>
        </p:blipFill>
        <p:spPr>
          <a:xfrm>
            <a:off x="0" y="0"/>
            <a:ext cx="12192000" cy="1714500"/>
          </a:xfrm>
          <a:prstGeom prst="rect">
            <a:avLst/>
          </a:prstGeom>
        </p:spPr>
      </p:pic>
      <p:pic>
        <p:nvPicPr>
          <p:cNvPr id="4" name="Picture 3">
            <a:extLst>
              <a:ext uri="{FF2B5EF4-FFF2-40B4-BE49-F238E27FC236}">
                <a16:creationId xmlns:a16="http://schemas.microsoft.com/office/drawing/2014/main" id="{00323E7B-C8EE-D44F-BC51-64A2E160129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09334" y="286819"/>
            <a:ext cx="1752600" cy="393700"/>
          </a:xfrm>
          <a:prstGeom prst="rect">
            <a:avLst/>
          </a:prstGeom>
        </p:spPr>
      </p:pic>
      <p:sp>
        <p:nvSpPr>
          <p:cNvPr id="2" name="Title 1">
            <a:extLst>
              <a:ext uri="{FF2B5EF4-FFF2-40B4-BE49-F238E27FC236}">
                <a16:creationId xmlns:a16="http://schemas.microsoft.com/office/drawing/2014/main" id="{C1C0B4AA-3D09-C846-84C5-DE75B74BA835}"/>
              </a:ext>
            </a:extLst>
          </p:cNvPr>
          <p:cNvSpPr>
            <a:spLocks noGrp="1"/>
          </p:cNvSpPr>
          <p:nvPr>
            <p:ph type="title"/>
          </p:nvPr>
        </p:nvSpPr>
        <p:spPr>
          <a:xfrm>
            <a:off x="543697" y="0"/>
            <a:ext cx="8736227" cy="1186249"/>
          </a:xfrm>
          <a:prstGeom prst="rect">
            <a:avLst/>
          </a:prstGeom>
        </p:spPr>
        <p:txBody>
          <a:bodyPr lIns="0"/>
          <a:lstStyle>
            <a:lvl1pPr>
              <a:defRPr sz="3600" b="1"/>
            </a:lvl1pPr>
          </a:lstStyle>
          <a:p>
            <a:r>
              <a:rPr lang="en-US" dirty="0"/>
              <a:t>Click to edit Master title</a:t>
            </a:r>
          </a:p>
        </p:txBody>
      </p:sp>
      <p:sp>
        <p:nvSpPr>
          <p:cNvPr id="8" name="Content Placeholder 2">
            <a:extLst>
              <a:ext uri="{FF2B5EF4-FFF2-40B4-BE49-F238E27FC236}">
                <a16:creationId xmlns:a16="http://schemas.microsoft.com/office/drawing/2014/main" id="{5B59B8BB-915B-8148-8C84-6ED999BD4DC9}"/>
              </a:ext>
            </a:extLst>
          </p:cNvPr>
          <p:cNvSpPr>
            <a:spLocks noGrp="1"/>
          </p:cNvSpPr>
          <p:nvPr>
            <p:ph idx="1"/>
          </p:nvPr>
        </p:nvSpPr>
        <p:spPr>
          <a:xfrm>
            <a:off x="543697" y="1825624"/>
            <a:ext cx="4872366" cy="453810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2FD35958-C5B6-3542-85E4-FF775A640EA0}"/>
              </a:ext>
            </a:extLst>
          </p:cNvPr>
          <p:cNvSpPr>
            <a:spLocks noGrp="1"/>
          </p:cNvSpPr>
          <p:nvPr>
            <p:ph type="sldNum" sz="quarter" idx="12"/>
          </p:nvPr>
        </p:nvSpPr>
        <p:spPr>
          <a:xfrm>
            <a:off x="11254154" y="6523893"/>
            <a:ext cx="937846" cy="316523"/>
          </a:xfrm>
          <a:prstGeom prst="rect">
            <a:avLst/>
          </a:prstGeom>
        </p:spPr>
        <p:txBody>
          <a:bodyPr/>
          <a:lstStyle>
            <a:lvl1pPr algn="r">
              <a:defRPr sz="1400">
                <a:solidFill>
                  <a:schemeClr val="bg2">
                    <a:lumMod val="75000"/>
                  </a:schemeClr>
                </a:solidFill>
              </a:defRPr>
            </a:lvl1pPr>
          </a:lstStyle>
          <a:p>
            <a:fld id="{8EF147F3-F4BF-2C46-AC54-645A1178D8F6}" type="slidenum">
              <a:rPr lang="en-US" smtClean="0"/>
              <a:pPr/>
              <a:t>‹#›</a:t>
            </a:fld>
            <a:endParaRPr lang="en-US" dirty="0"/>
          </a:p>
        </p:txBody>
      </p:sp>
    </p:spTree>
    <p:extLst>
      <p:ext uri="{BB962C8B-B14F-4D97-AF65-F5344CB8AC3E}">
        <p14:creationId xmlns:p14="http://schemas.microsoft.com/office/powerpoint/2010/main" val="1833432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Content - Yellow Black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0BF1B6-0614-D146-8FA9-4832D1361540}"/>
              </a:ext>
            </a:extLst>
          </p:cNvPr>
          <p:cNvSpPr/>
          <p:nvPr userDrawn="1"/>
        </p:nvSpPr>
        <p:spPr>
          <a:xfrm>
            <a:off x="0" y="0"/>
            <a:ext cx="12192000" cy="69195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7B93D898-DB08-2345-95F0-0D64A3A386A6}"/>
              </a:ext>
            </a:extLst>
          </p:cNvPr>
          <p:cNvPicPr>
            <a:picLocks noChangeAspect="1"/>
          </p:cNvPicPr>
          <p:nvPr userDrawn="1"/>
        </p:nvPicPr>
        <p:blipFill rotWithShape="1">
          <a:blip r:embed="rId2"/>
          <a:srcRect b="73518"/>
          <a:stretch/>
        </p:blipFill>
        <p:spPr>
          <a:xfrm>
            <a:off x="0" y="0"/>
            <a:ext cx="12192000" cy="1816100"/>
          </a:xfrm>
          <a:prstGeom prst="rect">
            <a:avLst/>
          </a:prstGeom>
        </p:spPr>
      </p:pic>
      <p:pic>
        <p:nvPicPr>
          <p:cNvPr id="3" name="Picture 2">
            <a:extLst>
              <a:ext uri="{FF2B5EF4-FFF2-40B4-BE49-F238E27FC236}">
                <a16:creationId xmlns:a16="http://schemas.microsoft.com/office/drawing/2014/main" id="{F77DD46E-7F83-EF48-AB47-92247CE6367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09334" y="286819"/>
            <a:ext cx="1752600" cy="393700"/>
          </a:xfrm>
          <a:prstGeom prst="rect">
            <a:avLst/>
          </a:prstGeom>
        </p:spPr>
      </p:pic>
      <p:sp>
        <p:nvSpPr>
          <p:cNvPr id="6" name="Title 1">
            <a:extLst>
              <a:ext uri="{FF2B5EF4-FFF2-40B4-BE49-F238E27FC236}">
                <a16:creationId xmlns:a16="http://schemas.microsoft.com/office/drawing/2014/main" id="{24B0295B-2371-E042-98B4-5A0860DCD727}"/>
              </a:ext>
            </a:extLst>
          </p:cNvPr>
          <p:cNvSpPr>
            <a:spLocks noGrp="1"/>
          </p:cNvSpPr>
          <p:nvPr>
            <p:ph type="title"/>
          </p:nvPr>
        </p:nvSpPr>
        <p:spPr>
          <a:xfrm>
            <a:off x="543697" y="0"/>
            <a:ext cx="8736227" cy="1186249"/>
          </a:xfrm>
          <a:prstGeom prst="rect">
            <a:avLst/>
          </a:prstGeom>
        </p:spPr>
        <p:txBody>
          <a:bodyPr lIns="0"/>
          <a:lstStyle>
            <a:lvl1pPr>
              <a:defRPr sz="3600" b="1"/>
            </a:lvl1pPr>
          </a:lstStyle>
          <a:p>
            <a:r>
              <a:rPr lang="en-US" dirty="0"/>
              <a:t>Click to edit Master title</a:t>
            </a:r>
          </a:p>
        </p:txBody>
      </p:sp>
      <p:sp>
        <p:nvSpPr>
          <p:cNvPr id="8" name="Content Placeholder 2">
            <a:extLst>
              <a:ext uri="{FF2B5EF4-FFF2-40B4-BE49-F238E27FC236}">
                <a16:creationId xmlns:a16="http://schemas.microsoft.com/office/drawing/2014/main" id="{3BA83F15-FF95-1B48-A07E-8A4B8BC245AF}"/>
              </a:ext>
            </a:extLst>
          </p:cNvPr>
          <p:cNvSpPr>
            <a:spLocks noGrp="1"/>
          </p:cNvSpPr>
          <p:nvPr>
            <p:ph idx="1"/>
          </p:nvPr>
        </p:nvSpPr>
        <p:spPr>
          <a:xfrm>
            <a:off x="543696" y="1825624"/>
            <a:ext cx="11150073" cy="440812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90EF3BE5-D08C-4443-AC5C-3B1E146B224C}"/>
              </a:ext>
            </a:extLst>
          </p:cNvPr>
          <p:cNvSpPr>
            <a:spLocks noGrp="1"/>
          </p:cNvSpPr>
          <p:nvPr>
            <p:ph type="sldNum" sz="quarter" idx="12"/>
          </p:nvPr>
        </p:nvSpPr>
        <p:spPr>
          <a:xfrm>
            <a:off x="11254154" y="6523893"/>
            <a:ext cx="937846" cy="316523"/>
          </a:xfrm>
          <a:prstGeom prst="rect">
            <a:avLst/>
          </a:prstGeom>
        </p:spPr>
        <p:txBody>
          <a:bodyPr/>
          <a:lstStyle>
            <a:lvl1pPr algn="r">
              <a:defRPr sz="1400">
                <a:solidFill>
                  <a:schemeClr val="bg2">
                    <a:lumMod val="75000"/>
                  </a:schemeClr>
                </a:solidFill>
              </a:defRPr>
            </a:lvl1pPr>
          </a:lstStyle>
          <a:p>
            <a:fld id="{8EF147F3-F4BF-2C46-AC54-645A1178D8F6}" type="slidenum">
              <a:rPr lang="en-US" smtClean="0"/>
              <a:pPr/>
              <a:t>‹#›</a:t>
            </a:fld>
            <a:endParaRPr lang="en-US" dirty="0"/>
          </a:p>
        </p:txBody>
      </p:sp>
    </p:spTree>
    <p:extLst>
      <p:ext uri="{BB962C8B-B14F-4D97-AF65-F5344CB8AC3E}">
        <p14:creationId xmlns:p14="http://schemas.microsoft.com/office/powerpoint/2010/main" val="3192420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Content - Yellow White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E6408F-ED0D-9D41-BD0C-9D9CC273EB1C}"/>
              </a:ext>
            </a:extLst>
          </p:cNvPr>
          <p:cNvPicPr>
            <a:picLocks noChangeAspect="1"/>
          </p:cNvPicPr>
          <p:nvPr userDrawn="1"/>
        </p:nvPicPr>
        <p:blipFill rotWithShape="1">
          <a:blip r:embed="rId2"/>
          <a:srcRect b="75741"/>
          <a:stretch/>
        </p:blipFill>
        <p:spPr>
          <a:xfrm>
            <a:off x="0" y="0"/>
            <a:ext cx="12192000" cy="1663700"/>
          </a:xfrm>
          <a:prstGeom prst="rect">
            <a:avLst/>
          </a:prstGeom>
        </p:spPr>
      </p:pic>
      <p:pic>
        <p:nvPicPr>
          <p:cNvPr id="3" name="Picture 2">
            <a:extLst>
              <a:ext uri="{FF2B5EF4-FFF2-40B4-BE49-F238E27FC236}">
                <a16:creationId xmlns:a16="http://schemas.microsoft.com/office/drawing/2014/main" id="{2E522566-7FB5-2C45-85D5-2AEED9D5FA7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09334" y="286819"/>
            <a:ext cx="1752600" cy="393700"/>
          </a:xfrm>
          <a:prstGeom prst="rect">
            <a:avLst/>
          </a:prstGeom>
        </p:spPr>
      </p:pic>
      <p:sp>
        <p:nvSpPr>
          <p:cNvPr id="5" name="Title 1">
            <a:extLst>
              <a:ext uri="{FF2B5EF4-FFF2-40B4-BE49-F238E27FC236}">
                <a16:creationId xmlns:a16="http://schemas.microsoft.com/office/drawing/2014/main" id="{DB241738-B5CC-8949-B72A-2C6029CAB8FC}"/>
              </a:ext>
            </a:extLst>
          </p:cNvPr>
          <p:cNvSpPr>
            <a:spLocks noGrp="1"/>
          </p:cNvSpPr>
          <p:nvPr>
            <p:ph type="title"/>
          </p:nvPr>
        </p:nvSpPr>
        <p:spPr>
          <a:xfrm>
            <a:off x="543697" y="0"/>
            <a:ext cx="8736227" cy="1186249"/>
          </a:xfrm>
          <a:prstGeom prst="rect">
            <a:avLst/>
          </a:prstGeom>
        </p:spPr>
        <p:txBody>
          <a:bodyPr lIns="0"/>
          <a:lstStyle>
            <a:lvl1pPr>
              <a:defRPr sz="3600" b="1"/>
            </a:lvl1pPr>
          </a:lstStyle>
          <a:p>
            <a:r>
              <a:rPr lang="en-US" dirty="0"/>
              <a:t>Click to edit Master title</a:t>
            </a:r>
          </a:p>
        </p:txBody>
      </p:sp>
      <p:sp>
        <p:nvSpPr>
          <p:cNvPr id="7" name="Content Placeholder 2">
            <a:extLst>
              <a:ext uri="{FF2B5EF4-FFF2-40B4-BE49-F238E27FC236}">
                <a16:creationId xmlns:a16="http://schemas.microsoft.com/office/drawing/2014/main" id="{32CE2F85-C568-AF42-9135-FF487DAA456E}"/>
              </a:ext>
            </a:extLst>
          </p:cNvPr>
          <p:cNvSpPr>
            <a:spLocks noGrp="1"/>
          </p:cNvSpPr>
          <p:nvPr>
            <p:ph idx="1"/>
          </p:nvPr>
        </p:nvSpPr>
        <p:spPr>
          <a:xfrm>
            <a:off x="543696" y="1825624"/>
            <a:ext cx="11150073" cy="453810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8ACE0065-578C-984D-ACC3-6205C04BEA3D}"/>
              </a:ext>
            </a:extLst>
          </p:cNvPr>
          <p:cNvSpPr>
            <a:spLocks noGrp="1"/>
          </p:cNvSpPr>
          <p:nvPr>
            <p:ph type="sldNum" sz="quarter" idx="12"/>
          </p:nvPr>
        </p:nvSpPr>
        <p:spPr>
          <a:xfrm>
            <a:off x="11254154" y="6523893"/>
            <a:ext cx="937846" cy="316523"/>
          </a:xfrm>
          <a:prstGeom prst="rect">
            <a:avLst/>
          </a:prstGeom>
        </p:spPr>
        <p:txBody>
          <a:bodyPr/>
          <a:lstStyle>
            <a:lvl1pPr algn="r">
              <a:defRPr sz="1400">
                <a:solidFill>
                  <a:schemeClr val="bg2">
                    <a:lumMod val="50000"/>
                  </a:schemeClr>
                </a:solidFill>
              </a:defRPr>
            </a:lvl1pPr>
          </a:lstStyle>
          <a:p>
            <a:fld id="{8EF147F3-F4BF-2C46-AC54-645A1178D8F6}" type="slidenum">
              <a:rPr lang="en-US" smtClean="0"/>
              <a:pPr/>
              <a:t>‹#›</a:t>
            </a:fld>
            <a:endParaRPr lang="en-US" dirty="0"/>
          </a:p>
        </p:txBody>
      </p:sp>
    </p:spTree>
    <p:extLst>
      <p:ext uri="{BB962C8B-B14F-4D97-AF65-F5344CB8AC3E}">
        <p14:creationId xmlns:p14="http://schemas.microsoft.com/office/powerpoint/2010/main" val="1862861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Header Content - Whi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1359E0-42EC-C14F-AC64-EBA04A9E3F07}"/>
              </a:ext>
            </a:extLst>
          </p:cNvPr>
          <p:cNvPicPr>
            <a:picLocks noChangeAspect="1"/>
          </p:cNvPicPr>
          <p:nvPr userDrawn="1"/>
        </p:nvPicPr>
        <p:blipFill rotWithShape="1">
          <a:blip r:embed="rId2"/>
          <a:srcRect b="75185"/>
          <a:stretch/>
        </p:blipFill>
        <p:spPr>
          <a:xfrm>
            <a:off x="0" y="0"/>
            <a:ext cx="12192000" cy="1701800"/>
          </a:xfrm>
          <a:prstGeom prst="rect">
            <a:avLst/>
          </a:prstGeom>
        </p:spPr>
      </p:pic>
      <p:sp>
        <p:nvSpPr>
          <p:cNvPr id="5" name="Title 1">
            <a:extLst>
              <a:ext uri="{FF2B5EF4-FFF2-40B4-BE49-F238E27FC236}">
                <a16:creationId xmlns:a16="http://schemas.microsoft.com/office/drawing/2014/main" id="{DB241738-B5CC-8949-B72A-2C6029CAB8FC}"/>
              </a:ext>
            </a:extLst>
          </p:cNvPr>
          <p:cNvSpPr>
            <a:spLocks noGrp="1"/>
          </p:cNvSpPr>
          <p:nvPr>
            <p:ph type="title"/>
          </p:nvPr>
        </p:nvSpPr>
        <p:spPr>
          <a:xfrm>
            <a:off x="543697" y="0"/>
            <a:ext cx="8736227" cy="1186249"/>
          </a:xfrm>
          <a:prstGeom prst="rect">
            <a:avLst/>
          </a:prstGeom>
        </p:spPr>
        <p:txBody>
          <a:bodyPr lIns="0"/>
          <a:lstStyle>
            <a:lvl1pPr>
              <a:defRPr sz="3600" b="1"/>
            </a:lvl1pPr>
          </a:lstStyle>
          <a:p>
            <a:r>
              <a:rPr lang="en-US" dirty="0"/>
              <a:t>Click to edit Master title</a:t>
            </a:r>
          </a:p>
        </p:txBody>
      </p:sp>
      <p:pic>
        <p:nvPicPr>
          <p:cNvPr id="3" name="Picture 2">
            <a:extLst>
              <a:ext uri="{FF2B5EF4-FFF2-40B4-BE49-F238E27FC236}">
                <a16:creationId xmlns:a16="http://schemas.microsoft.com/office/drawing/2014/main" id="{7C3F6849-98DB-FF49-AFD8-04A6400FE0B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09334" y="286819"/>
            <a:ext cx="1752600" cy="393700"/>
          </a:xfrm>
          <a:prstGeom prst="rect">
            <a:avLst/>
          </a:prstGeom>
        </p:spPr>
      </p:pic>
      <p:sp>
        <p:nvSpPr>
          <p:cNvPr id="8" name="Content Placeholder 2">
            <a:extLst>
              <a:ext uri="{FF2B5EF4-FFF2-40B4-BE49-F238E27FC236}">
                <a16:creationId xmlns:a16="http://schemas.microsoft.com/office/drawing/2014/main" id="{DDFD0A5F-4F6C-6A44-A06E-841A8AA4252D}"/>
              </a:ext>
            </a:extLst>
          </p:cNvPr>
          <p:cNvSpPr>
            <a:spLocks noGrp="1"/>
          </p:cNvSpPr>
          <p:nvPr>
            <p:ph idx="1"/>
          </p:nvPr>
        </p:nvSpPr>
        <p:spPr>
          <a:xfrm>
            <a:off x="543696" y="1825624"/>
            <a:ext cx="11150073" cy="453810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287C9B51-7B8F-8742-8ACF-61E62904691F}"/>
              </a:ext>
            </a:extLst>
          </p:cNvPr>
          <p:cNvSpPr>
            <a:spLocks noGrp="1"/>
          </p:cNvSpPr>
          <p:nvPr>
            <p:ph type="sldNum" sz="quarter" idx="12"/>
          </p:nvPr>
        </p:nvSpPr>
        <p:spPr>
          <a:xfrm>
            <a:off x="11254154" y="6523893"/>
            <a:ext cx="937846" cy="316523"/>
          </a:xfrm>
          <a:prstGeom prst="rect">
            <a:avLst/>
          </a:prstGeom>
        </p:spPr>
        <p:txBody>
          <a:bodyPr/>
          <a:lstStyle>
            <a:lvl1pPr algn="r">
              <a:defRPr sz="1400">
                <a:solidFill>
                  <a:schemeClr val="bg2">
                    <a:lumMod val="50000"/>
                  </a:schemeClr>
                </a:solidFill>
              </a:defRPr>
            </a:lvl1pPr>
          </a:lstStyle>
          <a:p>
            <a:fld id="{8EF147F3-F4BF-2C46-AC54-645A1178D8F6}" type="slidenum">
              <a:rPr lang="en-US" smtClean="0"/>
              <a:pPr/>
              <a:t>‹#›</a:t>
            </a:fld>
            <a:endParaRPr lang="en-US" dirty="0"/>
          </a:p>
        </p:txBody>
      </p:sp>
    </p:spTree>
    <p:extLst>
      <p:ext uri="{BB962C8B-B14F-4D97-AF65-F5344CB8AC3E}">
        <p14:creationId xmlns:p14="http://schemas.microsoft.com/office/powerpoint/2010/main" val="1956728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332E56-D825-8343-A674-05F30A1D3372}"/>
              </a:ext>
            </a:extLst>
          </p:cNvPr>
          <p:cNvSpPr>
            <a:spLocks noGrp="1"/>
          </p:cNvSpPr>
          <p:nvPr>
            <p:ph type="body" idx="1"/>
          </p:nvPr>
        </p:nvSpPr>
        <p:spPr>
          <a:xfrm>
            <a:off x="838200" y="1825625"/>
            <a:ext cx="10515600" cy="1844608"/>
          </a:xfrm>
          <a:prstGeom prst="rect">
            <a:avLst/>
          </a:prstGeom>
        </p:spPr>
        <p:txBody>
          <a:bodyPr vert="horz" lIns="91440" tIns="45720" rIns="91440" bIns="4572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6">
            <a:extLst>
              <a:ext uri="{FF2B5EF4-FFF2-40B4-BE49-F238E27FC236}">
                <a16:creationId xmlns:a16="http://schemas.microsoft.com/office/drawing/2014/main" id="{7242C72E-8D77-774D-B003-4281FE0777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26662097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1" r:id="rId3"/>
    <p:sldLayoutId id="2147483654" r:id="rId4"/>
    <p:sldLayoutId id="2147483664" r:id="rId5"/>
    <p:sldLayoutId id="2147483658" r:id="rId6"/>
    <p:sldLayoutId id="2147483662" r:id="rId7"/>
    <p:sldLayoutId id="2147483672" r:id="rId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mailto:mark.vermillion@Wichita.edu" TargetMode="External"/><Relationship Id="rId2" Type="http://schemas.openxmlformats.org/officeDocument/2006/relationships/hyperlink" Target="mailto:mike.ross@wichita.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www.cosmaweb.org/uploads/2/4/9/4/24949946/accreditation_principles_march_2022.pdf"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73C07-48D9-8842-8E07-7F07A6EEE352}"/>
              </a:ext>
            </a:extLst>
          </p:cNvPr>
          <p:cNvSpPr>
            <a:spLocks noGrp="1"/>
          </p:cNvSpPr>
          <p:nvPr>
            <p:ph type="ctrTitle"/>
          </p:nvPr>
        </p:nvSpPr>
        <p:spPr>
          <a:xfrm>
            <a:off x="925173" y="2004987"/>
            <a:ext cx="8064843" cy="1424013"/>
          </a:xfrm>
        </p:spPr>
        <p:txBody>
          <a:bodyPr/>
          <a:lstStyle/>
          <a:p>
            <a:r>
              <a:rPr lang="en-US" sz="4000" dirty="0">
                <a:effectLst/>
                <a:ea typeface="Times New Roman" panose="02020603050405020304" pitchFamily="18" charset="0"/>
              </a:rPr>
              <a:t>Intercollegiate Esports Student-Athletes’ Perceptions of Life Stress</a:t>
            </a:r>
            <a:r>
              <a:rPr lang="en-US" sz="4000" dirty="0">
                <a:effectLst/>
              </a:rPr>
              <a:t> </a:t>
            </a:r>
            <a:endParaRPr lang="en-US" sz="4000" dirty="0"/>
          </a:p>
        </p:txBody>
      </p:sp>
      <p:sp>
        <p:nvSpPr>
          <p:cNvPr id="3" name="Subtitle 2">
            <a:extLst>
              <a:ext uri="{FF2B5EF4-FFF2-40B4-BE49-F238E27FC236}">
                <a16:creationId xmlns:a16="http://schemas.microsoft.com/office/drawing/2014/main" id="{09F0BE12-5717-A346-A738-64730A2BCE85}"/>
              </a:ext>
            </a:extLst>
          </p:cNvPr>
          <p:cNvSpPr>
            <a:spLocks noGrp="1"/>
          </p:cNvSpPr>
          <p:nvPr>
            <p:ph type="subTitle" idx="1"/>
          </p:nvPr>
        </p:nvSpPr>
        <p:spPr>
          <a:xfrm>
            <a:off x="925173" y="3722915"/>
            <a:ext cx="8580112" cy="2069797"/>
          </a:xfrm>
        </p:spPr>
        <p:txBody>
          <a:bodyPr/>
          <a:lstStyle/>
          <a:p>
            <a:r>
              <a:rPr lang="en-US" sz="2300" dirty="0"/>
              <a:t>Dr. Mike Ross, Asst Professor, SMGT &amp; Organizational Leadership</a:t>
            </a:r>
          </a:p>
          <a:p>
            <a:r>
              <a:rPr lang="en-US" sz="2300" dirty="0"/>
              <a:t>Dr. Mark Vermillion, Chair/Professor, SMGT &amp; Organizational Leadership</a:t>
            </a:r>
          </a:p>
          <a:p>
            <a:r>
              <a:rPr lang="en-US" sz="2300" dirty="0"/>
              <a:t>Dr. Clay Stoldt, Assoc Dean, College of Applied Studies</a:t>
            </a:r>
          </a:p>
          <a:p>
            <a:r>
              <a:rPr lang="en-US" sz="2300" dirty="0"/>
              <a:t>Travis Yang, Director, WSU Varsity Esports</a:t>
            </a:r>
          </a:p>
        </p:txBody>
      </p:sp>
    </p:spTree>
    <p:extLst>
      <p:ext uri="{BB962C8B-B14F-4D97-AF65-F5344CB8AC3E}">
        <p14:creationId xmlns:p14="http://schemas.microsoft.com/office/powerpoint/2010/main" val="3370426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43110-4488-5442-9114-B58B880C633E}"/>
              </a:ext>
            </a:extLst>
          </p:cNvPr>
          <p:cNvSpPr>
            <a:spLocks noGrp="1"/>
          </p:cNvSpPr>
          <p:nvPr>
            <p:ph type="title"/>
          </p:nvPr>
        </p:nvSpPr>
        <p:spPr>
          <a:xfrm>
            <a:off x="501444" y="0"/>
            <a:ext cx="9892621" cy="1186249"/>
          </a:xfrm>
        </p:spPr>
        <p:txBody>
          <a:bodyPr/>
          <a:lstStyle/>
          <a:p>
            <a:r>
              <a:rPr lang="en-US" dirty="0"/>
              <a:t>Performance Demands</a:t>
            </a:r>
          </a:p>
        </p:txBody>
      </p:sp>
      <p:graphicFrame>
        <p:nvGraphicFramePr>
          <p:cNvPr id="7" name="Content Placeholder 6">
            <a:extLst>
              <a:ext uri="{FF2B5EF4-FFF2-40B4-BE49-F238E27FC236}">
                <a16:creationId xmlns:a16="http://schemas.microsoft.com/office/drawing/2014/main" id="{7E481238-B407-924C-99F3-BB303F3E116C}"/>
              </a:ext>
            </a:extLst>
          </p:cNvPr>
          <p:cNvGraphicFramePr>
            <a:graphicFrameLocks noGrp="1"/>
          </p:cNvGraphicFramePr>
          <p:nvPr>
            <p:ph idx="1"/>
            <p:extLst>
              <p:ext uri="{D42A27DB-BD31-4B8C-83A1-F6EECF244321}">
                <p14:modId xmlns:p14="http://schemas.microsoft.com/office/powerpoint/2010/main" val="631461555"/>
              </p:ext>
            </p:extLst>
          </p:nvPr>
        </p:nvGraphicFramePr>
        <p:xfrm>
          <a:off x="255638" y="2104723"/>
          <a:ext cx="11680723" cy="2077130"/>
        </p:xfrm>
        <a:graphic>
          <a:graphicData uri="http://schemas.openxmlformats.org/drawingml/2006/table">
            <a:tbl>
              <a:tblPr firstRow="1" firstCol="1" bandRow="1">
                <a:tableStyleId>{5202B0CA-FC54-4496-8BCA-5EF66A818D29}</a:tableStyleId>
              </a:tblPr>
              <a:tblGrid>
                <a:gridCol w="7290269">
                  <a:extLst>
                    <a:ext uri="{9D8B030D-6E8A-4147-A177-3AD203B41FA5}">
                      <a16:colId xmlns:a16="http://schemas.microsoft.com/office/drawing/2014/main" val="3362791496"/>
                    </a:ext>
                  </a:extLst>
                </a:gridCol>
                <a:gridCol w="1295400">
                  <a:extLst>
                    <a:ext uri="{9D8B030D-6E8A-4147-A177-3AD203B41FA5}">
                      <a16:colId xmlns:a16="http://schemas.microsoft.com/office/drawing/2014/main" val="3455485318"/>
                    </a:ext>
                  </a:extLst>
                </a:gridCol>
                <a:gridCol w="1012371">
                  <a:extLst>
                    <a:ext uri="{9D8B030D-6E8A-4147-A177-3AD203B41FA5}">
                      <a16:colId xmlns:a16="http://schemas.microsoft.com/office/drawing/2014/main" val="1434679851"/>
                    </a:ext>
                  </a:extLst>
                </a:gridCol>
                <a:gridCol w="2082683">
                  <a:extLst>
                    <a:ext uri="{9D8B030D-6E8A-4147-A177-3AD203B41FA5}">
                      <a16:colId xmlns:a16="http://schemas.microsoft.com/office/drawing/2014/main" val="4154912935"/>
                    </a:ext>
                  </a:extLst>
                </a:gridCol>
              </a:tblGrid>
              <a:tr h="874189">
                <a:tc>
                  <a:txBody>
                    <a:bodyPr/>
                    <a:lstStyle/>
                    <a:p>
                      <a:pPr marL="0" marR="0" algn="ctr">
                        <a:spcBef>
                          <a:spcPts val="0"/>
                        </a:spcBef>
                        <a:spcAft>
                          <a:spcPts val="0"/>
                        </a:spcAft>
                      </a:pPr>
                      <a:r>
                        <a:rPr lang="en-US" sz="1400" dirty="0">
                          <a:effectLst/>
                        </a:rPr>
                        <a:t> </a:t>
                      </a:r>
                    </a:p>
                    <a:p>
                      <a:pPr marL="0" marR="0" algn="ctr">
                        <a:spcBef>
                          <a:spcPts val="0"/>
                        </a:spcBef>
                        <a:spcAft>
                          <a:spcPts val="0"/>
                        </a:spcAft>
                      </a:pPr>
                      <a:r>
                        <a:rPr lang="en-US" sz="2000" dirty="0">
                          <a:effectLst/>
                        </a:rPr>
                        <a:t>I worry about…</a:t>
                      </a:r>
                    </a:p>
                    <a:p>
                      <a:pPr marL="0" marR="0" algn="ctr">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rPr>
                        <a:t> </a:t>
                      </a:r>
                    </a:p>
                    <a:p>
                      <a:pPr marL="0" marR="0" algn="ctr">
                        <a:spcBef>
                          <a:spcPts val="0"/>
                        </a:spcBef>
                        <a:spcAft>
                          <a:spcPts val="0"/>
                        </a:spcAft>
                      </a:pPr>
                      <a:r>
                        <a:rPr lang="en-US" sz="2000" dirty="0" err="1">
                          <a:effectLst/>
                        </a:rPr>
                        <a:t>Mdn</a:t>
                      </a:r>
                      <a:endParaRPr lang="en-US" sz="2000" dirty="0">
                        <a:effectLst/>
                      </a:endParaRPr>
                    </a:p>
                    <a:p>
                      <a:pPr marL="0" marR="0" algn="ctr">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rPr>
                        <a:t> </a:t>
                      </a:r>
                    </a:p>
                    <a:p>
                      <a:pPr marL="0" marR="0" algn="ctr">
                        <a:spcBef>
                          <a:spcPts val="0"/>
                        </a:spcBef>
                        <a:spcAft>
                          <a:spcPts val="0"/>
                        </a:spcAft>
                      </a:pPr>
                      <a:r>
                        <a:rPr lang="en-US" sz="2000" dirty="0">
                          <a:effectLst/>
                        </a:rPr>
                        <a:t>Mode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baseline="30000" dirty="0">
                          <a:effectLst/>
                        </a:rPr>
                        <a:t>1</a:t>
                      </a:r>
                      <a:r>
                        <a:rPr lang="en-US" sz="2000" dirty="0">
                          <a:effectLst/>
                        </a:rPr>
                        <a:t>% never </a:t>
                      </a:r>
                    </a:p>
                    <a:p>
                      <a:pPr marL="0" marR="0" algn="ctr">
                        <a:spcBef>
                          <a:spcPts val="0"/>
                        </a:spcBef>
                        <a:spcAft>
                          <a:spcPts val="0"/>
                        </a:spcAft>
                      </a:pPr>
                      <a:r>
                        <a:rPr lang="en-US" sz="2000" dirty="0">
                          <a:effectLst/>
                        </a:rPr>
                        <a:t>or rarely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extLst>
                  <a:ext uri="{0D108BD9-81ED-4DB2-BD59-A6C34878D82A}">
                    <a16:rowId xmlns:a16="http://schemas.microsoft.com/office/drawing/2014/main" val="935425112"/>
                  </a:ext>
                </a:extLst>
              </a:tr>
              <a:tr h="374877">
                <a:tc>
                  <a:txBody>
                    <a:bodyPr/>
                    <a:lstStyle/>
                    <a:p>
                      <a:r>
                        <a:rPr lang="en-US" sz="2000" b="1" i="0" kern="1200" dirty="0">
                          <a:solidFill>
                            <a:schemeClr val="dk1"/>
                          </a:solidFill>
                          <a:effectLst/>
                          <a:latin typeface="+mn-lt"/>
                          <a:ea typeface="+mn-ea"/>
                          <a:cs typeface="+mn-cs"/>
                        </a:rPr>
                        <a:t>…my unstable competitive performance</a:t>
                      </a:r>
                    </a:p>
                  </a:txBody>
                  <a:tcPr marL="59574" marR="59574" marT="0" marB="0"/>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3</a:t>
                      </a:r>
                    </a:p>
                  </a:txBody>
                  <a:tcPr marL="59574" marR="59574" marT="0" marB="0"/>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3</a:t>
                      </a:r>
                    </a:p>
                  </a:txBody>
                  <a:tcPr marL="59574" marR="59574" marT="0" marB="0"/>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45.9%</a:t>
                      </a:r>
                    </a:p>
                  </a:txBody>
                  <a:tcPr marL="59574" marR="59574" marT="0" marB="0"/>
                </a:tc>
                <a:extLst>
                  <a:ext uri="{0D108BD9-81ED-4DB2-BD59-A6C34878D82A}">
                    <a16:rowId xmlns:a16="http://schemas.microsoft.com/office/drawing/2014/main" val="3275285741"/>
                  </a:ext>
                </a:extLst>
              </a:tr>
              <a:tr h="374877">
                <a:tc>
                  <a:txBody>
                    <a:bodyPr/>
                    <a:lstStyle/>
                    <a:p>
                      <a:r>
                        <a:rPr lang="en-US" sz="2000" b="1" i="0" kern="1200" dirty="0">
                          <a:solidFill>
                            <a:schemeClr val="dk1"/>
                          </a:solidFill>
                          <a:effectLst/>
                          <a:latin typeface="+mn-lt"/>
                          <a:ea typeface="+mn-ea"/>
                          <a:cs typeface="+mn-cs"/>
                        </a:rPr>
                        <a:t>…dragging my team down</a:t>
                      </a:r>
                      <a:endParaRPr lang="en-US" sz="2000" b="1" i="0" dirty="0">
                        <a:effectLst/>
                        <a:latin typeface="+mn-lt"/>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2</a:t>
                      </a:r>
                    </a:p>
                  </a:txBody>
                  <a:tcPr marL="59574" marR="59574" marT="0" marB="0"/>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2</a:t>
                      </a:r>
                    </a:p>
                  </a:txBody>
                  <a:tcPr marL="59574" marR="59574" marT="0" marB="0"/>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54.2%</a:t>
                      </a:r>
                    </a:p>
                  </a:txBody>
                  <a:tcPr marL="59574" marR="59574" marT="0" marB="0"/>
                </a:tc>
                <a:extLst>
                  <a:ext uri="{0D108BD9-81ED-4DB2-BD59-A6C34878D82A}">
                    <a16:rowId xmlns:a16="http://schemas.microsoft.com/office/drawing/2014/main" val="480285532"/>
                  </a:ext>
                </a:extLst>
              </a:tr>
              <a:tr h="412976">
                <a:tc>
                  <a:txBody>
                    <a:bodyPr/>
                    <a:lstStyle/>
                    <a:p>
                      <a:r>
                        <a:rPr lang="en-US" sz="2000" b="1" i="0" kern="1200" dirty="0">
                          <a:solidFill>
                            <a:schemeClr val="dk1"/>
                          </a:solidFill>
                          <a:effectLst/>
                          <a:latin typeface="+mn-lt"/>
                          <a:ea typeface="+mn-ea"/>
                          <a:cs typeface="+mn-cs"/>
                        </a:rPr>
                        <a:t>…being eliminated from competition because of poor performance</a:t>
                      </a:r>
                      <a:endParaRPr lang="en-US" sz="2000" b="1" i="0" dirty="0">
                        <a:effectLst/>
                        <a:latin typeface="+mn-lt"/>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2</a:t>
                      </a:r>
                    </a:p>
                  </a:txBody>
                  <a:tcPr marL="59574" marR="59574" marT="0" marB="0"/>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2</a:t>
                      </a:r>
                    </a:p>
                  </a:txBody>
                  <a:tcPr marL="59574" marR="59574" marT="0" marB="0"/>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68.2%</a:t>
                      </a:r>
                    </a:p>
                  </a:txBody>
                  <a:tcPr marL="59574" marR="59574" marT="0" marB="0"/>
                </a:tc>
                <a:extLst>
                  <a:ext uri="{0D108BD9-81ED-4DB2-BD59-A6C34878D82A}">
                    <a16:rowId xmlns:a16="http://schemas.microsoft.com/office/drawing/2014/main" val="4086605773"/>
                  </a:ext>
                </a:extLst>
              </a:tr>
            </a:tbl>
          </a:graphicData>
        </a:graphic>
      </p:graphicFrame>
      <p:sp>
        <p:nvSpPr>
          <p:cNvPr id="4" name="Slide Number Placeholder 3">
            <a:extLst>
              <a:ext uri="{FF2B5EF4-FFF2-40B4-BE49-F238E27FC236}">
                <a16:creationId xmlns:a16="http://schemas.microsoft.com/office/drawing/2014/main" id="{80259F85-EED8-0741-A6E7-C90D32101AC7}"/>
              </a:ext>
            </a:extLst>
          </p:cNvPr>
          <p:cNvSpPr>
            <a:spLocks noGrp="1"/>
          </p:cNvSpPr>
          <p:nvPr>
            <p:ph type="sldNum" sz="quarter" idx="12"/>
          </p:nvPr>
        </p:nvSpPr>
        <p:spPr/>
        <p:txBody>
          <a:bodyPr/>
          <a:lstStyle/>
          <a:p>
            <a:fld id="{8EF147F3-F4BF-2C46-AC54-645A1178D8F6}" type="slidenum">
              <a:rPr lang="en-US" smtClean="0"/>
              <a:pPr/>
              <a:t>11</a:t>
            </a:fld>
            <a:endParaRPr lang="en-US" dirty="0"/>
          </a:p>
        </p:txBody>
      </p:sp>
      <p:sp>
        <p:nvSpPr>
          <p:cNvPr id="5" name="TextBox 4">
            <a:extLst>
              <a:ext uri="{FF2B5EF4-FFF2-40B4-BE49-F238E27FC236}">
                <a16:creationId xmlns:a16="http://schemas.microsoft.com/office/drawing/2014/main" id="{316CB153-33A2-4448-8BA6-6DC0C8BF3595}"/>
              </a:ext>
            </a:extLst>
          </p:cNvPr>
          <p:cNvSpPr txBox="1"/>
          <p:nvPr/>
        </p:nvSpPr>
        <p:spPr>
          <a:xfrm>
            <a:off x="-5730" y="1186249"/>
            <a:ext cx="12197730" cy="646331"/>
          </a:xfrm>
          <a:prstGeom prst="rect">
            <a:avLst/>
          </a:prstGeom>
          <a:solidFill>
            <a:schemeClr val="bg2"/>
          </a:solidFill>
        </p:spPr>
        <p:txBody>
          <a:bodyPr wrap="square" rtlCol="0">
            <a:spAutoFit/>
          </a:bodyPr>
          <a:lstStyle/>
          <a:p>
            <a:r>
              <a:rPr lang="en-US" b="1" dirty="0"/>
              <a:t>Respondents’ perceptions (n=24) of </a:t>
            </a:r>
            <a:r>
              <a:rPr lang="en-US" b="1" baseline="30000" dirty="0"/>
              <a:t>1</a:t>
            </a:r>
            <a:r>
              <a:rPr lang="en-US" b="1" dirty="0"/>
              <a:t>performance demands: Median, mode and percent (%) never or rarely agreeing with statement.</a:t>
            </a:r>
          </a:p>
        </p:txBody>
      </p:sp>
      <p:sp>
        <p:nvSpPr>
          <p:cNvPr id="3" name="TextBox 2">
            <a:extLst>
              <a:ext uri="{FF2B5EF4-FFF2-40B4-BE49-F238E27FC236}">
                <a16:creationId xmlns:a16="http://schemas.microsoft.com/office/drawing/2014/main" id="{F801758C-F0B5-CA9D-CBED-DD875B338F2C}"/>
              </a:ext>
            </a:extLst>
          </p:cNvPr>
          <p:cNvSpPr txBox="1"/>
          <p:nvPr/>
        </p:nvSpPr>
        <p:spPr>
          <a:xfrm>
            <a:off x="255638" y="4194424"/>
            <a:ext cx="11680722" cy="830997"/>
          </a:xfrm>
          <a:prstGeom prst="rect">
            <a:avLst/>
          </a:prstGeom>
          <a:noFill/>
          <a:ln>
            <a:solidFill>
              <a:schemeClr val="bg1"/>
            </a:solidFill>
          </a:ln>
        </p:spPr>
        <p:txBody>
          <a:bodyPr wrap="square" rtlCol="0">
            <a:spAutoFit/>
          </a:bodyPr>
          <a:lstStyle/>
          <a:p>
            <a:r>
              <a:rPr lang="en-US" baseline="30000" dirty="0">
                <a:solidFill>
                  <a:schemeClr val="bg1"/>
                </a:solidFill>
              </a:rPr>
              <a:t>1</a:t>
            </a:r>
            <a:r>
              <a:rPr lang="en-US" dirty="0">
                <a:solidFill>
                  <a:schemeClr val="bg1"/>
                </a:solidFill>
              </a:rPr>
              <a:t> </a:t>
            </a:r>
            <a:r>
              <a:rPr lang="en-US" sz="2400" dirty="0">
                <a:solidFill>
                  <a:schemeClr val="bg1"/>
                </a:solidFill>
              </a:rPr>
              <a:t>Likert-type scale ranges from 0 (low) to 15 (high); subscale alpha= .859, mean=7.23, SD=2.78</a:t>
            </a:r>
            <a:endParaRPr lang="en-US" sz="2400" baseline="30000" dirty="0">
              <a:solidFill>
                <a:schemeClr val="bg1"/>
              </a:solidFill>
            </a:endParaRPr>
          </a:p>
        </p:txBody>
      </p:sp>
    </p:spTree>
    <p:extLst>
      <p:ext uri="{BB962C8B-B14F-4D97-AF65-F5344CB8AC3E}">
        <p14:creationId xmlns:p14="http://schemas.microsoft.com/office/powerpoint/2010/main" val="4183260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43110-4488-5442-9114-B58B880C633E}"/>
              </a:ext>
            </a:extLst>
          </p:cNvPr>
          <p:cNvSpPr>
            <a:spLocks noGrp="1"/>
          </p:cNvSpPr>
          <p:nvPr>
            <p:ph type="title"/>
          </p:nvPr>
        </p:nvSpPr>
        <p:spPr>
          <a:xfrm>
            <a:off x="501444" y="0"/>
            <a:ext cx="9892621" cy="1186249"/>
          </a:xfrm>
        </p:spPr>
        <p:txBody>
          <a:bodyPr/>
          <a:lstStyle/>
          <a:p>
            <a:r>
              <a:rPr lang="en-US" dirty="0"/>
              <a:t>Relationships with coaches</a:t>
            </a:r>
          </a:p>
        </p:txBody>
      </p:sp>
      <p:graphicFrame>
        <p:nvGraphicFramePr>
          <p:cNvPr id="7" name="Content Placeholder 6">
            <a:extLst>
              <a:ext uri="{FF2B5EF4-FFF2-40B4-BE49-F238E27FC236}">
                <a16:creationId xmlns:a16="http://schemas.microsoft.com/office/drawing/2014/main" id="{7E481238-B407-924C-99F3-BB303F3E116C}"/>
              </a:ext>
            </a:extLst>
          </p:cNvPr>
          <p:cNvGraphicFramePr>
            <a:graphicFrameLocks noGrp="1"/>
          </p:cNvGraphicFramePr>
          <p:nvPr>
            <p:ph idx="1"/>
            <p:extLst>
              <p:ext uri="{D42A27DB-BD31-4B8C-83A1-F6EECF244321}">
                <p14:modId xmlns:p14="http://schemas.microsoft.com/office/powerpoint/2010/main" val="3051602607"/>
              </p:ext>
            </p:extLst>
          </p:nvPr>
        </p:nvGraphicFramePr>
        <p:xfrm>
          <a:off x="255638" y="2104723"/>
          <a:ext cx="11680723" cy="2077130"/>
        </p:xfrm>
        <a:graphic>
          <a:graphicData uri="http://schemas.openxmlformats.org/drawingml/2006/table">
            <a:tbl>
              <a:tblPr firstRow="1" firstCol="1" bandRow="1">
                <a:tableStyleId>{5202B0CA-FC54-4496-8BCA-5EF66A818D29}</a:tableStyleId>
              </a:tblPr>
              <a:tblGrid>
                <a:gridCol w="7290269">
                  <a:extLst>
                    <a:ext uri="{9D8B030D-6E8A-4147-A177-3AD203B41FA5}">
                      <a16:colId xmlns:a16="http://schemas.microsoft.com/office/drawing/2014/main" val="3362791496"/>
                    </a:ext>
                  </a:extLst>
                </a:gridCol>
                <a:gridCol w="1295400">
                  <a:extLst>
                    <a:ext uri="{9D8B030D-6E8A-4147-A177-3AD203B41FA5}">
                      <a16:colId xmlns:a16="http://schemas.microsoft.com/office/drawing/2014/main" val="3455485318"/>
                    </a:ext>
                  </a:extLst>
                </a:gridCol>
                <a:gridCol w="1012371">
                  <a:extLst>
                    <a:ext uri="{9D8B030D-6E8A-4147-A177-3AD203B41FA5}">
                      <a16:colId xmlns:a16="http://schemas.microsoft.com/office/drawing/2014/main" val="1434679851"/>
                    </a:ext>
                  </a:extLst>
                </a:gridCol>
                <a:gridCol w="2082683">
                  <a:extLst>
                    <a:ext uri="{9D8B030D-6E8A-4147-A177-3AD203B41FA5}">
                      <a16:colId xmlns:a16="http://schemas.microsoft.com/office/drawing/2014/main" val="4154912935"/>
                    </a:ext>
                  </a:extLst>
                </a:gridCol>
              </a:tblGrid>
              <a:tr h="874189">
                <a:tc>
                  <a:txBody>
                    <a:bodyPr/>
                    <a:lstStyle/>
                    <a:p>
                      <a:pPr marL="0" marR="0" algn="ctr">
                        <a:spcBef>
                          <a:spcPts val="0"/>
                        </a:spcBef>
                        <a:spcAft>
                          <a:spcPts val="0"/>
                        </a:spcAft>
                      </a:pPr>
                      <a:r>
                        <a:rPr lang="en-US" sz="1400" dirty="0">
                          <a:effectLst/>
                        </a:rPr>
                        <a:t> </a:t>
                      </a:r>
                    </a:p>
                    <a:p>
                      <a:pPr marL="0" marR="0" algn="ctr">
                        <a:spcBef>
                          <a:spcPts val="0"/>
                        </a:spcBef>
                        <a:spcAft>
                          <a:spcPts val="0"/>
                        </a:spcAft>
                      </a:pPr>
                      <a:r>
                        <a:rPr lang="en-US" sz="2000" dirty="0">
                          <a:effectLst/>
                        </a:rPr>
                        <a:t>I am annoyed by my…</a:t>
                      </a:r>
                    </a:p>
                    <a:p>
                      <a:pPr marL="0" marR="0" algn="ctr">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rPr>
                        <a:t> </a:t>
                      </a:r>
                    </a:p>
                    <a:p>
                      <a:pPr marL="0" marR="0" algn="ctr">
                        <a:spcBef>
                          <a:spcPts val="0"/>
                        </a:spcBef>
                        <a:spcAft>
                          <a:spcPts val="0"/>
                        </a:spcAft>
                      </a:pPr>
                      <a:r>
                        <a:rPr lang="en-US" sz="2000" dirty="0" err="1">
                          <a:effectLst/>
                        </a:rPr>
                        <a:t>Mdn</a:t>
                      </a:r>
                      <a:endParaRPr lang="en-US" sz="2000" dirty="0">
                        <a:effectLst/>
                      </a:endParaRPr>
                    </a:p>
                    <a:p>
                      <a:pPr marL="0" marR="0" algn="ctr">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rPr>
                        <a:t> </a:t>
                      </a:r>
                    </a:p>
                    <a:p>
                      <a:pPr marL="0" marR="0" algn="ctr">
                        <a:spcBef>
                          <a:spcPts val="0"/>
                        </a:spcBef>
                        <a:spcAft>
                          <a:spcPts val="0"/>
                        </a:spcAft>
                      </a:pPr>
                      <a:r>
                        <a:rPr lang="en-US" sz="2000" dirty="0">
                          <a:effectLst/>
                        </a:rPr>
                        <a:t>Mode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baseline="30000" dirty="0">
                          <a:effectLst/>
                        </a:rPr>
                        <a:t>1</a:t>
                      </a:r>
                      <a:r>
                        <a:rPr lang="en-US" sz="2000" dirty="0">
                          <a:effectLst/>
                        </a:rPr>
                        <a:t>% never </a:t>
                      </a:r>
                    </a:p>
                    <a:p>
                      <a:pPr marL="0" marR="0" algn="ctr">
                        <a:spcBef>
                          <a:spcPts val="0"/>
                        </a:spcBef>
                        <a:spcAft>
                          <a:spcPts val="0"/>
                        </a:spcAft>
                      </a:pPr>
                      <a:r>
                        <a:rPr lang="en-US" sz="2000" dirty="0">
                          <a:effectLst/>
                        </a:rPr>
                        <a:t>or rarely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extLst>
                  <a:ext uri="{0D108BD9-81ED-4DB2-BD59-A6C34878D82A}">
                    <a16:rowId xmlns:a16="http://schemas.microsoft.com/office/drawing/2014/main" val="935425112"/>
                  </a:ext>
                </a:extLst>
              </a:tr>
              <a:tr h="374877">
                <a:tc>
                  <a:txBody>
                    <a:bodyPr/>
                    <a:lstStyle/>
                    <a:p>
                      <a:r>
                        <a:rPr lang="en-US" sz="2000" b="1" i="0" kern="1200" dirty="0">
                          <a:solidFill>
                            <a:schemeClr val="dk1"/>
                          </a:solidFill>
                          <a:effectLst/>
                          <a:latin typeface="+mn-lt"/>
                          <a:ea typeface="+mn-ea"/>
                          <a:cs typeface="+mn-cs"/>
                        </a:rPr>
                        <a:t>…disappointing relationship with my coach.</a:t>
                      </a:r>
                    </a:p>
                  </a:txBody>
                  <a:tcPr marL="59574" marR="59574" marT="0" marB="0"/>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a:t>
                      </a:r>
                    </a:p>
                  </a:txBody>
                  <a:tcPr marL="59574" marR="59574" marT="0" marB="0"/>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a:t>
                      </a:r>
                    </a:p>
                  </a:txBody>
                  <a:tcPr marL="59574" marR="59574" marT="0" marB="0"/>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87.5%</a:t>
                      </a:r>
                    </a:p>
                  </a:txBody>
                  <a:tcPr marL="59574" marR="59574" marT="0" marB="0"/>
                </a:tc>
                <a:extLst>
                  <a:ext uri="{0D108BD9-81ED-4DB2-BD59-A6C34878D82A}">
                    <a16:rowId xmlns:a16="http://schemas.microsoft.com/office/drawing/2014/main" val="3275285741"/>
                  </a:ext>
                </a:extLst>
              </a:tr>
              <a:tr h="374877">
                <a:tc>
                  <a:txBody>
                    <a:bodyPr/>
                    <a:lstStyle/>
                    <a:p>
                      <a:r>
                        <a:rPr lang="en-US" sz="2000" b="1" i="0" kern="1200" dirty="0">
                          <a:solidFill>
                            <a:schemeClr val="dk1"/>
                          </a:solidFill>
                          <a:effectLst/>
                          <a:latin typeface="+mn-lt"/>
                          <a:ea typeface="+mn-ea"/>
                          <a:cs typeface="+mn-cs"/>
                        </a:rPr>
                        <a:t>…coach’s preference for some teammates.</a:t>
                      </a:r>
                      <a:endParaRPr lang="en-US" sz="2000" b="1" i="0" dirty="0">
                        <a:effectLst/>
                        <a:latin typeface="+mn-lt"/>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a:t>
                      </a:r>
                    </a:p>
                  </a:txBody>
                  <a:tcPr marL="59574" marR="59574" marT="0" marB="0"/>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a:t>
                      </a:r>
                    </a:p>
                  </a:txBody>
                  <a:tcPr marL="59574" marR="59574" marT="0" marB="0"/>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82.6%</a:t>
                      </a:r>
                    </a:p>
                  </a:txBody>
                  <a:tcPr marL="59574" marR="59574" marT="0" marB="0"/>
                </a:tc>
                <a:extLst>
                  <a:ext uri="{0D108BD9-81ED-4DB2-BD59-A6C34878D82A}">
                    <a16:rowId xmlns:a16="http://schemas.microsoft.com/office/drawing/2014/main" val="480285532"/>
                  </a:ext>
                </a:extLst>
              </a:tr>
              <a:tr h="412976">
                <a:tc>
                  <a:txBody>
                    <a:bodyPr/>
                    <a:lstStyle/>
                    <a:p>
                      <a:r>
                        <a:rPr lang="en-US" sz="2000" b="1" i="0" kern="1200" dirty="0">
                          <a:solidFill>
                            <a:schemeClr val="dk1"/>
                          </a:solidFill>
                          <a:effectLst/>
                          <a:latin typeface="+mn-lt"/>
                          <a:ea typeface="+mn-ea"/>
                          <a:cs typeface="+mn-cs"/>
                        </a:rPr>
                        <a:t>…coach’s bias against me</a:t>
                      </a:r>
                      <a:endParaRPr lang="en-US" sz="2000" b="1" i="0" dirty="0">
                        <a:effectLst/>
                        <a:latin typeface="+mn-lt"/>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a:t>
                      </a:r>
                    </a:p>
                  </a:txBody>
                  <a:tcPr marL="59574" marR="59574" marT="0" marB="0"/>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a:t>
                      </a:r>
                    </a:p>
                  </a:txBody>
                  <a:tcPr marL="59574" marR="59574" marT="0" marB="0"/>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100%</a:t>
                      </a:r>
                    </a:p>
                  </a:txBody>
                  <a:tcPr marL="59574" marR="59574" marT="0" marB="0"/>
                </a:tc>
                <a:extLst>
                  <a:ext uri="{0D108BD9-81ED-4DB2-BD59-A6C34878D82A}">
                    <a16:rowId xmlns:a16="http://schemas.microsoft.com/office/drawing/2014/main" val="4086605773"/>
                  </a:ext>
                </a:extLst>
              </a:tr>
            </a:tbl>
          </a:graphicData>
        </a:graphic>
      </p:graphicFrame>
      <p:sp>
        <p:nvSpPr>
          <p:cNvPr id="4" name="Slide Number Placeholder 3">
            <a:extLst>
              <a:ext uri="{FF2B5EF4-FFF2-40B4-BE49-F238E27FC236}">
                <a16:creationId xmlns:a16="http://schemas.microsoft.com/office/drawing/2014/main" id="{80259F85-EED8-0741-A6E7-C90D32101AC7}"/>
              </a:ext>
            </a:extLst>
          </p:cNvPr>
          <p:cNvSpPr>
            <a:spLocks noGrp="1"/>
          </p:cNvSpPr>
          <p:nvPr>
            <p:ph type="sldNum" sz="quarter" idx="12"/>
          </p:nvPr>
        </p:nvSpPr>
        <p:spPr/>
        <p:txBody>
          <a:bodyPr/>
          <a:lstStyle/>
          <a:p>
            <a:fld id="{8EF147F3-F4BF-2C46-AC54-645A1178D8F6}" type="slidenum">
              <a:rPr lang="en-US" smtClean="0"/>
              <a:pPr/>
              <a:t>12</a:t>
            </a:fld>
            <a:endParaRPr lang="en-US" dirty="0"/>
          </a:p>
        </p:txBody>
      </p:sp>
      <p:sp>
        <p:nvSpPr>
          <p:cNvPr id="5" name="TextBox 4">
            <a:extLst>
              <a:ext uri="{FF2B5EF4-FFF2-40B4-BE49-F238E27FC236}">
                <a16:creationId xmlns:a16="http://schemas.microsoft.com/office/drawing/2014/main" id="{316CB153-33A2-4448-8BA6-6DC0C8BF3595}"/>
              </a:ext>
            </a:extLst>
          </p:cNvPr>
          <p:cNvSpPr txBox="1"/>
          <p:nvPr/>
        </p:nvSpPr>
        <p:spPr>
          <a:xfrm>
            <a:off x="-5730" y="1186249"/>
            <a:ext cx="12197730" cy="646331"/>
          </a:xfrm>
          <a:prstGeom prst="rect">
            <a:avLst/>
          </a:prstGeom>
          <a:solidFill>
            <a:schemeClr val="bg2"/>
          </a:solidFill>
        </p:spPr>
        <p:txBody>
          <a:bodyPr wrap="square" rtlCol="0">
            <a:spAutoFit/>
          </a:bodyPr>
          <a:lstStyle/>
          <a:p>
            <a:r>
              <a:rPr lang="en-US" b="1" dirty="0"/>
              <a:t>Respondents’ perceptions (n=24) of coaching relationships: Median, mode and percent (%) never or rarely agreeing with statement.</a:t>
            </a:r>
          </a:p>
        </p:txBody>
      </p:sp>
      <p:sp>
        <p:nvSpPr>
          <p:cNvPr id="3" name="TextBox 2">
            <a:extLst>
              <a:ext uri="{FF2B5EF4-FFF2-40B4-BE49-F238E27FC236}">
                <a16:creationId xmlns:a16="http://schemas.microsoft.com/office/drawing/2014/main" id="{B466D5B4-B2CE-E40B-7815-0CE6887B14CD}"/>
              </a:ext>
            </a:extLst>
          </p:cNvPr>
          <p:cNvSpPr txBox="1"/>
          <p:nvPr/>
        </p:nvSpPr>
        <p:spPr>
          <a:xfrm>
            <a:off x="255638" y="4194424"/>
            <a:ext cx="11680722" cy="830997"/>
          </a:xfrm>
          <a:prstGeom prst="rect">
            <a:avLst/>
          </a:prstGeom>
          <a:noFill/>
          <a:ln>
            <a:solidFill>
              <a:schemeClr val="bg1"/>
            </a:solidFill>
          </a:ln>
        </p:spPr>
        <p:txBody>
          <a:bodyPr wrap="square" rtlCol="0">
            <a:spAutoFit/>
          </a:bodyPr>
          <a:lstStyle/>
          <a:p>
            <a:r>
              <a:rPr lang="en-US" baseline="30000" dirty="0">
                <a:solidFill>
                  <a:schemeClr val="bg1"/>
                </a:solidFill>
              </a:rPr>
              <a:t>1</a:t>
            </a:r>
            <a:r>
              <a:rPr lang="en-US" dirty="0">
                <a:solidFill>
                  <a:schemeClr val="bg1"/>
                </a:solidFill>
              </a:rPr>
              <a:t> </a:t>
            </a:r>
            <a:r>
              <a:rPr lang="en-US" sz="2400" dirty="0">
                <a:solidFill>
                  <a:schemeClr val="bg1"/>
                </a:solidFill>
              </a:rPr>
              <a:t>Likert-type scale ranges from 0 (low) to 15 (high); subscale alpha= .440, mean= 4.04, SD=1.52</a:t>
            </a:r>
            <a:endParaRPr lang="en-US" sz="2400" baseline="30000" dirty="0">
              <a:solidFill>
                <a:schemeClr val="bg1"/>
              </a:solidFill>
            </a:endParaRPr>
          </a:p>
        </p:txBody>
      </p:sp>
    </p:spTree>
    <p:extLst>
      <p:ext uri="{BB962C8B-B14F-4D97-AF65-F5344CB8AC3E}">
        <p14:creationId xmlns:p14="http://schemas.microsoft.com/office/powerpoint/2010/main" val="3195107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43110-4488-5442-9114-B58B880C633E}"/>
              </a:ext>
            </a:extLst>
          </p:cNvPr>
          <p:cNvSpPr>
            <a:spLocks noGrp="1"/>
          </p:cNvSpPr>
          <p:nvPr>
            <p:ph type="title"/>
          </p:nvPr>
        </p:nvSpPr>
        <p:spPr>
          <a:xfrm>
            <a:off x="501444" y="0"/>
            <a:ext cx="9892621" cy="1186249"/>
          </a:xfrm>
        </p:spPr>
        <p:txBody>
          <a:bodyPr/>
          <a:lstStyle/>
          <a:p>
            <a:r>
              <a:rPr lang="en-US" dirty="0"/>
              <a:t>Academic Requirements</a:t>
            </a:r>
          </a:p>
        </p:txBody>
      </p:sp>
      <p:graphicFrame>
        <p:nvGraphicFramePr>
          <p:cNvPr id="7" name="Content Placeholder 6">
            <a:extLst>
              <a:ext uri="{FF2B5EF4-FFF2-40B4-BE49-F238E27FC236}">
                <a16:creationId xmlns:a16="http://schemas.microsoft.com/office/drawing/2014/main" id="{7E481238-B407-924C-99F3-BB303F3E116C}"/>
              </a:ext>
            </a:extLst>
          </p:cNvPr>
          <p:cNvGraphicFramePr>
            <a:graphicFrameLocks noGrp="1"/>
          </p:cNvGraphicFramePr>
          <p:nvPr>
            <p:ph idx="1"/>
            <p:extLst>
              <p:ext uri="{D42A27DB-BD31-4B8C-83A1-F6EECF244321}">
                <p14:modId xmlns:p14="http://schemas.microsoft.com/office/powerpoint/2010/main" val="4084024072"/>
              </p:ext>
            </p:extLst>
          </p:nvPr>
        </p:nvGraphicFramePr>
        <p:xfrm>
          <a:off x="255638" y="2104723"/>
          <a:ext cx="11680723" cy="2273754"/>
        </p:xfrm>
        <a:graphic>
          <a:graphicData uri="http://schemas.openxmlformats.org/drawingml/2006/table">
            <a:tbl>
              <a:tblPr firstRow="1" firstCol="1" bandRow="1">
                <a:tableStyleId>{5202B0CA-FC54-4496-8BCA-5EF66A818D29}</a:tableStyleId>
              </a:tblPr>
              <a:tblGrid>
                <a:gridCol w="7290269">
                  <a:extLst>
                    <a:ext uri="{9D8B030D-6E8A-4147-A177-3AD203B41FA5}">
                      <a16:colId xmlns:a16="http://schemas.microsoft.com/office/drawing/2014/main" val="3362791496"/>
                    </a:ext>
                  </a:extLst>
                </a:gridCol>
                <a:gridCol w="1295400">
                  <a:extLst>
                    <a:ext uri="{9D8B030D-6E8A-4147-A177-3AD203B41FA5}">
                      <a16:colId xmlns:a16="http://schemas.microsoft.com/office/drawing/2014/main" val="3455485318"/>
                    </a:ext>
                  </a:extLst>
                </a:gridCol>
                <a:gridCol w="1012371">
                  <a:extLst>
                    <a:ext uri="{9D8B030D-6E8A-4147-A177-3AD203B41FA5}">
                      <a16:colId xmlns:a16="http://schemas.microsoft.com/office/drawing/2014/main" val="1434679851"/>
                    </a:ext>
                  </a:extLst>
                </a:gridCol>
                <a:gridCol w="2082683">
                  <a:extLst>
                    <a:ext uri="{9D8B030D-6E8A-4147-A177-3AD203B41FA5}">
                      <a16:colId xmlns:a16="http://schemas.microsoft.com/office/drawing/2014/main" val="4154912935"/>
                    </a:ext>
                  </a:extLst>
                </a:gridCol>
              </a:tblGrid>
              <a:tr h="874189">
                <a:tc>
                  <a:txBody>
                    <a:bodyPr/>
                    <a:lstStyle/>
                    <a:p>
                      <a:pPr marL="0" marR="0" algn="ctr">
                        <a:spcBef>
                          <a:spcPts val="0"/>
                        </a:spcBef>
                        <a:spcAft>
                          <a:spcPts val="0"/>
                        </a:spcAft>
                      </a:pPr>
                      <a:r>
                        <a:rPr lang="en-US" sz="1400" dirty="0">
                          <a:effectLst/>
                        </a:rPr>
                        <a:t> </a:t>
                      </a:r>
                    </a:p>
                    <a:p>
                      <a:pPr marL="0" marR="0" algn="ctr">
                        <a:spcBef>
                          <a:spcPts val="0"/>
                        </a:spcBef>
                        <a:spcAft>
                          <a:spcPts val="0"/>
                        </a:spcAft>
                      </a:pPr>
                      <a:r>
                        <a:rPr lang="en-US" sz="2000" dirty="0">
                          <a:effectLst/>
                        </a:rPr>
                        <a:t>I am…</a:t>
                      </a:r>
                    </a:p>
                    <a:p>
                      <a:pPr marL="0" marR="0" algn="ctr">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rPr>
                        <a:t> </a:t>
                      </a:r>
                    </a:p>
                    <a:p>
                      <a:pPr marL="0" marR="0" algn="ctr">
                        <a:spcBef>
                          <a:spcPts val="0"/>
                        </a:spcBef>
                        <a:spcAft>
                          <a:spcPts val="0"/>
                        </a:spcAft>
                      </a:pPr>
                      <a:r>
                        <a:rPr lang="en-US" sz="2000" dirty="0" err="1">
                          <a:effectLst/>
                        </a:rPr>
                        <a:t>Mdn</a:t>
                      </a:r>
                      <a:endParaRPr lang="en-US" sz="2000" dirty="0">
                        <a:effectLst/>
                      </a:endParaRPr>
                    </a:p>
                    <a:p>
                      <a:pPr marL="0" marR="0" algn="ctr">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rPr>
                        <a:t> </a:t>
                      </a:r>
                    </a:p>
                    <a:p>
                      <a:pPr marL="0" marR="0" algn="ctr">
                        <a:spcBef>
                          <a:spcPts val="0"/>
                        </a:spcBef>
                        <a:spcAft>
                          <a:spcPts val="0"/>
                        </a:spcAft>
                      </a:pPr>
                      <a:r>
                        <a:rPr lang="en-US" sz="2000" dirty="0">
                          <a:effectLst/>
                        </a:rPr>
                        <a:t>Mode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baseline="30000" dirty="0">
                          <a:effectLst/>
                        </a:rPr>
                        <a:t>1</a:t>
                      </a:r>
                      <a:r>
                        <a:rPr lang="en-US" sz="2000" dirty="0">
                          <a:effectLst/>
                        </a:rPr>
                        <a:t>% never </a:t>
                      </a:r>
                    </a:p>
                    <a:p>
                      <a:pPr marL="0" marR="0" algn="ctr">
                        <a:spcBef>
                          <a:spcPts val="0"/>
                        </a:spcBef>
                        <a:spcAft>
                          <a:spcPts val="0"/>
                        </a:spcAft>
                      </a:pPr>
                      <a:r>
                        <a:rPr lang="en-US" sz="2000" dirty="0">
                          <a:effectLst/>
                        </a:rPr>
                        <a:t>or rarely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extLst>
                  <a:ext uri="{0D108BD9-81ED-4DB2-BD59-A6C34878D82A}">
                    <a16:rowId xmlns:a16="http://schemas.microsoft.com/office/drawing/2014/main" val="935425112"/>
                  </a:ext>
                </a:extLst>
              </a:tr>
              <a:tr h="374877">
                <a:tc>
                  <a:txBody>
                    <a:bodyPr/>
                    <a:lstStyle/>
                    <a:p>
                      <a:r>
                        <a:rPr lang="en-US" sz="2000" b="1" i="0" kern="1200" dirty="0">
                          <a:solidFill>
                            <a:schemeClr val="dk1"/>
                          </a:solidFill>
                          <a:effectLst/>
                          <a:latin typeface="+mn-lt"/>
                          <a:ea typeface="+mn-ea"/>
                          <a:cs typeface="+mn-cs"/>
                        </a:rPr>
                        <a:t>…bothered by a lack of motivation for academic learning.</a:t>
                      </a:r>
                    </a:p>
                  </a:txBody>
                  <a:tcPr marL="59574" marR="59574" marT="0" marB="0"/>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a:t>
                      </a:r>
                    </a:p>
                  </a:txBody>
                  <a:tcPr marL="59574" marR="59574" marT="0" marB="0"/>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a:t>
                      </a:r>
                    </a:p>
                  </a:txBody>
                  <a:tcPr marL="59574" marR="59574" marT="0" marB="0"/>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82.6%</a:t>
                      </a:r>
                    </a:p>
                  </a:txBody>
                  <a:tcPr marL="59574" marR="59574" marT="0" marB="0"/>
                </a:tc>
                <a:extLst>
                  <a:ext uri="{0D108BD9-81ED-4DB2-BD59-A6C34878D82A}">
                    <a16:rowId xmlns:a16="http://schemas.microsoft.com/office/drawing/2014/main" val="3275285741"/>
                  </a:ext>
                </a:extLst>
              </a:tr>
              <a:tr h="374877">
                <a:tc>
                  <a:txBody>
                    <a:bodyPr/>
                    <a:lstStyle/>
                    <a:p>
                      <a:r>
                        <a:rPr lang="en-US" sz="2000" b="1" i="0" kern="1200" dirty="0">
                          <a:solidFill>
                            <a:schemeClr val="dk1"/>
                          </a:solidFill>
                          <a:effectLst/>
                          <a:latin typeface="+mn-lt"/>
                          <a:ea typeface="+mn-ea"/>
                          <a:cs typeface="+mn-cs"/>
                        </a:rPr>
                        <a:t>…annoyed when preparing for exams.</a:t>
                      </a:r>
                      <a:endParaRPr lang="en-US" sz="2000" b="1" i="0" dirty="0">
                        <a:effectLst/>
                        <a:latin typeface="+mn-lt"/>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2</a:t>
                      </a:r>
                    </a:p>
                  </a:txBody>
                  <a:tcPr marL="59574" marR="59574" marT="0" marB="0"/>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a:t>
                      </a:r>
                    </a:p>
                  </a:txBody>
                  <a:tcPr marL="59574" marR="59574" marT="0" marB="0"/>
                </a:tc>
                <a:tc>
                  <a:txBody>
                    <a:bodyPr/>
                    <a:lstStyle/>
                    <a:p>
                      <a:pPr marL="0" marR="0" algn="ctr">
                        <a:spcBef>
                          <a:spcPts val="0"/>
                        </a:spcBef>
                        <a:spcAft>
                          <a:spcPts val="0"/>
                        </a:spcAft>
                      </a:pPr>
                      <a:r>
                        <a:rPr lang="en-US" sz="2000" dirty="0">
                          <a:effectLst/>
                        </a:rPr>
                        <a:t>50%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574" marR="59574" marT="0" marB="0"/>
                </a:tc>
                <a:extLst>
                  <a:ext uri="{0D108BD9-81ED-4DB2-BD59-A6C34878D82A}">
                    <a16:rowId xmlns:a16="http://schemas.microsoft.com/office/drawing/2014/main" val="480285532"/>
                  </a:ext>
                </a:extLst>
              </a:tr>
              <a:tr h="412976">
                <a:tc>
                  <a:txBody>
                    <a:bodyPr/>
                    <a:lstStyle/>
                    <a:p>
                      <a:r>
                        <a:rPr lang="en-US" sz="2000" b="1" i="0" kern="1200" dirty="0">
                          <a:solidFill>
                            <a:schemeClr val="dk1"/>
                          </a:solidFill>
                          <a:effectLst/>
                          <a:latin typeface="+mn-lt"/>
                          <a:ea typeface="+mn-ea"/>
                          <a:cs typeface="+mn-cs"/>
                        </a:rPr>
                        <a:t>…worried about my academic skills because I do not know how to learn efficiently</a:t>
                      </a:r>
                      <a:endParaRPr lang="en-US" sz="2000" b="1" i="0" dirty="0">
                        <a:effectLst/>
                        <a:latin typeface="+mn-lt"/>
                        <a:ea typeface="Calibri" panose="020F0502020204030204" pitchFamily="34" charset="0"/>
                        <a:cs typeface="Times New Roman" panose="02020603050405020304" pitchFamily="18" charset="0"/>
                      </a:endParaRPr>
                    </a:p>
                  </a:txBody>
                  <a:tcPr marL="59574" marR="59574" marT="0" marB="0"/>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a:t>
                      </a:r>
                    </a:p>
                  </a:txBody>
                  <a:tcPr marL="59574" marR="59574" marT="0" marB="0"/>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a:t>
                      </a:r>
                    </a:p>
                  </a:txBody>
                  <a:tcPr marL="59574" marR="59574" marT="0" marB="0"/>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77.3%</a:t>
                      </a:r>
                    </a:p>
                  </a:txBody>
                  <a:tcPr marL="59574" marR="59574" marT="0" marB="0"/>
                </a:tc>
                <a:extLst>
                  <a:ext uri="{0D108BD9-81ED-4DB2-BD59-A6C34878D82A}">
                    <a16:rowId xmlns:a16="http://schemas.microsoft.com/office/drawing/2014/main" val="4086605773"/>
                  </a:ext>
                </a:extLst>
              </a:tr>
            </a:tbl>
          </a:graphicData>
        </a:graphic>
      </p:graphicFrame>
      <p:sp>
        <p:nvSpPr>
          <p:cNvPr id="4" name="Slide Number Placeholder 3">
            <a:extLst>
              <a:ext uri="{FF2B5EF4-FFF2-40B4-BE49-F238E27FC236}">
                <a16:creationId xmlns:a16="http://schemas.microsoft.com/office/drawing/2014/main" id="{80259F85-EED8-0741-A6E7-C90D32101AC7}"/>
              </a:ext>
            </a:extLst>
          </p:cNvPr>
          <p:cNvSpPr>
            <a:spLocks noGrp="1"/>
          </p:cNvSpPr>
          <p:nvPr>
            <p:ph type="sldNum" sz="quarter" idx="12"/>
          </p:nvPr>
        </p:nvSpPr>
        <p:spPr/>
        <p:txBody>
          <a:bodyPr/>
          <a:lstStyle/>
          <a:p>
            <a:fld id="{8EF147F3-F4BF-2C46-AC54-645A1178D8F6}" type="slidenum">
              <a:rPr lang="en-US" smtClean="0"/>
              <a:pPr/>
              <a:t>13</a:t>
            </a:fld>
            <a:endParaRPr lang="en-US" dirty="0"/>
          </a:p>
        </p:txBody>
      </p:sp>
      <p:sp>
        <p:nvSpPr>
          <p:cNvPr id="5" name="TextBox 4">
            <a:extLst>
              <a:ext uri="{FF2B5EF4-FFF2-40B4-BE49-F238E27FC236}">
                <a16:creationId xmlns:a16="http://schemas.microsoft.com/office/drawing/2014/main" id="{316CB153-33A2-4448-8BA6-6DC0C8BF3595}"/>
              </a:ext>
            </a:extLst>
          </p:cNvPr>
          <p:cNvSpPr txBox="1"/>
          <p:nvPr/>
        </p:nvSpPr>
        <p:spPr>
          <a:xfrm>
            <a:off x="-5730" y="1186249"/>
            <a:ext cx="12197730" cy="646331"/>
          </a:xfrm>
          <a:prstGeom prst="rect">
            <a:avLst/>
          </a:prstGeom>
          <a:solidFill>
            <a:schemeClr val="bg2"/>
          </a:solidFill>
        </p:spPr>
        <p:txBody>
          <a:bodyPr wrap="square" rtlCol="0">
            <a:spAutoFit/>
          </a:bodyPr>
          <a:lstStyle/>
          <a:p>
            <a:r>
              <a:rPr lang="en-US" b="1" dirty="0"/>
              <a:t>Respondents’ perceptions (n=24) of academic requirements: Median, mode and percent (%) never or rarely agreeing with statement.</a:t>
            </a:r>
          </a:p>
        </p:txBody>
      </p:sp>
      <p:sp>
        <p:nvSpPr>
          <p:cNvPr id="3" name="TextBox 2">
            <a:extLst>
              <a:ext uri="{FF2B5EF4-FFF2-40B4-BE49-F238E27FC236}">
                <a16:creationId xmlns:a16="http://schemas.microsoft.com/office/drawing/2014/main" id="{35B76C39-1347-437A-CC68-77AB0889A13D}"/>
              </a:ext>
            </a:extLst>
          </p:cNvPr>
          <p:cNvSpPr txBox="1"/>
          <p:nvPr/>
        </p:nvSpPr>
        <p:spPr>
          <a:xfrm>
            <a:off x="255638" y="4378477"/>
            <a:ext cx="11680722" cy="830997"/>
          </a:xfrm>
          <a:prstGeom prst="rect">
            <a:avLst/>
          </a:prstGeom>
          <a:noFill/>
          <a:ln>
            <a:solidFill>
              <a:schemeClr val="bg1"/>
            </a:solidFill>
          </a:ln>
        </p:spPr>
        <p:txBody>
          <a:bodyPr wrap="square" rtlCol="0">
            <a:spAutoFit/>
          </a:bodyPr>
          <a:lstStyle/>
          <a:p>
            <a:r>
              <a:rPr lang="en-US" baseline="30000" dirty="0">
                <a:solidFill>
                  <a:schemeClr val="bg1"/>
                </a:solidFill>
              </a:rPr>
              <a:t>1</a:t>
            </a:r>
            <a:r>
              <a:rPr lang="en-US" dirty="0">
                <a:solidFill>
                  <a:schemeClr val="bg1"/>
                </a:solidFill>
              </a:rPr>
              <a:t> </a:t>
            </a:r>
            <a:r>
              <a:rPr lang="en-US" sz="2400" dirty="0">
                <a:solidFill>
                  <a:schemeClr val="bg1"/>
                </a:solidFill>
              </a:rPr>
              <a:t>Likert-type scale ranges from 0 (low) to 15 (high); subscale alpha= .773, mean=5.73, SD=2.88</a:t>
            </a:r>
            <a:endParaRPr lang="en-US" sz="2400" baseline="30000" dirty="0">
              <a:solidFill>
                <a:schemeClr val="bg1"/>
              </a:solidFill>
            </a:endParaRPr>
          </a:p>
        </p:txBody>
      </p:sp>
    </p:spTree>
    <p:extLst>
      <p:ext uri="{BB962C8B-B14F-4D97-AF65-F5344CB8AC3E}">
        <p14:creationId xmlns:p14="http://schemas.microsoft.com/office/powerpoint/2010/main" val="2116511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57E85-3D09-4D4E-8250-334F1FF07B5F}"/>
              </a:ext>
            </a:extLst>
          </p:cNvPr>
          <p:cNvSpPr>
            <a:spLocks noGrp="1"/>
          </p:cNvSpPr>
          <p:nvPr>
            <p:ph type="title"/>
          </p:nvPr>
        </p:nvSpPr>
        <p:spPr/>
        <p:txBody>
          <a:bodyPr/>
          <a:lstStyle/>
          <a:p>
            <a:r>
              <a:rPr lang="en-US" dirty="0"/>
              <a:t>Summary of results</a:t>
            </a:r>
          </a:p>
        </p:txBody>
      </p:sp>
      <p:sp>
        <p:nvSpPr>
          <p:cNvPr id="3" name="Content Placeholder 2">
            <a:extLst>
              <a:ext uri="{FF2B5EF4-FFF2-40B4-BE49-F238E27FC236}">
                <a16:creationId xmlns:a16="http://schemas.microsoft.com/office/drawing/2014/main" id="{FC408C61-42BE-3C4B-AD49-12B468D3A192}"/>
              </a:ext>
            </a:extLst>
          </p:cNvPr>
          <p:cNvSpPr>
            <a:spLocks noGrp="1"/>
          </p:cNvSpPr>
          <p:nvPr>
            <p:ph idx="1"/>
          </p:nvPr>
        </p:nvSpPr>
        <p:spPr>
          <a:xfrm>
            <a:off x="195286" y="1186249"/>
            <a:ext cx="11453017" cy="5914953"/>
          </a:xfrm>
        </p:spPr>
        <p:txBody>
          <a:bodyPr/>
          <a:lstStyle/>
          <a:p>
            <a:r>
              <a:rPr lang="en-US" dirty="0"/>
              <a:t>Purposive sample of IESAs self-report typical, positive stress levels. Specifically:</a:t>
            </a:r>
          </a:p>
          <a:p>
            <a:pPr marL="514350" indent="-514350">
              <a:buFont typeface="+mj-lt"/>
              <a:buAutoNum type="arabicPeriod"/>
            </a:pPr>
            <a:r>
              <a:rPr lang="en-US" b="1" dirty="0">
                <a:solidFill>
                  <a:srgbClr val="FFC000"/>
                </a:solidFill>
              </a:rPr>
              <a:t>Performance demands </a:t>
            </a:r>
            <a:r>
              <a:rPr lang="en-US" dirty="0"/>
              <a:t>appear to be managed at typical or adequate levels. That is, IESA report performance demand-related stress at the midpoint (7.23) of the subscale (0-15).</a:t>
            </a:r>
          </a:p>
          <a:p>
            <a:pPr marL="514350" indent="-514350">
              <a:buFont typeface="+mj-lt"/>
              <a:buAutoNum type="arabicPeriod"/>
            </a:pPr>
            <a:r>
              <a:rPr lang="en-US" b="1" dirty="0">
                <a:solidFill>
                  <a:srgbClr val="FFC000"/>
                </a:solidFill>
              </a:rPr>
              <a:t>Coach relationships </a:t>
            </a:r>
            <a:r>
              <a:rPr lang="en-US" dirty="0"/>
              <a:t>appear to be quite positive and not a source of negative stress. IESA report higher percentages (e.g., 80-100%) in regard to never or rarely agreeing with stress-related statements. Subscale scores (0-15) were in the lower quartile (mean=4.04).</a:t>
            </a:r>
          </a:p>
          <a:p>
            <a:pPr marL="514350" indent="-514350">
              <a:buFont typeface="+mj-lt"/>
              <a:buAutoNum type="arabicPeriod"/>
            </a:pPr>
            <a:r>
              <a:rPr lang="en-US" b="1" dirty="0">
                <a:solidFill>
                  <a:srgbClr val="FFC000"/>
                </a:solidFill>
              </a:rPr>
              <a:t>Academic requirements </a:t>
            </a:r>
            <a:r>
              <a:rPr lang="en-US" dirty="0"/>
              <a:t>do not appear to be an overt source of negative stress for sampled IESA. While GPAs or other forms of academic progress data were not collected, IESA did not report high or elevated levels of academic stress.</a:t>
            </a:r>
          </a:p>
          <a:p>
            <a:pPr lvl="1"/>
            <a:endParaRPr lang="en-US" dirty="0"/>
          </a:p>
        </p:txBody>
      </p:sp>
      <p:sp>
        <p:nvSpPr>
          <p:cNvPr id="4" name="Slide Number Placeholder 3">
            <a:extLst>
              <a:ext uri="{FF2B5EF4-FFF2-40B4-BE49-F238E27FC236}">
                <a16:creationId xmlns:a16="http://schemas.microsoft.com/office/drawing/2014/main" id="{E2F6E196-7BDC-4B4B-875A-FA7ECEF56D77}"/>
              </a:ext>
            </a:extLst>
          </p:cNvPr>
          <p:cNvSpPr>
            <a:spLocks noGrp="1"/>
          </p:cNvSpPr>
          <p:nvPr>
            <p:ph type="sldNum" sz="quarter" idx="12"/>
          </p:nvPr>
        </p:nvSpPr>
        <p:spPr/>
        <p:txBody>
          <a:bodyPr/>
          <a:lstStyle/>
          <a:p>
            <a:fld id="{8EF147F3-F4BF-2C46-AC54-645A1178D8F6}" type="slidenum">
              <a:rPr lang="en-US" smtClean="0"/>
              <a:pPr/>
              <a:t>14</a:t>
            </a:fld>
            <a:endParaRPr lang="en-US" dirty="0"/>
          </a:p>
        </p:txBody>
      </p:sp>
    </p:spTree>
    <p:extLst>
      <p:ext uri="{BB962C8B-B14F-4D97-AF65-F5344CB8AC3E}">
        <p14:creationId xmlns:p14="http://schemas.microsoft.com/office/powerpoint/2010/main" val="2559073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B4C80-2416-8644-A6F8-EFBCBE33B592}"/>
              </a:ext>
            </a:extLst>
          </p:cNvPr>
          <p:cNvSpPr>
            <a:spLocks noGrp="1"/>
          </p:cNvSpPr>
          <p:nvPr>
            <p:ph type="title"/>
          </p:nvPr>
        </p:nvSpPr>
        <p:spPr/>
        <p:txBody>
          <a:bodyPr/>
          <a:lstStyle/>
          <a:p>
            <a:r>
              <a:rPr lang="en-US" dirty="0"/>
              <a:t>Discussion: </a:t>
            </a:r>
          </a:p>
        </p:txBody>
      </p:sp>
      <p:sp>
        <p:nvSpPr>
          <p:cNvPr id="3" name="Content Placeholder 2">
            <a:extLst>
              <a:ext uri="{FF2B5EF4-FFF2-40B4-BE49-F238E27FC236}">
                <a16:creationId xmlns:a16="http://schemas.microsoft.com/office/drawing/2014/main" id="{5FCF4A05-70B3-8049-8FBC-E05D190BA1B3}"/>
              </a:ext>
            </a:extLst>
          </p:cNvPr>
          <p:cNvSpPr>
            <a:spLocks noGrp="1"/>
          </p:cNvSpPr>
          <p:nvPr>
            <p:ph idx="1"/>
          </p:nvPr>
        </p:nvSpPr>
        <p:spPr>
          <a:xfrm>
            <a:off x="270639" y="1462965"/>
            <a:ext cx="11150073" cy="5599995"/>
          </a:xfrm>
        </p:spPr>
        <p:txBody>
          <a:bodyPr/>
          <a:lstStyle/>
          <a:p>
            <a:r>
              <a:rPr lang="en-US" dirty="0"/>
              <a:t>Higher levels of stress related to performance demands aligns with professional Esports athletes’ higher levels of stress related to performance (Leis et al., 2021)</a:t>
            </a:r>
          </a:p>
          <a:p>
            <a:r>
              <a:rPr lang="en-US" dirty="0"/>
              <a:t>Case study: WSU Varsity Esports</a:t>
            </a:r>
          </a:p>
          <a:p>
            <a:pPr lvl="1"/>
            <a:r>
              <a:rPr lang="en-US" dirty="0"/>
              <a:t>Located within the College of Applied Studies</a:t>
            </a:r>
          </a:p>
          <a:p>
            <a:pPr lvl="1"/>
            <a:r>
              <a:rPr lang="en-US" dirty="0"/>
              <a:t>Integrated with sport management students that provide PR, Marketing, and other promotional activities (content creation)</a:t>
            </a:r>
          </a:p>
          <a:p>
            <a:pPr lvl="1"/>
            <a:r>
              <a:rPr lang="en-US" dirty="0"/>
              <a:t>Engaged regularly with Sports Counseling students (ISLE Department) and worked with two clinical interns pursuing the Certified Mental Performance Certification (CMPC) through the counseling and applied sport psychology opportunities</a:t>
            </a:r>
          </a:p>
          <a:p>
            <a:pPr lvl="1"/>
            <a:r>
              <a:rPr lang="en-US" dirty="0"/>
              <a:t>Have access to athletic training and exercise science faculty, students, and facilities for consultations and individualized performance plans.</a:t>
            </a:r>
          </a:p>
          <a:p>
            <a:pPr lvl="1"/>
            <a:r>
              <a:rPr lang="en-US" dirty="0"/>
              <a:t>Highly engaged in community outreach and involvement.</a:t>
            </a:r>
          </a:p>
          <a:p>
            <a:endParaRPr lang="en-US" dirty="0"/>
          </a:p>
        </p:txBody>
      </p:sp>
      <p:sp>
        <p:nvSpPr>
          <p:cNvPr id="4" name="Slide Number Placeholder 3">
            <a:extLst>
              <a:ext uri="{FF2B5EF4-FFF2-40B4-BE49-F238E27FC236}">
                <a16:creationId xmlns:a16="http://schemas.microsoft.com/office/drawing/2014/main" id="{095B2CD0-8EE8-B04E-94AE-194716516B2B}"/>
              </a:ext>
            </a:extLst>
          </p:cNvPr>
          <p:cNvSpPr>
            <a:spLocks noGrp="1"/>
          </p:cNvSpPr>
          <p:nvPr>
            <p:ph type="sldNum" sz="quarter" idx="12"/>
          </p:nvPr>
        </p:nvSpPr>
        <p:spPr/>
        <p:txBody>
          <a:bodyPr/>
          <a:lstStyle/>
          <a:p>
            <a:fld id="{8EF147F3-F4BF-2C46-AC54-645A1178D8F6}" type="slidenum">
              <a:rPr lang="en-US" smtClean="0"/>
              <a:pPr/>
              <a:t>15</a:t>
            </a:fld>
            <a:endParaRPr lang="en-US" dirty="0"/>
          </a:p>
        </p:txBody>
      </p:sp>
    </p:spTree>
    <p:extLst>
      <p:ext uri="{BB962C8B-B14F-4D97-AF65-F5344CB8AC3E}">
        <p14:creationId xmlns:p14="http://schemas.microsoft.com/office/powerpoint/2010/main" val="3963135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5B4AA-E6C2-744C-8BB8-848BBED199C1}"/>
              </a:ext>
            </a:extLst>
          </p:cNvPr>
          <p:cNvSpPr>
            <a:spLocks noGrp="1"/>
          </p:cNvSpPr>
          <p:nvPr>
            <p:ph type="title"/>
          </p:nvPr>
        </p:nvSpPr>
        <p:spPr/>
        <p:txBody>
          <a:bodyPr/>
          <a:lstStyle/>
          <a:p>
            <a:r>
              <a:rPr lang="en-US" dirty="0"/>
              <a:t>Summary &amp; closing remarks</a:t>
            </a:r>
          </a:p>
        </p:txBody>
      </p:sp>
      <p:sp>
        <p:nvSpPr>
          <p:cNvPr id="3" name="Content Placeholder 2">
            <a:extLst>
              <a:ext uri="{FF2B5EF4-FFF2-40B4-BE49-F238E27FC236}">
                <a16:creationId xmlns:a16="http://schemas.microsoft.com/office/drawing/2014/main" id="{1AA1C858-0531-4046-9895-C227E8D1F2DB}"/>
              </a:ext>
            </a:extLst>
          </p:cNvPr>
          <p:cNvSpPr>
            <a:spLocks noGrp="1"/>
          </p:cNvSpPr>
          <p:nvPr>
            <p:ph idx="1"/>
          </p:nvPr>
        </p:nvSpPr>
        <p:spPr>
          <a:xfrm>
            <a:off x="104081" y="1342129"/>
            <a:ext cx="11150073" cy="4235518"/>
          </a:xfrm>
        </p:spPr>
        <p:txBody>
          <a:bodyPr/>
          <a:lstStyle/>
          <a:p>
            <a:r>
              <a:rPr lang="en-US" dirty="0"/>
              <a:t>Research on IESA stress should continue to expand to include more participants, stress responses, and comparisons to traditional sport athletes</a:t>
            </a:r>
          </a:p>
          <a:p>
            <a:r>
              <a:rPr lang="en-US" dirty="0"/>
              <a:t>Further research on academic requirements of IESA, and if program placement makes a significant difference (i.e., less stress for programs located in academic units, etc.)</a:t>
            </a:r>
          </a:p>
          <a:p>
            <a:r>
              <a:rPr lang="en-US" dirty="0"/>
              <a:t>Exploration of structural stressors that may occur in competitive environments and influence on performance demands and team relationships (i.e., gaming toxicity, harassment, etc.)</a:t>
            </a:r>
          </a:p>
          <a:p>
            <a:pPr lvl="1"/>
            <a:endParaRPr lang="en-US" dirty="0"/>
          </a:p>
        </p:txBody>
      </p:sp>
      <p:sp>
        <p:nvSpPr>
          <p:cNvPr id="4" name="Slide Number Placeholder 3">
            <a:extLst>
              <a:ext uri="{FF2B5EF4-FFF2-40B4-BE49-F238E27FC236}">
                <a16:creationId xmlns:a16="http://schemas.microsoft.com/office/drawing/2014/main" id="{A018A139-0FCF-A84E-AE4B-473DD3C6B2F8}"/>
              </a:ext>
            </a:extLst>
          </p:cNvPr>
          <p:cNvSpPr>
            <a:spLocks noGrp="1"/>
          </p:cNvSpPr>
          <p:nvPr>
            <p:ph type="sldNum" sz="quarter" idx="12"/>
          </p:nvPr>
        </p:nvSpPr>
        <p:spPr/>
        <p:txBody>
          <a:bodyPr/>
          <a:lstStyle/>
          <a:p>
            <a:fld id="{8EF147F3-F4BF-2C46-AC54-645A1178D8F6}" type="slidenum">
              <a:rPr lang="en-US" smtClean="0"/>
              <a:pPr/>
              <a:t>16</a:t>
            </a:fld>
            <a:endParaRPr lang="en-US" dirty="0"/>
          </a:p>
        </p:txBody>
      </p:sp>
    </p:spTree>
    <p:extLst>
      <p:ext uri="{BB962C8B-B14F-4D97-AF65-F5344CB8AC3E}">
        <p14:creationId xmlns:p14="http://schemas.microsoft.com/office/powerpoint/2010/main" val="1090718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D9755-CE26-E840-8080-44FBA1DC8702}"/>
              </a:ext>
            </a:extLst>
          </p:cNvPr>
          <p:cNvSpPr>
            <a:spLocks noGrp="1"/>
          </p:cNvSpPr>
          <p:nvPr>
            <p:ph type="title"/>
          </p:nvPr>
        </p:nvSpPr>
        <p:spPr/>
        <p:txBody>
          <a:bodyPr/>
          <a:lstStyle/>
          <a:p>
            <a:r>
              <a:rPr lang="en-US" dirty="0"/>
              <a:t>Many thanks!</a:t>
            </a:r>
          </a:p>
        </p:txBody>
      </p:sp>
      <p:sp>
        <p:nvSpPr>
          <p:cNvPr id="3" name="Text Placeholder 2">
            <a:extLst>
              <a:ext uri="{FF2B5EF4-FFF2-40B4-BE49-F238E27FC236}">
                <a16:creationId xmlns:a16="http://schemas.microsoft.com/office/drawing/2014/main" id="{3B88985D-AF0C-EB40-9A5D-0278726809D1}"/>
              </a:ext>
            </a:extLst>
          </p:cNvPr>
          <p:cNvSpPr>
            <a:spLocks noGrp="1"/>
          </p:cNvSpPr>
          <p:nvPr>
            <p:ph type="body" idx="1"/>
          </p:nvPr>
        </p:nvSpPr>
        <p:spPr>
          <a:xfrm>
            <a:off x="831850" y="3594381"/>
            <a:ext cx="10515600" cy="1806648"/>
          </a:xfrm>
        </p:spPr>
        <p:txBody>
          <a:bodyPr/>
          <a:lstStyle/>
          <a:p>
            <a:r>
              <a:rPr lang="en-US" dirty="0">
                <a:solidFill>
                  <a:schemeClr val="tx1"/>
                </a:solidFill>
              </a:rPr>
              <a:t>Feel free to reach out to us--</a:t>
            </a:r>
          </a:p>
          <a:p>
            <a:r>
              <a:rPr lang="en-US" dirty="0">
                <a:solidFill>
                  <a:schemeClr val="tx1"/>
                </a:solidFill>
              </a:rPr>
              <a:t>	Dr. Mike Ross: </a:t>
            </a:r>
            <a:r>
              <a:rPr lang="en-US" u="sng" dirty="0">
                <a:solidFill>
                  <a:schemeClr val="accent1">
                    <a:lumMod val="75000"/>
                  </a:schemeClr>
                </a:solidFill>
                <a:hlinkClick r:id="rId2"/>
              </a:rPr>
              <a:t>mike.ross@wichita.edu</a:t>
            </a:r>
            <a:r>
              <a:rPr lang="en-US" u="sng" dirty="0">
                <a:solidFill>
                  <a:schemeClr val="accent1">
                    <a:lumMod val="75000"/>
                  </a:schemeClr>
                </a:solidFill>
              </a:rPr>
              <a:t>  </a:t>
            </a:r>
          </a:p>
          <a:p>
            <a:r>
              <a:rPr lang="en-US" dirty="0"/>
              <a:t>			    </a:t>
            </a:r>
            <a:r>
              <a:rPr lang="en-US" dirty="0">
                <a:solidFill>
                  <a:schemeClr val="tx1"/>
                </a:solidFill>
              </a:rPr>
              <a:t>(OR)</a:t>
            </a:r>
          </a:p>
          <a:p>
            <a:r>
              <a:rPr lang="en-US" dirty="0">
                <a:solidFill>
                  <a:schemeClr val="tx1"/>
                </a:solidFill>
              </a:rPr>
              <a:t>	Dr. Mark Vermillion: </a:t>
            </a:r>
            <a:r>
              <a:rPr lang="en-US" dirty="0">
                <a:solidFill>
                  <a:schemeClr val="accent1">
                    <a:lumMod val="75000"/>
                  </a:schemeClr>
                </a:solidFill>
                <a:hlinkClick r:id="rId3">
                  <a:extLst>
                    <a:ext uri="{A12FA001-AC4F-418D-AE19-62706E023703}">
                      <ahyp:hlinkClr xmlns:ahyp="http://schemas.microsoft.com/office/drawing/2018/hyperlinkcolor" val="tx"/>
                    </a:ext>
                  </a:extLst>
                </a:hlinkClick>
              </a:rPr>
              <a:t>mark.vermillion@wichita.edu</a:t>
            </a:r>
            <a:r>
              <a:rPr lang="en-US" dirty="0">
                <a:solidFill>
                  <a:schemeClr val="accent1">
                    <a:lumMod val="75000"/>
                  </a:schemeClr>
                </a:solidFill>
              </a:rPr>
              <a:t>  </a:t>
            </a:r>
          </a:p>
        </p:txBody>
      </p:sp>
      <p:sp>
        <p:nvSpPr>
          <p:cNvPr id="4" name="Slide Number Placeholder 3">
            <a:extLst>
              <a:ext uri="{FF2B5EF4-FFF2-40B4-BE49-F238E27FC236}">
                <a16:creationId xmlns:a16="http://schemas.microsoft.com/office/drawing/2014/main" id="{BBCE02FD-F34A-454C-89C4-E307951AECB6}"/>
              </a:ext>
            </a:extLst>
          </p:cNvPr>
          <p:cNvSpPr>
            <a:spLocks noGrp="1"/>
          </p:cNvSpPr>
          <p:nvPr>
            <p:ph type="sldNum" sz="quarter" idx="12"/>
          </p:nvPr>
        </p:nvSpPr>
        <p:spPr/>
        <p:txBody>
          <a:bodyPr/>
          <a:lstStyle/>
          <a:p>
            <a:fld id="{8EF147F3-F4BF-2C46-AC54-645A1178D8F6}" type="slidenum">
              <a:rPr lang="en-US" smtClean="0"/>
              <a:pPr/>
              <a:t>17</a:t>
            </a:fld>
            <a:endParaRPr lang="en-US" dirty="0"/>
          </a:p>
        </p:txBody>
      </p:sp>
    </p:spTree>
    <p:extLst>
      <p:ext uri="{BB962C8B-B14F-4D97-AF65-F5344CB8AC3E}">
        <p14:creationId xmlns:p14="http://schemas.microsoft.com/office/powerpoint/2010/main" val="1703371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A5101-8787-FB4D-B93B-FA3E4ADCDA6B}"/>
              </a:ext>
            </a:extLst>
          </p:cNvPr>
          <p:cNvSpPr>
            <a:spLocks noGrp="1"/>
          </p:cNvSpPr>
          <p:nvPr>
            <p:ph type="title"/>
          </p:nvPr>
        </p:nvSpPr>
        <p:spPr/>
        <p:txBody>
          <a:bodyPr/>
          <a:lstStyle/>
          <a:p>
            <a:r>
              <a:rPr lang="en-US" dirty="0"/>
              <a:t>Purpose &amp; overview</a:t>
            </a:r>
          </a:p>
        </p:txBody>
      </p:sp>
      <p:sp>
        <p:nvSpPr>
          <p:cNvPr id="3" name="Content Placeholder 2">
            <a:extLst>
              <a:ext uri="{FF2B5EF4-FFF2-40B4-BE49-F238E27FC236}">
                <a16:creationId xmlns:a16="http://schemas.microsoft.com/office/drawing/2014/main" id="{C2956126-FE95-E147-B6A0-8E4413483CD8}"/>
              </a:ext>
            </a:extLst>
          </p:cNvPr>
          <p:cNvSpPr>
            <a:spLocks noGrp="1"/>
          </p:cNvSpPr>
          <p:nvPr>
            <p:ph idx="1"/>
          </p:nvPr>
        </p:nvSpPr>
        <p:spPr>
          <a:xfrm>
            <a:off x="190405" y="1468719"/>
            <a:ext cx="11655231" cy="4159600"/>
          </a:xfrm>
        </p:spPr>
        <p:txBody>
          <a:bodyPr/>
          <a:lstStyle/>
          <a:p>
            <a:r>
              <a:rPr lang="en-US" dirty="0"/>
              <a:t>The purpose of this presentation is to do the following:</a:t>
            </a:r>
          </a:p>
          <a:p>
            <a:pPr lvl="1"/>
            <a:r>
              <a:rPr lang="en-US" sz="2500" dirty="0"/>
              <a:t>Discuss the background, context, importance, and rationale for descriptive research</a:t>
            </a:r>
          </a:p>
          <a:p>
            <a:pPr lvl="1"/>
            <a:r>
              <a:rPr lang="en-US" sz="2500" dirty="0"/>
              <a:t>COSMA conference connection </a:t>
            </a:r>
          </a:p>
          <a:p>
            <a:pPr lvl="1"/>
            <a:r>
              <a:rPr lang="en-US" sz="2500" dirty="0"/>
              <a:t>Research questions</a:t>
            </a:r>
          </a:p>
          <a:p>
            <a:pPr lvl="1"/>
            <a:r>
              <a:rPr lang="en-US" sz="2500" dirty="0"/>
              <a:t>Methods, survey, and sample</a:t>
            </a:r>
          </a:p>
          <a:p>
            <a:pPr lvl="1"/>
            <a:r>
              <a:rPr lang="en-US" sz="2500" dirty="0"/>
              <a:t>Results</a:t>
            </a:r>
          </a:p>
          <a:p>
            <a:pPr lvl="1"/>
            <a:r>
              <a:rPr lang="en-US" sz="2500" dirty="0"/>
              <a:t>Discussion</a:t>
            </a:r>
          </a:p>
          <a:p>
            <a:pPr lvl="1"/>
            <a:r>
              <a:rPr lang="en-US" sz="2500" dirty="0"/>
              <a:t>Conclusion and closing remarks</a:t>
            </a:r>
          </a:p>
          <a:p>
            <a:pPr lvl="1"/>
            <a:endParaRPr lang="en-US" sz="2500" dirty="0"/>
          </a:p>
          <a:p>
            <a:pPr lvl="1"/>
            <a:endParaRPr lang="en-US" dirty="0"/>
          </a:p>
        </p:txBody>
      </p:sp>
      <p:sp>
        <p:nvSpPr>
          <p:cNvPr id="4" name="Slide Number Placeholder 3">
            <a:extLst>
              <a:ext uri="{FF2B5EF4-FFF2-40B4-BE49-F238E27FC236}">
                <a16:creationId xmlns:a16="http://schemas.microsoft.com/office/drawing/2014/main" id="{FBA6D7D3-53BE-F64F-B5CF-7CCE8227393F}"/>
              </a:ext>
            </a:extLst>
          </p:cNvPr>
          <p:cNvSpPr>
            <a:spLocks noGrp="1"/>
          </p:cNvSpPr>
          <p:nvPr>
            <p:ph type="sldNum" sz="quarter" idx="12"/>
          </p:nvPr>
        </p:nvSpPr>
        <p:spPr/>
        <p:txBody>
          <a:bodyPr/>
          <a:lstStyle/>
          <a:p>
            <a:fld id="{8EF147F3-F4BF-2C46-AC54-645A1178D8F6}" type="slidenum">
              <a:rPr lang="en-US" smtClean="0"/>
              <a:pPr/>
              <a:t>3</a:t>
            </a:fld>
            <a:endParaRPr lang="en-US" dirty="0"/>
          </a:p>
        </p:txBody>
      </p:sp>
    </p:spTree>
    <p:extLst>
      <p:ext uri="{BB962C8B-B14F-4D97-AF65-F5344CB8AC3E}">
        <p14:creationId xmlns:p14="http://schemas.microsoft.com/office/powerpoint/2010/main" val="2116739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AC8D4-FD9B-624B-A681-77F5C6D77362}"/>
              </a:ext>
            </a:extLst>
          </p:cNvPr>
          <p:cNvSpPr>
            <a:spLocks noGrp="1"/>
          </p:cNvSpPr>
          <p:nvPr>
            <p:ph type="title"/>
          </p:nvPr>
        </p:nvSpPr>
        <p:spPr/>
        <p:txBody>
          <a:bodyPr/>
          <a:lstStyle/>
          <a:p>
            <a:r>
              <a:rPr lang="en-US" dirty="0"/>
              <a:t>Background &amp; context</a:t>
            </a:r>
          </a:p>
        </p:txBody>
      </p:sp>
      <p:sp>
        <p:nvSpPr>
          <p:cNvPr id="3" name="Content Placeholder 2">
            <a:extLst>
              <a:ext uri="{FF2B5EF4-FFF2-40B4-BE49-F238E27FC236}">
                <a16:creationId xmlns:a16="http://schemas.microsoft.com/office/drawing/2014/main" id="{6FF8E02C-8BFF-0F42-8625-183A0391D7A7}"/>
              </a:ext>
            </a:extLst>
          </p:cNvPr>
          <p:cNvSpPr>
            <a:spLocks noGrp="1"/>
          </p:cNvSpPr>
          <p:nvPr>
            <p:ph idx="1"/>
          </p:nvPr>
        </p:nvSpPr>
        <p:spPr>
          <a:xfrm>
            <a:off x="365338" y="1458392"/>
            <a:ext cx="11663376" cy="4445319"/>
          </a:xfrm>
        </p:spPr>
        <p:txBody>
          <a:bodyPr/>
          <a:lstStyle/>
          <a:p>
            <a:r>
              <a:rPr lang="en-US" dirty="0">
                <a:effectLst/>
                <a:ea typeface="Times New Roman" panose="02020603050405020304" pitchFamily="18" charset="0"/>
              </a:rPr>
              <a:t>Esports: terminology grouping and defining the </a:t>
            </a:r>
            <a:r>
              <a:rPr lang="en-US" dirty="0" err="1">
                <a:effectLst/>
                <a:ea typeface="Times New Roman" panose="02020603050405020304" pitchFamily="18" charset="0"/>
              </a:rPr>
              <a:t>overaching</a:t>
            </a:r>
            <a:r>
              <a:rPr lang="en-US" dirty="0">
                <a:effectLst/>
                <a:ea typeface="Times New Roman" panose="02020603050405020304" pitchFamily="18" charset="0"/>
              </a:rPr>
              <a:t> realm of electronic sports (Gentile, 2021)</a:t>
            </a:r>
          </a:p>
          <a:p>
            <a:pPr lvl="1"/>
            <a:r>
              <a:rPr lang="en-US" sz="2300" baseline="30000" dirty="0">
                <a:ea typeface="Times New Roman" panose="02020603050405020304" pitchFamily="18" charset="0"/>
              </a:rPr>
              <a:t>1</a:t>
            </a:r>
            <a:r>
              <a:rPr lang="en-US" sz="2300" dirty="0">
                <a:ea typeface="Times New Roman" panose="02020603050405020304" pitchFamily="18" charset="0"/>
              </a:rPr>
              <a:t>Reported 2022 revenue worldwide: $1.38 B</a:t>
            </a:r>
          </a:p>
          <a:p>
            <a:pPr lvl="1"/>
            <a:r>
              <a:rPr lang="en-US" sz="2300" baseline="30000" dirty="0">
                <a:effectLst/>
                <a:ea typeface="Times New Roman" panose="02020603050405020304" pitchFamily="18" charset="0"/>
              </a:rPr>
              <a:t>1</a:t>
            </a:r>
            <a:r>
              <a:rPr lang="en-US" sz="2300" dirty="0">
                <a:effectLst/>
                <a:ea typeface="Times New Roman" panose="02020603050405020304" pitchFamily="18" charset="0"/>
              </a:rPr>
              <a:t>Expected </a:t>
            </a:r>
            <a:r>
              <a:rPr lang="en-US" sz="2300" dirty="0">
                <a:ea typeface="Times New Roman" panose="02020603050405020304" pitchFamily="18" charset="0"/>
              </a:rPr>
              <a:t>2025 revenue worldwide: $1.87 B</a:t>
            </a:r>
          </a:p>
          <a:p>
            <a:pPr lvl="1"/>
            <a:r>
              <a:rPr lang="en-US" sz="2300" baseline="30000" dirty="0">
                <a:ea typeface="Times New Roman" panose="02020603050405020304" pitchFamily="18" charset="0"/>
              </a:rPr>
              <a:t>2</a:t>
            </a:r>
            <a:r>
              <a:rPr lang="en-US" sz="2300" dirty="0">
                <a:ea typeface="Times New Roman" panose="02020603050405020304" pitchFamily="18" charset="0"/>
              </a:rPr>
              <a:t>Value of Dallas Cowboys brand worldwide in 2021: $6.5 B</a:t>
            </a:r>
          </a:p>
          <a:p>
            <a:r>
              <a:rPr lang="en-US" dirty="0">
                <a:ea typeface="Times New Roman" panose="02020603050405020304" pitchFamily="18" charset="0"/>
              </a:rPr>
              <a:t>Continued development of framework to answer questions:</a:t>
            </a:r>
          </a:p>
          <a:p>
            <a:pPr lvl="1"/>
            <a:r>
              <a:rPr lang="en-US" sz="2300" dirty="0">
                <a:ea typeface="Times New Roman" panose="02020603050405020304" pitchFamily="18" charset="0"/>
              </a:rPr>
              <a:t>Is Esports actually a sport? (</a:t>
            </a:r>
            <a:r>
              <a:rPr lang="en-US" sz="2300" dirty="0" err="1">
                <a:ea typeface="Times New Roman" panose="02020603050405020304" pitchFamily="18" charset="0"/>
              </a:rPr>
              <a:t>Hallmann</a:t>
            </a:r>
            <a:r>
              <a:rPr lang="en-US" sz="2300" dirty="0">
                <a:ea typeface="Times New Roman" panose="02020603050405020304" pitchFamily="18" charset="0"/>
              </a:rPr>
              <a:t> &amp; Giel, 2018; </a:t>
            </a:r>
            <a:r>
              <a:rPr lang="en-US" sz="2300" dirty="0" err="1">
                <a:ea typeface="Times New Roman" panose="02020603050405020304" pitchFamily="18" charset="0"/>
              </a:rPr>
              <a:t>Hamari</a:t>
            </a:r>
            <a:r>
              <a:rPr lang="en-US" sz="2300" dirty="0">
                <a:ea typeface="Times New Roman" panose="02020603050405020304" pitchFamily="18" charset="0"/>
              </a:rPr>
              <a:t> &amp; </a:t>
            </a:r>
            <a:r>
              <a:rPr lang="en-US" sz="2300" dirty="0" err="1">
                <a:ea typeface="Times New Roman" panose="02020603050405020304" pitchFamily="18" charset="0"/>
              </a:rPr>
              <a:t>Sjöblom</a:t>
            </a:r>
            <a:r>
              <a:rPr lang="en-US" sz="2300" dirty="0">
                <a:ea typeface="Times New Roman" panose="02020603050405020304" pitchFamily="18" charset="0"/>
              </a:rPr>
              <a:t>, 2017)</a:t>
            </a:r>
          </a:p>
          <a:p>
            <a:pPr lvl="1"/>
            <a:r>
              <a:rPr lang="en-US" sz="2300" dirty="0">
                <a:ea typeface="Times New Roman" panose="02020603050405020304" pitchFamily="18" charset="0"/>
              </a:rPr>
              <a:t>Are Esports players considered athletes? (</a:t>
            </a:r>
            <a:r>
              <a:rPr lang="en-US" sz="2300" dirty="0" err="1">
                <a:ea typeface="Times New Roman" panose="02020603050405020304" pitchFamily="18" charset="0"/>
              </a:rPr>
              <a:t>Buzzelli</a:t>
            </a:r>
            <a:r>
              <a:rPr lang="en-US" sz="2300" dirty="0">
                <a:ea typeface="Times New Roman" panose="02020603050405020304" pitchFamily="18" charset="0"/>
              </a:rPr>
              <a:t> &amp; Draper, 2021; Jenny et al., 2017)</a:t>
            </a:r>
          </a:p>
          <a:p>
            <a:pPr lvl="1"/>
            <a:r>
              <a:rPr lang="en-US" sz="2300" dirty="0">
                <a:ea typeface="Times New Roman" panose="02020603050405020304" pitchFamily="18" charset="0"/>
              </a:rPr>
              <a:t>Comparisons to traditional sport athletes and structures (</a:t>
            </a:r>
            <a:r>
              <a:rPr lang="en-US" sz="2300" dirty="0" err="1">
                <a:ea typeface="Times New Roman" panose="02020603050405020304" pitchFamily="18" charset="0"/>
              </a:rPr>
              <a:t>Summerley</a:t>
            </a:r>
            <a:r>
              <a:rPr lang="en-US" sz="2300" dirty="0">
                <a:ea typeface="Times New Roman" panose="02020603050405020304" pitchFamily="18" charset="0"/>
              </a:rPr>
              <a:t>, 2020)</a:t>
            </a:r>
          </a:p>
          <a:p>
            <a:pPr lvl="1"/>
            <a:r>
              <a:rPr lang="en-US" sz="2300" dirty="0">
                <a:ea typeface="Times New Roman" panose="02020603050405020304" pitchFamily="18" charset="0"/>
              </a:rPr>
              <a:t>Comparisons to traditional sport consumption (Keiper et al., 2017)</a:t>
            </a:r>
          </a:p>
          <a:p>
            <a:pPr lvl="1"/>
            <a:r>
              <a:rPr lang="en-US" sz="2300" dirty="0">
                <a:ea typeface="Times New Roman" panose="02020603050405020304" pitchFamily="18" charset="0"/>
              </a:rPr>
              <a:t>Many other emerging areas of scholarship in Esports beginning to contribute as well</a:t>
            </a:r>
          </a:p>
        </p:txBody>
      </p:sp>
      <p:sp>
        <p:nvSpPr>
          <p:cNvPr id="4" name="Slide Number Placeholder 3">
            <a:extLst>
              <a:ext uri="{FF2B5EF4-FFF2-40B4-BE49-F238E27FC236}">
                <a16:creationId xmlns:a16="http://schemas.microsoft.com/office/drawing/2014/main" id="{1786A9C7-A5F3-4A41-8740-3C6AAD89D497}"/>
              </a:ext>
            </a:extLst>
          </p:cNvPr>
          <p:cNvSpPr>
            <a:spLocks noGrp="1"/>
          </p:cNvSpPr>
          <p:nvPr>
            <p:ph type="sldNum" sz="quarter" idx="12"/>
          </p:nvPr>
        </p:nvSpPr>
        <p:spPr/>
        <p:txBody>
          <a:bodyPr/>
          <a:lstStyle/>
          <a:p>
            <a:fld id="{8EF147F3-F4BF-2C46-AC54-645A1178D8F6}" type="slidenum">
              <a:rPr lang="en-US" smtClean="0"/>
              <a:pPr/>
              <a:t>4</a:t>
            </a:fld>
            <a:endParaRPr lang="en-US" dirty="0"/>
          </a:p>
        </p:txBody>
      </p:sp>
      <p:sp>
        <p:nvSpPr>
          <p:cNvPr id="5" name="TextBox 4">
            <a:extLst>
              <a:ext uri="{FF2B5EF4-FFF2-40B4-BE49-F238E27FC236}">
                <a16:creationId xmlns:a16="http://schemas.microsoft.com/office/drawing/2014/main" id="{796F178E-E6E1-55BA-52F3-C3AE7C7E9615}"/>
              </a:ext>
            </a:extLst>
          </p:cNvPr>
          <p:cNvSpPr txBox="1"/>
          <p:nvPr/>
        </p:nvSpPr>
        <p:spPr>
          <a:xfrm>
            <a:off x="543696" y="6035823"/>
            <a:ext cx="11408817" cy="646331"/>
          </a:xfrm>
          <a:prstGeom prst="rect">
            <a:avLst/>
          </a:prstGeom>
          <a:noFill/>
        </p:spPr>
        <p:txBody>
          <a:bodyPr wrap="square" rtlCol="0">
            <a:spAutoFit/>
          </a:bodyPr>
          <a:lstStyle/>
          <a:p>
            <a:r>
              <a:rPr lang="en-US" sz="1200" baseline="30000" dirty="0">
                <a:solidFill>
                  <a:srgbClr val="FFC000"/>
                </a:solidFill>
              </a:rPr>
              <a:t>1</a:t>
            </a:r>
            <a:r>
              <a:rPr lang="en-US" sz="1200" b="0" i="0" dirty="0">
                <a:solidFill>
                  <a:srgbClr val="FFC000"/>
                </a:solidFill>
                <a:effectLst/>
              </a:rPr>
              <a:t>Website (</a:t>
            </a:r>
            <a:r>
              <a:rPr lang="en-US" sz="1200" b="0" i="0" dirty="0" err="1">
                <a:solidFill>
                  <a:srgbClr val="FFC000"/>
                </a:solidFill>
                <a:effectLst/>
              </a:rPr>
              <a:t>sportsbusinessjournal.com</a:t>
            </a:r>
            <a:r>
              <a:rPr lang="en-US" sz="1200" b="0" i="0" dirty="0">
                <a:solidFill>
                  <a:srgbClr val="FFC000"/>
                </a:solidFill>
                <a:effectLst/>
              </a:rPr>
              <a:t>). (April 19, 2022). eSports market revenue worldwide from 2020 to 2025 (in million U.S. dollars) [Graph]. In </a:t>
            </a:r>
            <a:r>
              <a:rPr lang="en-US" sz="1200" b="0" i="1" dirty="0">
                <a:solidFill>
                  <a:srgbClr val="FFC000"/>
                </a:solidFill>
                <a:effectLst/>
              </a:rPr>
              <a:t>Statista</a:t>
            </a:r>
            <a:r>
              <a:rPr lang="en-US" sz="1200" b="0" i="0" dirty="0">
                <a:solidFill>
                  <a:srgbClr val="FFC000"/>
                </a:solidFill>
                <a:effectLst/>
              </a:rPr>
              <a:t>. Retrieved January 7, 2023, from https://</a:t>
            </a:r>
            <a:r>
              <a:rPr lang="en-US" sz="1200" b="0" i="0" dirty="0" err="1">
                <a:solidFill>
                  <a:srgbClr val="FFC000"/>
                </a:solidFill>
                <a:effectLst/>
              </a:rPr>
              <a:t>www.statista.com</a:t>
            </a:r>
            <a:r>
              <a:rPr lang="en-US" sz="1200" b="0" i="0" dirty="0">
                <a:solidFill>
                  <a:srgbClr val="FFC000"/>
                </a:solidFill>
                <a:effectLst/>
              </a:rPr>
              <a:t>/statistics/490522/global-esports-market-revenue/</a:t>
            </a:r>
            <a:endParaRPr lang="en-US" sz="1200" baseline="30000" dirty="0">
              <a:solidFill>
                <a:srgbClr val="FFC000"/>
              </a:solidFill>
            </a:endParaRPr>
          </a:p>
          <a:p>
            <a:r>
              <a:rPr lang="en-US" sz="1200" baseline="30000" dirty="0">
                <a:solidFill>
                  <a:srgbClr val="FFC000"/>
                </a:solidFill>
              </a:rPr>
              <a:t>2</a:t>
            </a:r>
            <a:r>
              <a:rPr lang="en-US" sz="1200" dirty="0">
                <a:solidFill>
                  <a:srgbClr val="FFC000"/>
                </a:solidFill>
              </a:rPr>
              <a:t>Statista dossier on sports sponsorship: https://</a:t>
            </a:r>
            <a:r>
              <a:rPr lang="en-US" sz="1200" dirty="0" err="1">
                <a:solidFill>
                  <a:srgbClr val="FFC000"/>
                </a:solidFill>
              </a:rPr>
              <a:t>www.statista.com</a:t>
            </a:r>
            <a:r>
              <a:rPr lang="en-US" sz="1200" dirty="0">
                <a:solidFill>
                  <a:srgbClr val="FFC000"/>
                </a:solidFill>
              </a:rPr>
              <a:t>/study/12831/sports-sponsorship-</a:t>
            </a:r>
            <a:r>
              <a:rPr lang="en-US" sz="1200" dirty="0" err="1">
                <a:solidFill>
                  <a:srgbClr val="FFC000"/>
                </a:solidFill>
              </a:rPr>
              <a:t>statista</a:t>
            </a:r>
            <a:r>
              <a:rPr lang="en-US" sz="1200" dirty="0">
                <a:solidFill>
                  <a:srgbClr val="FFC000"/>
                </a:solidFill>
              </a:rPr>
              <a:t>-dossier/</a:t>
            </a:r>
          </a:p>
        </p:txBody>
      </p:sp>
    </p:spTree>
    <p:extLst>
      <p:ext uri="{BB962C8B-B14F-4D97-AF65-F5344CB8AC3E}">
        <p14:creationId xmlns:p14="http://schemas.microsoft.com/office/powerpoint/2010/main" val="2729048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76251-3E4C-674D-A445-32480CABEC6A}"/>
              </a:ext>
            </a:extLst>
          </p:cNvPr>
          <p:cNvSpPr>
            <a:spLocks noGrp="1"/>
          </p:cNvSpPr>
          <p:nvPr>
            <p:ph type="title"/>
          </p:nvPr>
        </p:nvSpPr>
        <p:spPr/>
        <p:txBody>
          <a:bodyPr/>
          <a:lstStyle/>
          <a:p>
            <a:r>
              <a:rPr lang="en-US" dirty="0"/>
              <a:t>Background &amp; context, </a:t>
            </a:r>
            <a:r>
              <a:rPr lang="en-US" dirty="0" err="1"/>
              <a:t>cont</a:t>
            </a:r>
            <a:r>
              <a:rPr lang="en-US" dirty="0"/>
              <a:t>…</a:t>
            </a:r>
          </a:p>
        </p:txBody>
      </p:sp>
      <p:sp>
        <p:nvSpPr>
          <p:cNvPr id="3" name="Content Placeholder 2">
            <a:extLst>
              <a:ext uri="{FF2B5EF4-FFF2-40B4-BE49-F238E27FC236}">
                <a16:creationId xmlns:a16="http://schemas.microsoft.com/office/drawing/2014/main" id="{85094648-17F9-9E4C-BF03-7B35F16CAEA5}"/>
              </a:ext>
            </a:extLst>
          </p:cNvPr>
          <p:cNvSpPr>
            <a:spLocks noGrp="1"/>
          </p:cNvSpPr>
          <p:nvPr>
            <p:ph idx="1"/>
          </p:nvPr>
        </p:nvSpPr>
        <p:spPr>
          <a:xfrm>
            <a:off x="303853" y="1551519"/>
            <a:ext cx="11150073" cy="6078074"/>
          </a:xfrm>
        </p:spPr>
        <p:txBody>
          <a:bodyPr/>
          <a:lstStyle/>
          <a:p>
            <a:r>
              <a:rPr lang="en-US" dirty="0">
                <a:ea typeface="Times New Roman" panose="02020603050405020304" pitchFamily="18" charset="0"/>
              </a:rPr>
              <a:t>How does Esports fit into the landscape of higher education (Gentile, 2022; McGrath, 2019)?</a:t>
            </a:r>
          </a:p>
          <a:p>
            <a:pPr lvl="1"/>
            <a:r>
              <a:rPr lang="en-US" dirty="0">
                <a:effectLst/>
                <a:ea typeface="Times New Roman" panose="02020603050405020304" pitchFamily="18" charset="0"/>
              </a:rPr>
              <a:t>Athletics? Recreation? Academic units? (Keiper et al., 2017)</a:t>
            </a:r>
          </a:p>
          <a:p>
            <a:r>
              <a:rPr lang="en-US" dirty="0">
                <a:ea typeface="Times New Roman" panose="02020603050405020304" pitchFamily="18" charset="0"/>
              </a:rPr>
              <a:t>Interdisciplinary focus on intercollegiate Esports research (Reitman et al., 2020)</a:t>
            </a:r>
          </a:p>
          <a:p>
            <a:pPr lvl="1"/>
            <a:r>
              <a:rPr lang="en-US" dirty="0">
                <a:ea typeface="Times New Roman" panose="02020603050405020304" pitchFamily="18" charset="0"/>
              </a:rPr>
              <a:t>Communication, business, sociology, law</a:t>
            </a:r>
          </a:p>
          <a:p>
            <a:pPr lvl="1"/>
            <a:r>
              <a:rPr lang="en-US" dirty="0">
                <a:effectLst/>
                <a:ea typeface="Times New Roman" panose="02020603050405020304" pitchFamily="18" charset="0"/>
              </a:rPr>
              <a:t>Psych</a:t>
            </a:r>
            <a:r>
              <a:rPr lang="en-US" dirty="0">
                <a:ea typeface="Times New Roman" panose="02020603050405020304" pitchFamily="18" charset="0"/>
              </a:rPr>
              <a:t>ology</a:t>
            </a:r>
          </a:p>
          <a:p>
            <a:pPr lvl="2"/>
            <a:r>
              <a:rPr lang="en-US" sz="2200" dirty="0">
                <a:effectLst/>
                <a:ea typeface="Times New Roman" panose="02020603050405020304" pitchFamily="18" charset="0"/>
              </a:rPr>
              <a:t>Made up only 6.7</a:t>
            </a:r>
            <a:r>
              <a:rPr lang="en-US" sz="2200" dirty="0">
                <a:ea typeface="Times New Roman" panose="02020603050405020304" pitchFamily="18" charset="0"/>
              </a:rPr>
              <a:t>% of Esports research as of March 2018</a:t>
            </a:r>
          </a:p>
          <a:p>
            <a:pPr lvl="2"/>
            <a:r>
              <a:rPr lang="en-US" sz="2200" dirty="0">
                <a:ea typeface="Times New Roman" panose="02020603050405020304" pitchFamily="18" charset="0"/>
              </a:rPr>
              <a:t>Recent focus on student-athlete mental health and stress (Lin et al.,  2022; Madrigal et al., 2020; van </a:t>
            </a:r>
            <a:r>
              <a:rPr lang="en-US" sz="2200" dirty="0" err="1">
                <a:ea typeface="Times New Roman" panose="02020603050405020304" pitchFamily="18" charset="0"/>
              </a:rPr>
              <a:t>Raalte</a:t>
            </a:r>
            <a:r>
              <a:rPr lang="en-US" sz="2200" dirty="0">
                <a:ea typeface="Times New Roman" panose="02020603050405020304" pitchFamily="18" charset="0"/>
              </a:rPr>
              <a:t> &amp; </a:t>
            </a:r>
            <a:r>
              <a:rPr lang="en-US" sz="2200" dirty="0" err="1">
                <a:ea typeface="Times New Roman" panose="02020603050405020304" pitchFamily="18" charset="0"/>
              </a:rPr>
              <a:t>Posteher</a:t>
            </a:r>
            <a:r>
              <a:rPr lang="en-US" sz="2200" dirty="0">
                <a:ea typeface="Times New Roman" panose="02020603050405020304" pitchFamily="18" charset="0"/>
              </a:rPr>
              <a:t>, 2019)</a:t>
            </a:r>
          </a:p>
          <a:p>
            <a:pPr lvl="2"/>
            <a:r>
              <a:rPr lang="en-US" sz="2200" dirty="0">
                <a:effectLst/>
                <a:ea typeface="Times New Roman" panose="02020603050405020304" pitchFamily="18" charset="0"/>
              </a:rPr>
              <a:t>Esports a</a:t>
            </a:r>
            <a:r>
              <a:rPr lang="en-US" sz="2200" dirty="0">
                <a:ea typeface="Times New Roman" panose="02020603050405020304" pitchFamily="18" charset="0"/>
              </a:rPr>
              <a:t>thletes and stress (Leis et al., 2021; Leis &amp; Lautenbach, 2020; </a:t>
            </a:r>
            <a:r>
              <a:rPr lang="en-US" sz="2200" dirty="0" err="1">
                <a:ea typeface="Times New Roman" panose="02020603050405020304" pitchFamily="18" charset="0"/>
              </a:rPr>
              <a:t>Poulus</a:t>
            </a:r>
            <a:r>
              <a:rPr lang="en-US" sz="2200" dirty="0">
                <a:ea typeface="Times New Roman" panose="02020603050405020304" pitchFamily="18" charset="0"/>
              </a:rPr>
              <a:t> et al., 2020)</a:t>
            </a:r>
          </a:p>
          <a:p>
            <a:pPr lvl="2"/>
            <a:r>
              <a:rPr lang="en-US" sz="2200" dirty="0">
                <a:effectLst/>
                <a:ea typeface="Times New Roman" panose="02020603050405020304" pitchFamily="18" charset="0"/>
              </a:rPr>
              <a:t>A need exists to explore stress in intercollegiate varsity Esports athletes</a:t>
            </a:r>
          </a:p>
          <a:p>
            <a:endParaRPr lang="en-US" dirty="0">
              <a:effectLst/>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6B8DD6DE-488C-624A-9F61-BD452525CA50}"/>
              </a:ext>
            </a:extLst>
          </p:cNvPr>
          <p:cNvSpPr>
            <a:spLocks noGrp="1"/>
          </p:cNvSpPr>
          <p:nvPr>
            <p:ph type="sldNum" sz="quarter" idx="12"/>
          </p:nvPr>
        </p:nvSpPr>
        <p:spPr/>
        <p:txBody>
          <a:bodyPr/>
          <a:lstStyle/>
          <a:p>
            <a:fld id="{8EF147F3-F4BF-2C46-AC54-645A1178D8F6}" type="slidenum">
              <a:rPr lang="en-US" smtClean="0"/>
              <a:pPr/>
              <a:t>5</a:t>
            </a:fld>
            <a:endParaRPr lang="en-US" dirty="0"/>
          </a:p>
        </p:txBody>
      </p:sp>
    </p:spTree>
    <p:extLst>
      <p:ext uri="{BB962C8B-B14F-4D97-AF65-F5344CB8AC3E}">
        <p14:creationId xmlns:p14="http://schemas.microsoft.com/office/powerpoint/2010/main" val="1160857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30F66-5A77-184B-9FBD-F8A1A0029C6E}"/>
              </a:ext>
            </a:extLst>
          </p:cNvPr>
          <p:cNvSpPr>
            <a:spLocks noGrp="1"/>
          </p:cNvSpPr>
          <p:nvPr>
            <p:ph type="title"/>
          </p:nvPr>
        </p:nvSpPr>
        <p:spPr/>
        <p:txBody>
          <a:bodyPr/>
          <a:lstStyle/>
          <a:p>
            <a:r>
              <a:rPr lang="en-US" dirty="0"/>
              <a:t>Importance &amp; COSMA connection(s) </a:t>
            </a:r>
          </a:p>
        </p:txBody>
      </p:sp>
      <p:sp>
        <p:nvSpPr>
          <p:cNvPr id="3" name="Content Placeholder 2">
            <a:extLst>
              <a:ext uri="{FF2B5EF4-FFF2-40B4-BE49-F238E27FC236}">
                <a16:creationId xmlns:a16="http://schemas.microsoft.com/office/drawing/2014/main" id="{759CD0D4-1883-1447-990A-724AE8FC5225}"/>
              </a:ext>
            </a:extLst>
          </p:cNvPr>
          <p:cNvSpPr>
            <a:spLocks noGrp="1"/>
          </p:cNvSpPr>
          <p:nvPr>
            <p:ph idx="1"/>
          </p:nvPr>
        </p:nvSpPr>
        <p:spPr>
          <a:xfrm>
            <a:off x="289046" y="1371672"/>
            <a:ext cx="11150073" cy="5257728"/>
          </a:xfrm>
        </p:spPr>
        <p:txBody>
          <a:bodyPr/>
          <a:lstStyle/>
          <a:p>
            <a:pPr marL="0" marR="0">
              <a:spcBef>
                <a:spcPts val="0"/>
              </a:spcBef>
              <a:spcAft>
                <a:spcPts val="0"/>
              </a:spcAft>
            </a:pPr>
            <a:r>
              <a:rPr lang="en-US" dirty="0">
                <a:ea typeface="Times New Roman" panose="02020603050405020304" pitchFamily="18" charset="0"/>
              </a:rPr>
              <a:t>Multiple integrations within COSMA’s Accreditation Principles </a:t>
            </a:r>
            <a:r>
              <a:rPr lang="en-US" sz="2000" dirty="0">
                <a:ea typeface="Times New Roman" panose="02020603050405020304" pitchFamily="18" charset="0"/>
              </a:rPr>
              <a:t>(</a:t>
            </a:r>
            <a:r>
              <a:rPr lang="en-US" sz="2000" dirty="0">
                <a:ea typeface="Times New Roman" panose="02020603050405020304" pitchFamily="18" charset="0"/>
                <a:hlinkClick r:id="rId2"/>
              </a:rPr>
              <a:t>COSMA Manual, 2022</a:t>
            </a:r>
            <a:r>
              <a:rPr lang="en-US" sz="2000" dirty="0">
                <a:ea typeface="Times New Roman" panose="02020603050405020304" pitchFamily="18" charset="0"/>
              </a:rPr>
              <a:t>).</a:t>
            </a:r>
          </a:p>
          <a:p>
            <a:pPr marL="457200" lvl="1">
              <a:spcBef>
                <a:spcPts val="0"/>
              </a:spcBef>
            </a:pPr>
            <a:r>
              <a:rPr lang="en-US" dirty="0">
                <a:solidFill>
                  <a:srgbClr val="FFC000"/>
                </a:solidFill>
              </a:rPr>
              <a:t>Principle 3.4</a:t>
            </a:r>
            <a:r>
              <a:rPr lang="en-US" dirty="0"/>
              <a:t>: Curriculum Review and Improvement</a:t>
            </a:r>
            <a:endParaRPr lang="en-US" dirty="0">
              <a:effectLst/>
              <a:ea typeface="Times New Roman" panose="02020603050405020304" pitchFamily="18" charset="0"/>
            </a:endParaRPr>
          </a:p>
          <a:p>
            <a:pPr marL="457200" lvl="1">
              <a:spcBef>
                <a:spcPts val="0"/>
              </a:spcBef>
            </a:pPr>
            <a:r>
              <a:rPr lang="en-US" dirty="0">
                <a:solidFill>
                  <a:srgbClr val="FFC000"/>
                </a:solidFill>
                <a:effectLst/>
                <a:ea typeface="Times New Roman" panose="02020603050405020304" pitchFamily="18" charset="0"/>
              </a:rPr>
              <a:t>Principles 7.1</a:t>
            </a:r>
            <a:r>
              <a:rPr lang="en-US" dirty="0">
                <a:effectLst/>
                <a:ea typeface="Times New Roman" panose="02020603050405020304" pitchFamily="18" charset="0"/>
              </a:rPr>
              <a:t>: Internal Relationships, </a:t>
            </a:r>
            <a:r>
              <a:rPr lang="en-US" dirty="0">
                <a:solidFill>
                  <a:srgbClr val="FFC000"/>
                </a:solidFill>
                <a:effectLst/>
                <a:ea typeface="Times New Roman" panose="02020603050405020304" pitchFamily="18" charset="0"/>
              </a:rPr>
              <a:t>7.3</a:t>
            </a:r>
            <a:r>
              <a:rPr lang="en-US" dirty="0">
                <a:effectLst/>
                <a:ea typeface="Times New Roman" panose="02020603050405020304" pitchFamily="18" charset="0"/>
              </a:rPr>
              <a:t>: Business and Industry Linkages, </a:t>
            </a:r>
            <a:r>
              <a:rPr lang="en-US" dirty="0">
                <a:solidFill>
                  <a:srgbClr val="FFC000"/>
                </a:solidFill>
                <a:effectLst/>
                <a:ea typeface="Times New Roman" panose="02020603050405020304" pitchFamily="18" charset="0"/>
              </a:rPr>
              <a:t>7.4</a:t>
            </a:r>
            <a:r>
              <a:rPr lang="en-US" dirty="0">
                <a:effectLst/>
                <a:ea typeface="Times New Roman" panose="02020603050405020304" pitchFamily="18" charset="0"/>
              </a:rPr>
              <a:t>: External Cooperative Relationships and Oversight.</a:t>
            </a:r>
          </a:p>
          <a:p>
            <a:pPr marL="0" marR="0">
              <a:spcBef>
                <a:spcPts val="0"/>
              </a:spcBef>
              <a:spcAft>
                <a:spcPts val="0"/>
              </a:spcAft>
            </a:pPr>
            <a:r>
              <a:rPr lang="en-US" dirty="0">
                <a:ea typeface="Times New Roman" panose="02020603050405020304" pitchFamily="18" charset="0"/>
              </a:rPr>
              <a:t>T</a:t>
            </a:r>
            <a:r>
              <a:rPr lang="en-US" dirty="0">
                <a:effectLst/>
                <a:ea typeface="Times New Roman" panose="02020603050405020304" pitchFamily="18" charset="0"/>
              </a:rPr>
              <a:t>o nurture the growth and development of Esports in Academia, there have been calls for research to better understand IESA. </a:t>
            </a:r>
          </a:p>
          <a:p>
            <a:pPr marL="457200" lvl="1">
              <a:spcBef>
                <a:spcPts val="0"/>
              </a:spcBef>
            </a:pPr>
            <a:r>
              <a:rPr lang="en-US" dirty="0">
                <a:ea typeface="Times New Roman" panose="02020603050405020304" pitchFamily="18" charset="0"/>
              </a:rPr>
              <a:t>I</a:t>
            </a:r>
            <a:r>
              <a:rPr lang="en-US" dirty="0">
                <a:effectLst/>
                <a:ea typeface="Times New Roman" panose="02020603050405020304" pitchFamily="18" charset="0"/>
              </a:rPr>
              <a:t>mpacts the development of Esports management curricula</a:t>
            </a:r>
          </a:p>
          <a:p>
            <a:pPr marL="457200" lvl="1">
              <a:spcBef>
                <a:spcPts val="0"/>
              </a:spcBef>
            </a:pPr>
            <a:r>
              <a:rPr lang="en-US" dirty="0">
                <a:ea typeface="Times New Roman" panose="02020603050405020304" pitchFamily="18" charset="0"/>
              </a:rPr>
              <a:t>A</a:t>
            </a:r>
            <a:r>
              <a:rPr lang="en-US" dirty="0">
                <a:effectLst/>
                <a:ea typeface="Times New Roman" panose="02020603050405020304" pitchFamily="18" charset="0"/>
              </a:rPr>
              <a:t>llows for exploration of competitive team dynamics in intercollegiate Esports </a:t>
            </a:r>
          </a:p>
          <a:p>
            <a:pPr marL="457200" lvl="1">
              <a:spcBef>
                <a:spcPts val="0"/>
              </a:spcBef>
            </a:pPr>
            <a:r>
              <a:rPr lang="en-US" dirty="0">
                <a:effectLst/>
                <a:ea typeface="Times New Roman" panose="02020603050405020304" pitchFamily="18" charset="0"/>
              </a:rPr>
              <a:t>Assists with creating an environment where IESA can be successful both as competitors, and as students on college campuses. </a:t>
            </a:r>
          </a:p>
          <a:p>
            <a:endParaRPr lang="en-US" dirty="0"/>
          </a:p>
        </p:txBody>
      </p:sp>
      <p:sp>
        <p:nvSpPr>
          <p:cNvPr id="4" name="Slide Number Placeholder 3">
            <a:extLst>
              <a:ext uri="{FF2B5EF4-FFF2-40B4-BE49-F238E27FC236}">
                <a16:creationId xmlns:a16="http://schemas.microsoft.com/office/drawing/2014/main" id="{97CF044B-B8A5-E241-9531-6C6F56F0FE70}"/>
              </a:ext>
            </a:extLst>
          </p:cNvPr>
          <p:cNvSpPr>
            <a:spLocks noGrp="1"/>
          </p:cNvSpPr>
          <p:nvPr>
            <p:ph type="sldNum" sz="quarter" idx="12"/>
          </p:nvPr>
        </p:nvSpPr>
        <p:spPr/>
        <p:txBody>
          <a:bodyPr/>
          <a:lstStyle/>
          <a:p>
            <a:fld id="{8EF147F3-F4BF-2C46-AC54-645A1178D8F6}" type="slidenum">
              <a:rPr lang="en-US" smtClean="0"/>
              <a:pPr/>
              <a:t>6</a:t>
            </a:fld>
            <a:endParaRPr lang="en-US" dirty="0"/>
          </a:p>
        </p:txBody>
      </p:sp>
    </p:spTree>
    <p:extLst>
      <p:ext uri="{BB962C8B-B14F-4D97-AF65-F5344CB8AC3E}">
        <p14:creationId xmlns:p14="http://schemas.microsoft.com/office/powerpoint/2010/main" val="3323227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70109-A37B-FE4C-9C3C-00CE62909307}"/>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E240B976-5E7A-3B4C-89F1-F11CAF363E98}"/>
              </a:ext>
            </a:extLst>
          </p:cNvPr>
          <p:cNvSpPr>
            <a:spLocks noGrp="1"/>
          </p:cNvSpPr>
          <p:nvPr>
            <p:ph idx="1"/>
          </p:nvPr>
        </p:nvSpPr>
        <p:spPr>
          <a:xfrm>
            <a:off x="228011" y="1342644"/>
            <a:ext cx="11150073" cy="5387116"/>
          </a:xfrm>
        </p:spPr>
        <p:txBody>
          <a:bodyPr/>
          <a:lstStyle/>
          <a:p>
            <a:r>
              <a:rPr lang="en-US" dirty="0">
                <a:effectLst/>
                <a:ea typeface="Times New Roman" panose="02020603050405020304" pitchFamily="18" charset="0"/>
              </a:rPr>
              <a:t>The purpose of this study is to measure Esports student-athletes’ perceptions of intercollegiate student-athletes life stress. In particular, what are IESA’s perceptions of the types of life stresses that influence their daily life?</a:t>
            </a:r>
          </a:p>
          <a:p>
            <a:r>
              <a:rPr lang="en-US" dirty="0">
                <a:effectLst/>
                <a:ea typeface="Times New Roman" panose="02020603050405020304" pitchFamily="18" charset="0"/>
              </a:rPr>
              <a:t> The research questions guiding this descriptive research are as follows:</a:t>
            </a:r>
          </a:p>
          <a:p>
            <a:pPr marL="514350" indent="-514350">
              <a:buFont typeface="+mj-lt"/>
              <a:buAutoNum type="arabicPeriod"/>
            </a:pPr>
            <a:r>
              <a:rPr lang="en-US" dirty="0">
                <a:effectLst/>
                <a:ea typeface="Times New Roman" panose="02020603050405020304" pitchFamily="18" charset="0"/>
              </a:rPr>
              <a:t>What are IESAs’ perceptions of the stress of their performance demands?</a:t>
            </a:r>
          </a:p>
          <a:p>
            <a:pPr marL="514350" indent="-514350">
              <a:buFont typeface="+mj-lt"/>
              <a:buAutoNum type="arabicPeriod"/>
            </a:pPr>
            <a:r>
              <a:rPr lang="en-US" dirty="0">
                <a:effectLst/>
                <a:ea typeface="Times New Roman" panose="02020603050405020304" pitchFamily="18" charset="0"/>
              </a:rPr>
              <a:t>What are IESAs’ perceptions of the stress of their relationships with their coaches?</a:t>
            </a:r>
          </a:p>
          <a:p>
            <a:pPr marL="514350" indent="-514350">
              <a:buFont typeface="+mj-lt"/>
              <a:buAutoNum type="arabicPeriod"/>
            </a:pPr>
            <a:r>
              <a:rPr lang="en-US" dirty="0">
                <a:effectLst/>
                <a:ea typeface="Times New Roman" panose="02020603050405020304" pitchFamily="18" charset="0"/>
              </a:rPr>
              <a:t>What are IESAs’ perceptions of the stress of their academic requirements?</a:t>
            </a:r>
          </a:p>
          <a:p>
            <a:pPr marL="0" indent="0">
              <a:buNone/>
            </a:pPr>
            <a:endParaRPr lang="en-US" dirty="0"/>
          </a:p>
        </p:txBody>
      </p:sp>
      <p:sp>
        <p:nvSpPr>
          <p:cNvPr id="4" name="Slide Number Placeholder 3">
            <a:extLst>
              <a:ext uri="{FF2B5EF4-FFF2-40B4-BE49-F238E27FC236}">
                <a16:creationId xmlns:a16="http://schemas.microsoft.com/office/drawing/2014/main" id="{DDA22BDF-B4CF-B041-A7DB-5C915BA69DE6}"/>
              </a:ext>
            </a:extLst>
          </p:cNvPr>
          <p:cNvSpPr>
            <a:spLocks noGrp="1"/>
          </p:cNvSpPr>
          <p:nvPr>
            <p:ph type="sldNum" sz="quarter" idx="12"/>
          </p:nvPr>
        </p:nvSpPr>
        <p:spPr/>
        <p:txBody>
          <a:bodyPr/>
          <a:lstStyle/>
          <a:p>
            <a:fld id="{8EF147F3-F4BF-2C46-AC54-645A1178D8F6}" type="slidenum">
              <a:rPr lang="en-US" smtClean="0"/>
              <a:pPr/>
              <a:t>7</a:t>
            </a:fld>
            <a:endParaRPr lang="en-US" dirty="0"/>
          </a:p>
        </p:txBody>
      </p:sp>
    </p:spTree>
    <p:extLst>
      <p:ext uri="{BB962C8B-B14F-4D97-AF65-F5344CB8AC3E}">
        <p14:creationId xmlns:p14="http://schemas.microsoft.com/office/powerpoint/2010/main" val="1244452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75208-9D9F-3F42-8A03-A0EC8CFB3332}"/>
              </a:ext>
            </a:extLst>
          </p:cNvPr>
          <p:cNvSpPr>
            <a:spLocks noGrp="1"/>
          </p:cNvSpPr>
          <p:nvPr>
            <p:ph type="title"/>
          </p:nvPr>
        </p:nvSpPr>
        <p:spPr/>
        <p:txBody>
          <a:bodyPr/>
          <a:lstStyle/>
          <a:p>
            <a:r>
              <a:rPr lang="en-US" dirty="0"/>
              <a:t>Methods &amp; survey</a:t>
            </a:r>
          </a:p>
        </p:txBody>
      </p:sp>
      <p:sp>
        <p:nvSpPr>
          <p:cNvPr id="3" name="Content Placeholder 2">
            <a:extLst>
              <a:ext uri="{FF2B5EF4-FFF2-40B4-BE49-F238E27FC236}">
                <a16:creationId xmlns:a16="http://schemas.microsoft.com/office/drawing/2014/main" id="{5AB1B129-8F03-5742-8BFE-64055ABED423}"/>
              </a:ext>
            </a:extLst>
          </p:cNvPr>
          <p:cNvSpPr>
            <a:spLocks noGrp="1"/>
          </p:cNvSpPr>
          <p:nvPr>
            <p:ph idx="1"/>
          </p:nvPr>
        </p:nvSpPr>
        <p:spPr>
          <a:xfrm>
            <a:off x="262223" y="1369762"/>
            <a:ext cx="11150073" cy="5220916"/>
          </a:xfrm>
        </p:spPr>
        <p:txBody>
          <a:bodyPr/>
          <a:lstStyle/>
          <a:p>
            <a:r>
              <a:rPr lang="en-US" dirty="0"/>
              <a:t>IRB approved</a:t>
            </a:r>
          </a:p>
          <a:p>
            <a:r>
              <a:rPr lang="en-US" dirty="0"/>
              <a:t>Email invitation to participate sent to collegiate esports director(s), team coaches, and IESAs, in partnership with colleagues from the WSU Varsity Esports program.</a:t>
            </a:r>
          </a:p>
          <a:p>
            <a:r>
              <a:rPr lang="en-US" dirty="0"/>
              <a:t>Electronic survey (Qualtrics) completed by IESA during fall 2022</a:t>
            </a:r>
          </a:p>
          <a:p>
            <a:r>
              <a:rPr lang="en-US" dirty="0"/>
              <a:t>Instrument included demographics and College Student-Athletes’ Life Stress Scale </a:t>
            </a:r>
            <a:r>
              <a:rPr lang="en-US" sz="2000" dirty="0"/>
              <a:t>(Lu, Hsu, </a:t>
            </a:r>
            <a:r>
              <a:rPr lang="en-US" sz="2000" dirty="0" err="1"/>
              <a:t>Cheen</a:t>
            </a:r>
            <a:r>
              <a:rPr lang="en-US" sz="2000" dirty="0"/>
              <a:t>, &amp; Kao, 2012). </a:t>
            </a:r>
            <a:r>
              <a:rPr lang="en-US" dirty="0"/>
              <a:t>Scale was divided into subscales examining stress from the following :</a:t>
            </a:r>
          </a:p>
          <a:p>
            <a:pPr lvl="1"/>
            <a:r>
              <a:rPr lang="en-US" dirty="0">
                <a:solidFill>
                  <a:schemeClr val="accent4">
                    <a:lumMod val="60000"/>
                    <a:lumOff val="40000"/>
                  </a:schemeClr>
                </a:solidFill>
              </a:rPr>
              <a:t>Performance demands</a:t>
            </a:r>
            <a:r>
              <a:rPr lang="en-US" dirty="0"/>
              <a:t>, </a:t>
            </a:r>
            <a:r>
              <a:rPr lang="en-US" dirty="0">
                <a:solidFill>
                  <a:schemeClr val="accent4">
                    <a:lumMod val="60000"/>
                    <a:lumOff val="40000"/>
                  </a:schemeClr>
                </a:solidFill>
              </a:rPr>
              <a:t>academic requirements</a:t>
            </a:r>
            <a:r>
              <a:rPr lang="en-US" dirty="0"/>
              <a:t>, training adaptation. </a:t>
            </a:r>
          </a:p>
          <a:p>
            <a:pPr lvl="1"/>
            <a:r>
              <a:rPr lang="en-US" dirty="0">
                <a:solidFill>
                  <a:schemeClr val="accent4">
                    <a:lumMod val="60000"/>
                    <a:lumOff val="40000"/>
                  </a:schemeClr>
                </a:solidFill>
              </a:rPr>
              <a:t>Coach relationships</a:t>
            </a:r>
            <a:r>
              <a:rPr lang="en-US" dirty="0"/>
              <a:t>, interpersonal relationships, romantic relationships, family relationships.</a:t>
            </a:r>
          </a:p>
          <a:p>
            <a:pPr marL="0" indent="0">
              <a:buNone/>
            </a:pPr>
            <a:endParaRPr lang="en-US" dirty="0"/>
          </a:p>
        </p:txBody>
      </p:sp>
      <p:sp>
        <p:nvSpPr>
          <p:cNvPr id="4" name="Slide Number Placeholder 3">
            <a:extLst>
              <a:ext uri="{FF2B5EF4-FFF2-40B4-BE49-F238E27FC236}">
                <a16:creationId xmlns:a16="http://schemas.microsoft.com/office/drawing/2014/main" id="{D490DC57-1D50-D94C-9C2D-5EBADB9BC14F}"/>
              </a:ext>
            </a:extLst>
          </p:cNvPr>
          <p:cNvSpPr>
            <a:spLocks noGrp="1"/>
          </p:cNvSpPr>
          <p:nvPr>
            <p:ph type="sldNum" sz="quarter" idx="12"/>
          </p:nvPr>
        </p:nvSpPr>
        <p:spPr/>
        <p:txBody>
          <a:bodyPr/>
          <a:lstStyle/>
          <a:p>
            <a:fld id="{8EF147F3-F4BF-2C46-AC54-645A1178D8F6}" type="slidenum">
              <a:rPr lang="en-US" smtClean="0"/>
              <a:pPr/>
              <a:t>8</a:t>
            </a:fld>
            <a:endParaRPr lang="en-US" dirty="0"/>
          </a:p>
        </p:txBody>
      </p:sp>
    </p:spTree>
    <p:extLst>
      <p:ext uri="{BB962C8B-B14F-4D97-AF65-F5344CB8AC3E}">
        <p14:creationId xmlns:p14="http://schemas.microsoft.com/office/powerpoint/2010/main" val="3149447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092A5-C2E2-6E4D-8F82-A63D29691433}"/>
              </a:ext>
            </a:extLst>
          </p:cNvPr>
          <p:cNvSpPr>
            <a:spLocks noGrp="1"/>
          </p:cNvSpPr>
          <p:nvPr>
            <p:ph type="title"/>
          </p:nvPr>
        </p:nvSpPr>
        <p:spPr/>
        <p:txBody>
          <a:bodyPr/>
          <a:lstStyle/>
          <a:p>
            <a:r>
              <a:rPr lang="en-US" dirty="0"/>
              <a:t>Sample demographics (n=28)</a:t>
            </a:r>
          </a:p>
        </p:txBody>
      </p:sp>
      <p:sp>
        <p:nvSpPr>
          <p:cNvPr id="3" name="Content Placeholder 2">
            <a:extLst>
              <a:ext uri="{FF2B5EF4-FFF2-40B4-BE49-F238E27FC236}">
                <a16:creationId xmlns:a16="http://schemas.microsoft.com/office/drawing/2014/main" id="{DC262EE5-83D9-904C-94C6-F24EF30E3081}"/>
              </a:ext>
            </a:extLst>
          </p:cNvPr>
          <p:cNvSpPr>
            <a:spLocks noGrp="1"/>
          </p:cNvSpPr>
          <p:nvPr>
            <p:ph idx="1"/>
          </p:nvPr>
        </p:nvSpPr>
        <p:spPr>
          <a:xfrm>
            <a:off x="112816" y="1277228"/>
            <a:ext cx="5023064" cy="5413277"/>
          </a:xfrm>
        </p:spPr>
        <p:txBody>
          <a:bodyPr/>
          <a:lstStyle/>
          <a:p>
            <a:r>
              <a:rPr lang="en-US" b="1" dirty="0"/>
              <a:t>Gender</a:t>
            </a:r>
          </a:p>
          <a:p>
            <a:pPr lvl="1"/>
            <a:r>
              <a:rPr lang="en-US" dirty="0"/>
              <a:t>Male:	 	89.7%</a:t>
            </a:r>
          </a:p>
          <a:p>
            <a:pPr lvl="1"/>
            <a:r>
              <a:rPr lang="en-US" dirty="0"/>
              <a:t>Female: 		6.9% </a:t>
            </a:r>
          </a:p>
          <a:p>
            <a:pPr lvl="1"/>
            <a:r>
              <a:rPr lang="en-US" dirty="0"/>
              <a:t>Prefer not:	3.4%</a:t>
            </a:r>
          </a:p>
          <a:p>
            <a:r>
              <a:rPr lang="en-US" b="1" dirty="0"/>
              <a:t>Race/Ethnicity</a:t>
            </a:r>
          </a:p>
          <a:p>
            <a:pPr lvl="1"/>
            <a:r>
              <a:rPr lang="en-US" dirty="0"/>
              <a:t>White:		75%</a:t>
            </a:r>
          </a:p>
          <a:p>
            <a:pPr lvl="1"/>
            <a:r>
              <a:rPr lang="en-US" dirty="0" err="1"/>
              <a:t>LatinX</a:t>
            </a:r>
            <a:r>
              <a:rPr lang="en-US" dirty="0"/>
              <a:t>:		10.7%</a:t>
            </a:r>
          </a:p>
          <a:p>
            <a:pPr lvl="1"/>
            <a:r>
              <a:rPr lang="en-US" dirty="0"/>
              <a:t>Asian:		10.7%</a:t>
            </a:r>
          </a:p>
          <a:p>
            <a:pPr lvl="1"/>
            <a:r>
              <a:rPr lang="en-US" dirty="0"/>
              <a:t>Multiracial:	3.6%</a:t>
            </a:r>
          </a:p>
          <a:p>
            <a:r>
              <a:rPr lang="en-US" b="1" dirty="0"/>
              <a:t>Age</a:t>
            </a:r>
            <a:endParaRPr lang="en-US" dirty="0"/>
          </a:p>
          <a:p>
            <a:pPr lvl="1"/>
            <a:r>
              <a:rPr lang="en-US" dirty="0"/>
              <a:t>20.7 years (mean), 19 years (mode)</a:t>
            </a:r>
          </a:p>
          <a:p>
            <a:pPr lvl="1"/>
            <a:endParaRPr lang="en-US" dirty="0"/>
          </a:p>
        </p:txBody>
      </p:sp>
      <p:sp>
        <p:nvSpPr>
          <p:cNvPr id="4" name="Slide Number Placeholder 3">
            <a:extLst>
              <a:ext uri="{FF2B5EF4-FFF2-40B4-BE49-F238E27FC236}">
                <a16:creationId xmlns:a16="http://schemas.microsoft.com/office/drawing/2014/main" id="{390107C4-8005-7043-B785-B8CF5196EEA8}"/>
              </a:ext>
            </a:extLst>
          </p:cNvPr>
          <p:cNvSpPr>
            <a:spLocks noGrp="1"/>
          </p:cNvSpPr>
          <p:nvPr>
            <p:ph type="sldNum" sz="quarter" idx="12"/>
          </p:nvPr>
        </p:nvSpPr>
        <p:spPr/>
        <p:txBody>
          <a:bodyPr/>
          <a:lstStyle/>
          <a:p>
            <a:fld id="{8EF147F3-F4BF-2C46-AC54-645A1178D8F6}" type="slidenum">
              <a:rPr lang="en-US" smtClean="0"/>
              <a:pPr/>
              <a:t>9</a:t>
            </a:fld>
            <a:endParaRPr lang="en-US" dirty="0"/>
          </a:p>
        </p:txBody>
      </p:sp>
      <p:sp>
        <p:nvSpPr>
          <p:cNvPr id="5" name="Content Placeholder 2">
            <a:extLst>
              <a:ext uri="{FF2B5EF4-FFF2-40B4-BE49-F238E27FC236}">
                <a16:creationId xmlns:a16="http://schemas.microsoft.com/office/drawing/2014/main" id="{91BF69C9-D9F8-2C08-28B8-590326001A0F}"/>
              </a:ext>
            </a:extLst>
          </p:cNvPr>
          <p:cNvSpPr txBox="1">
            <a:spLocks/>
          </p:cNvSpPr>
          <p:nvPr/>
        </p:nvSpPr>
        <p:spPr>
          <a:xfrm>
            <a:off x="5553496" y="1335803"/>
            <a:ext cx="6318464" cy="365228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Major:</a:t>
            </a:r>
          </a:p>
          <a:p>
            <a:pPr lvl="1"/>
            <a:r>
              <a:rPr lang="en-US" b="1" dirty="0"/>
              <a:t>Engineering/Comp Science:	44.4%</a:t>
            </a:r>
          </a:p>
          <a:p>
            <a:pPr lvl="1"/>
            <a:r>
              <a:rPr lang="en-US" b="1" dirty="0"/>
              <a:t>Business/</a:t>
            </a:r>
            <a:r>
              <a:rPr lang="en-US" b="1" dirty="0" err="1"/>
              <a:t>Mmgt</a:t>
            </a:r>
            <a:r>
              <a:rPr lang="en-US" b="1" dirty="0"/>
              <a:t>:		22.2%</a:t>
            </a:r>
          </a:p>
          <a:p>
            <a:pPr lvl="1"/>
            <a:r>
              <a:rPr lang="en-US" b="1" dirty="0"/>
              <a:t>Social Sciences:			14.8%</a:t>
            </a:r>
          </a:p>
          <a:p>
            <a:pPr lvl="1"/>
            <a:r>
              <a:rPr lang="en-US" b="1" dirty="0"/>
              <a:t>Game Design:			7.4%</a:t>
            </a:r>
          </a:p>
          <a:p>
            <a:pPr lvl="1"/>
            <a:r>
              <a:rPr lang="en-US" b="1" dirty="0"/>
              <a:t>SMGT:				7.4%</a:t>
            </a:r>
          </a:p>
          <a:p>
            <a:pPr lvl="1"/>
            <a:r>
              <a:rPr lang="en-US" b="1" dirty="0"/>
              <a:t>Nursing:				3.7%</a:t>
            </a:r>
          </a:p>
          <a:p>
            <a:pPr marL="457200" lvl="1" indent="0">
              <a:buNone/>
            </a:pPr>
            <a:endParaRPr lang="en-US" b="1" dirty="0"/>
          </a:p>
          <a:p>
            <a:pPr lvl="1"/>
            <a:endParaRPr lang="en-US" dirty="0"/>
          </a:p>
        </p:txBody>
      </p:sp>
    </p:spTree>
    <p:extLst>
      <p:ext uri="{BB962C8B-B14F-4D97-AF65-F5344CB8AC3E}">
        <p14:creationId xmlns:p14="http://schemas.microsoft.com/office/powerpoint/2010/main" val="1570189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092A5-C2E2-6E4D-8F82-A63D29691433}"/>
              </a:ext>
            </a:extLst>
          </p:cNvPr>
          <p:cNvSpPr>
            <a:spLocks noGrp="1"/>
          </p:cNvSpPr>
          <p:nvPr>
            <p:ph type="title"/>
          </p:nvPr>
        </p:nvSpPr>
        <p:spPr/>
        <p:txBody>
          <a:bodyPr/>
          <a:lstStyle/>
          <a:p>
            <a:r>
              <a:rPr lang="en-US" dirty="0"/>
              <a:t>Sample demographics (n=28), </a:t>
            </a:r>
            <a:r>
              <a:rPr lang="en-US" dirty="0" err="1"/>
              <a:t>cont</a:t>
            </a:r>
            <a:r>
              <a:rPr lang="en-US" dirty="0"/>
              <a:t>…</a:t>
            </a:r>
          </a:p>
        </p:txBody>
      </p:sp>
      <p:sp>
        <p:nvSpPr>
          <p:cNvPr id="3" name="Content Placeholder 2">
            <a:extLst>
              <a:ext uri="{FF2B5EF4-FFF2-40B4-BE49-F238E27FC236}">
                <a16:creationId xmlns:a16="http://schemas.microsoft.com/office/drawing/2014/main" id="{DC262EE5-83D9-904C-94C6-F24EF30E3081}"/>
              </a:ext>
            </a:extLst>
          </p:cNvPr>
          <p:cNvSpPr>
            <a:spLocks noGrp="1"/>
          </p:cNvSpPr>
          <p:nvPr>
            <p:ph idx="1"/>
          </p:nvPr>
        </p:nvSpPr>
        <p:spPr>
          <a:xfrm>
            <a:off x="112816" y="1277228"/>
            <a:ext cx="5617424" cy="4952638"/>
          </a:xfrm>
        </p:spPr>
        <p:txBody>
          <a:bodyPr/>
          <a:lstStyle/>
          <a:p>
            <a:r>
              <a:rPr lang="en-US" b="1" dirty="0"/>
              <a:t>Weekly hours spent in practice</a:t>
            </a:r>
          </a:p>
          <a:p>
            <a:pPr lvl="1"/>
            <a:r>
              <a:rPr lang="en-US" dirty="0"/>
              <a:t>0-9:	 	42.9%</a:t>
            </a:r>
          </a:p>
          <a:p>
            <a:pPr lvl="1"/>
            <a:r>
              <a:rPr lang="en-US" dirty="0"/>
              <a:t>10-19: 		32.1% </a:t>
            </a:r>
          </a:p>
          <a:p>
            <a:pPr lvl="1"/>
            <a:r>
              <a:rPr lang="en-US" dirty="0"/>
              <a:t>20-29:		14.3%</a:t>
            </a:r>
          </a:p>
          <a:p>
            <a:pPr lvl="1"/>
            <a:r>
              <a:rPr lang="en-US" dirty="0"/>
              <a:t>30+:		10.7%</a:t>
            </a:r>
          </a:p>
          <a:p>
            <a:r>
              <a:rPr lang="en-US" b="1" dirty="0"/>
              <a:t>Weekly hours spent training beyond practice</a:t>
            </a:r>
          </a:p>
          <a:p>
            <a:pPr lvl="1"/>
            <a:r>
              <a:rPr lang="en-US" dirty="0"/>
              <a:t>0-9:	 	17.9%</a:t>
            </a:r>
          </a:p>
          <a:p>
            <a:pPr lvl="1"/>
            <a:r>
              <a:rPr lang="en-US" dirty="0"/>
              <a:t>10-19: 		53.6% </a:t>
            </a:r>
          </a:p>
          <a:p>
            <a:pPr lvl="1"/>
            <a:r>
              <a:rPr lang="en-US" dirty="0"/>
              <a:t>20-29:		17.9%</a:t>
            </a:r>
          </a:p>
          <a:p>
            <a:pPr lvl="1"/>
            <a:r>
              <a:rPr lang="en-US" dirty="0"/>
              <a:t>30+:		10.7%</a:t>
            </a:r>
          </a:p>
          <a:p>
            <a:pPr lvl="1"/>
            <a:endParaRPr lang="en-US" dirty="0"/>
          </a:p>
        </p:txBody>
      </p:sp>
      <p:sp>
        <p:nvSpPr>
          <p:cNvPr id="4" name="Slide Number Placeholder 3">
            <a:extLst>
              <a:ext uri="{FF2B5EF4-FFF2-40B4-BE49-F238E27FC236}">
                <a16:creationId xmlns:a16="http://schemas.microsoft.com/office/drawing/2014/main" id="{390107C4-8005-7043-B785-B8CF5196EEA8}"/>
              </a:ext>
            </a:extLst>
          </p:cNvPr>
          <p:cNvSpPr>
            <a:spLocks noGrp="1"/>
          </p:cNvSpPr>
          <p:nvPr>
            <p:ph type="sldNum" sz="quarter" idx="12"/>
          </p:nvPr>
        </p:nvSpPr>
        <p:spPr/>
        <p:txBody>
          <a:bodyPr/>
          <a:lstStyle/>
          <a:p>
            <a:fld id="{8EF147F3-F4BF-2C46-AC54-645A1178D8F6}" type="slidenum">
              <a:rPr lang="en-US" smtClean="0"/>
              <a:pPr/>
              <a:t>10</a:t>
            </a:fld>
            <a:endParaRPr lang="en-US" dirty="0"/>
          </a:p>
        </p:txBody>
      </p:sp>
      <p:sp>
        <p:nvSpPr>
          <p:cNvPr id="5" name="Content Placeholder 2">
            <a:extLst>
              <a:ext uri="{FF2B5EF4-FFF2-40B4-BE49-F238E27FC236}">
                <a16:creationId xmlns:a16="http://schemas.microsoft.com/office/drawing/2014/main" id="{91BF69C9-D9F8-2C08-28B8-590326001A0F}"/>
              </a:ext>
            </a:extLst>
          </p:cNvPr>
          <p:cNvSpPr txBox="1">
            <a:spLocks/>
          </p:cNvSpPr>
          <p:nvPr/>
        </p:nvSpPr>
        <p:spPr>
          <a:xfrm>
            <a:off x="6096000" y="1335803"/>
            <a:ext cx="5775960" cy="4564839"/>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Competition team/title(s):</a:t>
            </a:r>
          </a:p>
          <a:p>
            <a:pPr lvl="1"/>
            <a:r>
              <a:rPr lang="en-US" b="1" dirty="0"/>
              <a:t>Rocket league:		28.6%</a:t>
            </a:r>
          </a:p>
          <a:p>
            <a:pPr lvl="1"/>
            <a:r>
              <a:rPr lang="en-US" b="1" dirty="0"/>
              <a:t>Overwatch:		25%</a:t>
            </a:r>
          </a:p>
          <a:p>
            <a:pPr lvl="1"/>
            <a:r>
              <a:rPr lang="en-US" b="1" dirty="0" err="1"/>
              <a:t>Valorant</a:t>
            </a:r>
            <a:r>
              <a:rPr lang="en-US" b="1" dirty="0"/>
              <a:t>:		17.9%</a:t>
            </a:r>
          </a:p>
          <a:p>
            <a:pPr lvl="1"/>
            <a:r>
              <a:rPr lang="en-US" b="1" dirty="0"/>
              <a:t>Super Smash Bros:	14.3%</a:t>
            </a:r>
          </a:p>
          <a:p>
            <a:pPr lvl="1"/>
            <a:r>
              <a:rPr lang="en-US" b="1" dirty="0"/>
              <a:t>Call of Duty:		7.1%</a:t>
            </a:r>
          </a:p>
          <a:p>
            <a:pPr lvl="1"/>
            <a:r>
              <a:rPr lang="en-US" b="1" dirty="0"/>
              <a:t>CSGO:			3.6%</a:t>
            </a:r>
          </a:p>
          <a:p>
            <a:pPr lvl="1"/>
            <a:r>
              <a:rPr lang="en-US" b="1" dirty="0" err="1"/>
              <a:t>LoL</a:t>
            </a:r>
            <a:r>
              <a:rPr lang="en-US" b="1" dirty="0"/>
              <a:t>:			3.6%</a:t>
            </a:r>
          </a:p>
          <a:p>
            <a:endParaRPr lang="en-US" b="1" dirty="0"/>
          </a:p>
          <a:p>
            <a:pPr marL="457200" lvl="1" indent="0">
              <a:buNone/>
            </a:pPr>
            <a:endParaRPr lang="en-US" b="1" dirty="0"/>
          </a:p>
          <a:p>
            <a:pPr lvl="1"/>
            <a:endParaRPr lang="en-US" dirty="0"/>
          </a:p>
        </p:txBody>
      </p:sp>
    </p:spTree>
    <p:extLst>
      <p:ext uri="{BB962C8B-B14F-4D97-AF65-F5344CB8AC3E}">
        <p14:creationId xmlns:p14="http://schemas.microsoft.com/office/powerpoint/2010/main" val="27395265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24095</TotalTime>
  <Words>1707</Words>
  <Application>Microsoft Macintosh PowerPoint</Application>
  <PresentationFormat>Widescreen</PresentationFormat>
  <Paragraphs>210</Paragraphs>
  <Slides>16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Intercollegiate Esports Student-Athletes’ Perceptions of Life Stress </vt:lpstr>
      <vt:lpstr>Purpose &amp; overview</vt:lpstr>
      <vt:lpstr>Background &amp; context</vt:lpstr>
      <vt:lpstr>Background &amp; context, cont…</vt:lpstr>
      <vt:lpstr>Importance &amp; COSMA connection(s) </vt:lpstr>
      <vt:lpstr>Purpose</vt:lpstr>
      <vt:lpstr>Methods &amp; survey</vt:lpstr>
      <vt:lpstr>Sample demographics (n=28)</vt:lpstr>
      <vt:lpstr>Sample demographics (n=28), cont…</vt:lpstr>
      <vt:lpstr>Performance Demands</vt:lpstr>
      <vt:lpstr>Relationships with coaches</vt:lpstr>
      <vt:lpstr>Academic Requirements</vt:lpstr>
      <vt:lpstr>Summary of results</vt:lpstr>
      <vt:lpstr>Discussion: </vt:lpstr>
      <vt:lpstr>Summary &amp; closing remarks</vt:lpstr>
      <vt:lpstr>Many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Ross, Mike</cp:lastModifiedBy>
  <cp:revision>398</cp:revision>
  <cp:lastPrinted>2020-08-27T17:23:42Z</cp:lastPrinted>
  <dcterms:created xsi:type="dcterms:W3CDTF">2020-08-03T13:38:43Z</dcterms:created>
  <dcterms:modified xsi:type="dcterms:W3CDTF">2023-01-31T00:02:48Z</dcterms:modified>
  <cp:category/>
</cp:coreProperties>
</file>