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xlsx" ContentType="application/vnd.openxmlformats-officedocument.spreadsheetml.sheet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notesSlides/notesSlide4.xml" ContentType="application/vnd.openxmlformats-officedocument.presentationml.notesSlide+xml"/>
  <Override PartName="/ppt/charts/chart4.xml" ContentType="application/vnd.openxmlformats-officedocument.drawingml.chart+xml"/>
  <Override PartName="/ppt/notesSlides/notesSlide5.xml" ContentType="application/vnd.openxmlformats-officedocument.presentationml.notesSlide+xml"/>
  <Override PartName="/ppt/charts/chart5.xml" ContentType="application/vnd.openxmlformats-officedocument.drawingml.chart+xml"/>
  <Override PartName="/ppt/notesSlides/notesSlide6.xml" ContentType="application/vnd.openxmlformats-officedocument.presentationml.notesSlide+xml"/>
  <Override PartName="/ppt/charts/chart6.xml" ContentType="application/vnd.openxmlformats-officedocument.drawingml.chart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rts/style1.xml" ContentType="application/vnd.ms-office.chartstyle+xml"/>
  <Override PartName="/ppt/charts/colors1.xml" ContentType="application/vnd.ms-office.chartcolorstyle+xml"/>
  <Override PartName="/ppt/charts/style2.xml" ContentType="application/vnd.ms-office.chartstyle+xml"/>
  <Override PartName="/ppt/charts/colors2.xml" ContentType="application/vnd.ms-office.chartcolorstyle+xml"/>
  <Override PartName="/ppt/charts/style3.xml" ContentType="application/vnd.ms-office.chartstyle+xml"/>
  <Override PartName="/ppt/charts/colors3.xml" ContentType="application/vnd.ms-office.chartcolorstyle+xml"/>
  <Override PartName="/ppt/charts/style4.xml" ContentType="application/vnd.ms-office.chartstyle+xml"/>
  <Override PartName="/ppt/charts/colors4.xml" ContentType="application/vnd.ms-office.chartcolorstyle+xml"/>
  <Override PartName="/ppt/charts/style5.xml" ContentType="application/vnd.ms-office.chartstyle+xml"/>
  <Override PartName="/ppt/charts/colors5.xml" ContentType="application/vnd.ms-office.chartcolorstyle+xml"/>
  <Override PartName="/ppt/charts/style6.xml" ContentType="application/vnd.ms-office.chartstyle+xml"/>
  <Override PartName="/ppt/charts/colors6.xml" ContentType="application/vnd.ms-office.chartcolor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6"/>
  </p:notesMasterIdLst>
  <p:handoutMasterIdLst>
    <p:handoutMasterId r:id="rId37"/>
  </p:handoutMasterIdLst>
  <p:sldIdLst>
    <p:sldId id="273" r:id="rId2"/>
    <p:sldId id="276" r:id="rId3"/>
    <p:sldId id="274" r:id="rId4"/>
    <p:sldId id="275" r:id="rId5"/>
    <p:sldId id="277" r:id="rId6"/>
    <p:sldId id="278" r:id="rId7"/>
    <p:sldId id="279" r:id="rId8"/>
    <p:sldId id="282" r:id="rId9"/>
    <p:sldId id="287" r:id="rId10"/>
    <p:sldId id="288" r:id="rId11"/>
    <p:sldId id="289" r:id="rId12"/>
    <p:sldId id="290" r:id="rId13"/>
    <p:sldId id="291" r:id="rId14"/>
    <p:sldId id="302" r:id="rId15"/>
    <p:sldId id="293" r:id="rId16"/>
    <p:sldId id="304" r:id="rId17"/>
    <p:sldId id="292" r:id="rId18"/>
    <p:sldId id="305" r:id="rId19"/>
    <p:sldId id="294" r:id="rId20"/>
    <p:sldId id="295" r:id="rId21"/>
    <p:sldId id="296" r:id="rId22"/>
    <p:sldId id="297" r:id="rId23"/>
    <p:sldId id="299" r:id="rId24"/>
    <p:sldId id="306" r:id="rId25"/>
    <p:sldId id="300" r:id="rId26"/>
    <p:sldId id="307" r:id="rId27"/>
    <p:sldId id="301" r:id="rId28"/>
    <p:sldId id="308" r:id="rId29"/>
    <p:sldId id="298" r:id="rId30"/>
    <p:sldId id="309" r:id="rId31"/>
    <p:sldId id="281" r:id="rId32"/>
    <p:sldId id="310" r:id="rId33"/>
    <p:sldId id="311" r:id="rId34"/>
    <p:sldId id="280" r:id="rId3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clrMode="bw" frameSlides="1"/>
  <p:clrMru>
    <a:srgbClr val="6E81D6"/>
    <a:srgbClr val="FEB71A"/>
    <a:srgbClr val="72A7C0"/>
    <a:srgbClr val="705E5F"/>
    <a:srgbClr val="CC823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050"/>
    <p:restoredTop sz="71505"/>
  </p:normalViewPr>
  <p:slideViewPr>
    <p:cSldViewPr showGuides="1">
      <p:cViewPr varScale="1">
        <p:scale>
          <a:sx n="103" d="100"/>
          <a:sy n="103" d="100"/>
        </p:scale>
        <p:origin x="-1640" y="-104"/>
      </p:cViewPr>
      <p:guideLst>
        <p:guide orient="horz" pos="2160"/>
        <p:guide pos="2880"/>
      </p:guideLst>
    </p:cSldViewPr>
  </p:slideViewPr>
  <p:notesTextViewPr>
    <p:cViewPr>
      <p:scale>
        <a:sx n="90" d="100"/>
        <a:sy n="9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handoutMaster" Target="handoutMasters/handoutMaster1.xml"/><Relationship Id="rId38" Type="http://schemas.openxmlformats.org/officeDocument/2006/relationships/printerSettings" Target="printerSettings/printerSettings1.bin"/><Relationship Id="rId39" Type="http://schemas.openxmlformats.org/officeDocument/2006/relationships/presProps" Target="presProps.xml"/><Relationship Id="rId40" Type="http://schemas.openxmlformats.org/officeDocument/2006/relationships/viewProps" Target="viewProps.xml"/><Relationship Id="rId41" Type="http://schemas.openxmlformats.org/officeDocument/2006/relationships/theme" Target="theme/theme1.xml"/><Relationship Id="rId4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1.xlsx"/><Relationship Id="rId2" Type="http://schemas.microsoft.com/office/2011/relationships/chartStyle" Target="style1.xml"/><Relationship Id="rId3" Type="http://schemas.microsoft.com/office/2011/relationships/chartColorStyle" Target="colors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2.xlsx"/><Relationship Id="rId2" Type="http://schemas.microsoft.com/office/2011/relationships/chartStyle" Target="style2.xml"/><Relationship Id="rId3" Type="http://schemas.microsoft.com/office/2011/relationships/chartColorStyle" Target="colors2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3.xlsx"/><Relationship Id="rId2" Type="http://schemas.microsoft.com/office/2011/relationships/chartStyle" Target="style3.xml"/><Relationship Id="rId3" Type="http://schemas.microsoft.com/office/2011/relationships/chartColorStyle" Target="colors3.xm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4.xlsx"/><Relationship Id="rId2" Type="http://schemas.microsoft.com/office/2011/relationships/chartStyle" Target="style4.xml"/><Relationship Id="rId3" Type="http://schemas.microsoft.com/office/2011/relationships/chartColorStyle" Target="colors4.xm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5.xlsx"/><Relationship Id="rId2" Type="http://schemas.microsoft.com/office/2011/relationships/chartStyle" Target="style5.xml"/><Relationship Id="rId3" Type="http://schemas.microsoft.com/office/2011/relationships/chartColorStyle" Target="colors5.xm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6.xlsx"/><Relationship Id="rId2" Type="http://schemas.microsoft.com/office/2011/relationships/chartStyle" Target="style6.xml"/><Relationship Id="rId3" Type="http://schemas.microsoft.com/office/2011/relationships/chartColorStyle" Target="colors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en-US"/>
              <a:t>Type of Institution (n=181)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Type of Institution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cat>
            <c:strRef>
              <c:f>Sheet1!$A$2:$A$3</c:f>
              <c:strCache>
                <c:ptCount val="2"/>
                <c:pt idx="0">
                  <c:v>Public</c:v>
                </c:pt>
                <c:pt idx="1">
                  <c:v>Private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117.0</c:v>
                </c:pt>
                <c:pt idx="1">
                  <c:v>64.0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C6A-A44E-956E-BA4FD66CFAA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-2060005336"/>
        <c:axId val="-1977915528"/>
      </c:barChart>
      <c:catAx>
        <c:axId val="-20600053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977915528"/>
        <c:crosses val="autoZero"/>
        <c:auto val="1"/>
        <c:lblAlgn val="ctr"/>
        <c:lblOffset val="100"/>
        <c:noMultiLvlLbl val="0"/>
      </c:catAx>
      <c:valAx>
        <c:axId val="-19779155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0600053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lt1">
                  <a:lumMod val="8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en-US"/>
              <a:t>Type of Institution (n=181)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Type of Institution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cat>
            <c:strRef>
              <c:f>Sheet1!$A$2:$A$3</c:f>
              <c:strCache>
                <c:ptCount val="2"/>
                <c:pt idx="0">
                  <c:v>Two-Year</c:v>
                </c:pt>
                <c:pt idx="1">
                  <c:v>Four-Year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1.0</c:v>
                </c:pt>
                <c:pt idx="1">
                  <c:v>180.0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C6A-A44E-956E-BA4FD66CFAA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-1996764648"/>
        <c:axId val="-2118007192"/>
      </c:barChart>
      <c:catAx>
        <c:axId val="-19967646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118007192"/>
        <c:crosses val="autoZero"/>
        <c:auto val="1"/>
        <c:lblAlgn val="ctr"/>
        <c:lblOffset val="100"/>
        <c:noMultiLvlLbl val="0"/>
      </c:catAx>
      <c:valAx>
        <c:axId val="-21180071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9967646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lt1">
                  <a:lumMod val="8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en-US" dirty="0"/>
              <a:t>Location of Institution (n=180)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Location of Institution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cat>
            <c:strRef>
              <c:f>Sheet1!$A$2:$A$6</c:f>
              <c:strCache>
                <c:ptCount val="5"/>
                <c:pt idx="0">
                  <c:v>US - Northeast</c:v>
                </c:pt>
                <c:pt idx="1">
                  <c:v>US - South</c:v>
                </c:pt>
                <c:pt idx="2">
                  <c:v>US - Midwest</c:v>
                </c:pt>
                <c:pt idx="3">
                  <c:v>US - West</c:v>
                </c:pt>
                <c:pt idx="4">
                  <c:v>International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45.0</c:v>
                </c:pt>
                <c:pt idx="1">
                  <c:v>72.0</c:v>
                </c:pt>
                <c:pt idx="2">
                  <c:v>45.0</c:v>
                </c:pt>
                <c:pt idx="3">
                  <c:v>13.0</c:v>
                </c:pt>
                <c:pt idx="4">
                  <c:v>5.0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C6A-A44E-956E-BA4FD66CFAA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-1988955064"/>
        <c:axId val="-1978205832"/>
      </c:barChart>
      <c:catAx>
        <c:axId val="-19889550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978205832"/>
        <c:crosses val="autoZero"/>
        <c:auto val="1"/>
        <c:lblAlgn val="ctr"/>
        <c:lblOffset val="100"/>
        <c:noMultiLvlLbl val="0"/>
      </c:catAx>
      <c:valAx>
        <c:axId val="-19782058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9889550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lt1">
                  <a:lumMod val="8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en-US" dirty="0"/>
              <a:t>College Where SM Program Housed (n=181)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College Where SM Program Housed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cat>
            <c:strRef>
              <c:f>Sheet1!$A$2:$A$6</c:f>
              <c:strCache>
                <c:ptCount val="5"/>
                <c:pt idx="0">
                  <c:v>Arts &amp; Sciences</c:v>
                </c:pt>
                <c:pt idx="1">
                  <c:v>Business</c:v>
                </c:pt>
                <c:pt idx="2">
                  <c:v>Education</c:v>
                </c:pt>
                <c:pt idx="3">
                  <c:v>Health/Public Health/Kinesiology</c:v>
                </c:pt>
                <c:pt idx="4">
                  <c:v>Other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10.0</c:v>
                </c:pt>
                <c:pt idx="1">
                  <c:v>60.0</c:v>
                </c:pt>
                <c:pt idx="2">
                  <c:v>47.0</c:v>
                </c:pt>
                <c:pt idx="3">
                  <c:v>46.0</c:v>
                </c:pt>
                <c:pt idx="4">
                  <c:v>18.0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C6A-A44E-956E-BA4FD66CFAA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-1988573064"/>
        <c:axId val="-2010827416"/>
      </c:barChart>
      <c:catAx>
        <c:axId val="-19885730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010827416"/>
        <c:crosses val="autoZero"/>
        <c:auto val="1"/>
        <c:lblAlgn val="ctr"/>
        <c:lblOffset val="100"/>
        <c:noMultiLvlLbl val="0"/>
      </c:catAx>
      <c:valAx>
        <c:axId val="-20108274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9885730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lt1">
                  <a:lumMod val="8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en-US" dirty="0"/>
              <a:t>Institution’s Carnegie Classification (n=160)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Institution's Carnegie Classification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cat>
            <c:strRef>
              <c:f>Sheet1!$A$2:$A$12</c:f>
              <c:strCache>
                <c:ptCount val="11"/>
                <c:pt idx="0">
                  <c:v>R1 - Doc Highest</c:v>
                </c:pt>
                <c:pt idx="1">
                  <c:v>R2 - Doc Higher</c:v>
                </c:pt>
                <c:pt idx="2">
                  <c:v>R3 - Doc Moderate</c:v>
                </c:pt>
                <c:pt idx="3">
                  <c:v>M1 - Master's Large</c:v>
                </c:pt>
                <c:pt idx="4">
                  <c:v>M2 - Master's Medium</c:v>
                </c:pt>
                <c:pt idx="5">
                  <c:v>M3 - Master's Small</c:v>
                </c:pt>
                <c:pt idx="6">
                  <c:v>Bac: A &amp; S Focus</c:v>
                </c:pt>
                <c:pt idx="7">
                  <c:v>Bac: Diverse</c:v>
                </c:pt>
                <c:pt idx="8">
                  <c:v>Bac/Assoc: Mixed</c:v>
                </c:pt>
                <c:pt idx="9">
                  <c:v>Bac/Asoc: Assoc Dom</c:v>
                </c:pt>
                <c:pt idx="10">
                  <c:v>Don't Know</c:v>
                </c:pt>
              </c:strCache>
            </c:strRef>
          </c:cat>
          <c:val>
            <c:numRef>
              <c:f>Sheet1!$B$2:$B$11</c:f>
              <c:numCache>
                <c:formatCode>General</c:formatCode>
                <c:ptCount val="10"/>
                <c:pt idx="0">
                  <c:v>52.0</c:v>
                </c:pt>
                <c:pt idx="1">
                  <c:v>23.0</c:v>
                </c:pt>
                <c:pt idx="2">
                  <c:v>26.0</c:v>
                </c:pt>
                <c:pt idx="3">
                  <c:v>16.0</c:v>
                </c:pt>
                <c:pt idx="4">
                  <c:v>21.0</c:v>
                </c:pt>
                <c:pt idx="5">
                  <c:v>9.0</c:v>
                </c:pt>
                <c:pt idx="6">
                  <c:v>5.0</c:v>
                </c:pt>
                <c:pt idx="7">
                  <c:v>6.0</c:v>
                </c:pt>
                <c:pt idx="8">
                  <c:v>1.0</c:v>
                </c:pt>
                <c:pt idx="9">
                  <c:v>1.0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C6A-A44E-956E-BA4FD66CFAA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-1978145320"/>
        <c:axId val="-2069651336"/>
      </c:barChart>
      <c:catAx>
        <c:axId val="-19781453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2069651336"/>
        <c:crosses val="autoZero"/>
        <c:auto val="1"/>
        <c:lblAlgn val="ctr"/>
        <c:lblOffset val="100"/>
        <c:noMultiLvlLbl val="0"/>
      </c:catAx>
      <c:valAx>
        <c:axId val="-20696513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9781453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lt1">
                  <a:lumMod val="8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en-US" dirty="0"/>
              <a:t>COSMA Accreditation?(n=181)</a:t>
            </a:r>
          </a:p>
        </c:rich>
      </c:tx>
      <c:layout/>
      <c:overlay val="0"/>
      <c:spPr>
        <a:noFill/>
        <a:ln>
          <a:noFill/>
        </a:ln>
        <a:effectLst/>
      </c:sp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COSMA Accreditation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cat>
            <c:strRef>
              <c:f>Sheet1!$A$2:$A$3</c:f>
              <c:strCache>
                <c:ptCount val="2"/>
                <c:pt idx="0">
                  <c:v>Yes</c:v>
                </c:pt>
                <c:pt idx="1">
                  <c:v>No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36.0</c:v>
                </c:pt>
                <c:pt idx="1">
                  <c:v>145.0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C6A-A44E-956E-BA4FD66CFAA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-1988576808"/>
        <c:axId val="1785354728"/>
      </c:barChart>
      <c:catAx>
        <c:axId val="-19885768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85354728"/>
        <c:crosses val="autoZero"/>
        <c:auto val="1"/>
        <c:lblAlgn val="ctr"/>
        <c:lblOffset val="100"/>
        <c:noMultiLvlLbl val="0"/>
      </c:catAx>
      <c:valAx>
        <c:axId val="17853547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9885768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lt1">
                  <a:lumMod val="8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9">
  <cs:axisTitle>
    <cs:lnRef idx="0"/>
    <cs:fillRef idx="0"/>
    <cs:effectRef idx="0"/>
    <cs:fontRef idx="minor">
      <a:schemeClr val="lt1">
        <a:lumMod val="85000"/>
      </a:schemeClr>
    </cs:fontRef>
    <cs:defRPr sz="1197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330" kern="1200"/>
  </cs:chartArea>
  <cs:dataLabel>
    <cs:lnRef idx="0"/>
    <cs:fillRef idx="0"/>
    <cs:effectRef idx="0"/>
    <cs:fontRef idx="minor">
      <a:schemeClr val="lt1">
        <a:lumMod val="8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lt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lt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2128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1197" kern="1200"/>
  </cs:trendlineLabel>
  <cs:upBar>
    <cs:lnRef idx="0"/>
    <cs:fillRef idx="0"/>
    <cs:effectRef idx="0"/>
    <cs:fontRef idx="minor">
      <a:schemeClr val="lt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09">
  <cs:axisTitle>
    <cs:lnRef idx="0"/>
    <cs:fillRef idx="0"/>
    <cs:effectRef idx="0"/>
    <cs:fontRef idx="minor">
      <a:schemeClr val="lt1">
        <a:lumMod val="85000"/>
      </a:schemeClr>
    </cs:fontRef>
    <cs:defRPr sz="1197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330" kern="1200"/>
  </cs:chartArea>
  <cs:dataLabel>
    <cs:lnRef idx="0"/>
    <cs:fillRef idx="0"/>
    <cs:effectRef idx="0"/>
    <cs:fontRef idx="minor">
      <a:schemeClr val="lt1">
        <a:lumMod val="8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lt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lt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2128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1197" kern="1200"/>
  </cs:trendlineLabel>
  <cs:upBar>
    <cs:lnRef idx="0"/>
    <cs:fillRef idx="0"/>
    <cs:effectRef idx="0"/>
    <cs:fontRef idx="minor">
      <a:schemeClr val="lt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09">
  <cs:axisTitle>
    <cs:lnRef idx="0"/>
    <cs:fillRef idx="0"/>
    <cs:effectRef idx="0"/>
    <cs:fontRef idx="minor">
      <a:schemeClr val="lt1">
        <a:lumMod val="85000"/>
      </a:schemeClr>
    </cs:fontRef>
    <cs:defRPr sz="1197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330" kern="1200"/>
  </cs:chartArea>
  <cs:dataLabel>
    <cs:lnRef idx="0"/>
    <cs:fillRef idx="0"/>
    <cs:effectRef idx="0"/>
    <cs:fontRef idx="minor">
      <a:schemeClr val="lt1">
        <a:lumMod val="8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lt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lt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2128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1197" kern="1200"/>
  </cs:trendlineLabel>
  <cs:upBar>
    <cs:lnRef idx="0"/>
    <cs:fillRef idx="0"/>
    <cs:effectRef idx="0"/>
    <cs:fontRef idx="minor">
      <a:schemeClr val="lt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09">
  <cs:axisTitle>
    <cs:lnRef idx="0"/>
    <cs:fillRef idx="0"/>
    <cs:effectRef idx="0"/>
    <cs:fontRef idx="minor">
      <a:schemeClr val="lt1">
        <a:lumMod val="85000"/>
      </a:schemeClr>
    </cs:fontRef>
    <cs:defRPr sz="1197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330" kern="1200"/>
  </cs:chartArea>
  <cs:dataLabel>
    <cs:lnRef idx="0"/>
    <cs:fillRef idx="0"/>
    <cs:effectRef idx="0"/>
    <cs:fontRef idx="minor">
      <a:schemeClr val="lt1">
        <a:lumMod val="8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lt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lt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2128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1197" kern="1200"/>
  </cs:trendlineLabel>
  <cs:upBar>
    <cs:lnRef idx="0"/>
    <cs:fillRef idx="0"/>
    <cs:effectRef idx="0"/>
    <cs:fontRef idx="minor">
      <a:schemeClr val="lt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09">
  <cs:axisTitle>
    <cs:lnRef idx="0"/>
    <cs:fillRef idx="0"/>
    <cs:effectRef idx="0"/>
    <cs:fontRef idx="minor">
      <a:schemeClr val="lt1">
        <a:lumMod val="85000"/>
      </a:schemeClr>
    </cs:fontRef>
    <cs:defRPr sz="1197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330" kern="1200"/>
  </cs:chartArea>
  <cs:dataLabel>
    <cs:lnRef idx="0"/>
    <cs:fillRef idx="0"/>
    <cs:effectRef idx="0"/>
    <cs:fontRef idx="minor">
      <a:schemeClr val="lt1">
        <a:lumMod val="8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lt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lt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2128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1197" kern="1200"/>
  </cs:trendlineLabel>
  <cs:upBar>
    <cs:lnRef idx="0"/>
    <cs:fillRef idx="0"/>
    <cs:effectRef idx="0"/>
    <cs:fontRef idx="minor">
      <a:schemeClr val="lt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209">
  <cs:axisTitle>
    <cs:lnRef idx="0"/>
    <cs:fillRef idx="0"/>
    <cs:effectRef idx="0"/>
    <cs:fontRef idx="minor">
      <a:schemeClr val="lt1">
        <a:lumMod val="85000"/>
      </a:schemeClr>
    </cs:fontRef>
    <cs:defRPr sz="1197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330" kern="1200"/>
  </cs:chartArea>
  <cs:dataLabel>
    <cs:lnRef idx="0"/>
    <cs:fillRef idx="0"/>
    <cs:effectRef idx="0"/>
    <cs:fontRef idx="minor">
      <a:schemeClr val="lt1">
        <a:lumMod val="8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lt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lt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2128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1197" kern="1200"/>
  </cs:trendlineLabel>
  <cs:upBar>
    <cs:lnRef idx="0"/>
    <cs:fillRef idx="0"/>
    <cs:effectRef idx="0"/>
    <cs:fontRef idx="minor">
      <a:schemeClr val="lt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BDC461-8AE4-DB4B-A08B-DF68D7ABCC22}" type="datetimeFigureOut">
              <a:rPr lang="en-US" smtClean="0"/>
              <a:t>2/10/20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BFC74D-E683-8A45-9BA7-94F484E86B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2045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C7BB25-EA28-458C-9BEB-E185ECB03206}" type="datetimeFigureOut">
              <a:rPr lang="en-US" smtClean="0"/>
              <a:pPr/>
              <a:t>2/10/20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6C60F1-D9D7-452D-8F51-4FED64DC932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37674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Public 117</a:t>
            </a:r>
          </a:p>
          <a:p>
            <a:r>
              <a:rPr lang="en-US" dirty="0"/>
              <a:t>Private 64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B6C60F1-D9D7-452D-8F51-4FED64DC9328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27364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Four Year: 180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B6C60F1-D9D7-452D-8F51-4FED64DC9328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2088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South: 72</a:t>
            </a:r>
          </a:p>
          <a:p>
            <a:r>
              <a:rPr lang="en-US" dirty="0"/>
              <a:t>Northeast and Midwest: 45 each</a:t>
            </a:r>
          </a:p>
          <a:p>
            <a:r>
              <a:rPr lang="en-US" dirty="0"/>
              <a:t>West 13</a:t>
            </a:r>
          </a:p>
          <a:p>
            <a:r>
              <a:rPr lang="en-US" dirty="0"/>
              <a:t>Int’l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B6C60F1-D9D7-452D-8F51-4FED64DC9328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4173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Business: 60</a:t>
            </a:r>
          </a:p>
          <a:p>
            <a:r>
              <a:rPr lang="en-US" dirty="0"/>
              <a:t>Education: 47</a:t>
            </a:r>
          </a:p>
          <a:p>
            <a:r>
              <a:rPr lang="en-US" dirty="0"/>
              <a:t>Health: 46</a:t>
            </a:r>
          </a:p>
          <a:p>
            <a:r>
              <a:rPr lang="en-US" dirty="0"/>
              <a:t>A &amp; S: 10</a:t>
            </a:r>
          </a:p>
          <a:p>
            <a:r>
              <a:rPr lang="en-US" dirty="0"/>
              <a:t>Other: 18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B6C60F1-D9D7-452D-8F51-4FED64DC9328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31150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R1: 52</a:t>
            </a:r>
          </a:p>
          <a:p>
            <a:r>
              <a:rPr lang="en-US" dirty="0"/>
              <a:t>R2; 23</a:t>
            </a:r>
          </a:p>
          <a:p>
            <a:r>
              <a:rPr lang="en-US" dirty="0"/>
              <a:t>R3 – 26</a:t>
            </a:r>
          </a:p>
          <a:p>
            <a:r>
              <a:rPr lang="en-US" dirty="0"/>
              <a:t>Masters – 46</a:t>
            </a:r>
          </a:p>
          <a:p>
            <a:r>
              <a:rPr lang="en-US" dirty="0"/>
              <a:t>Bac – 13</a:t>
            </a:r>
          </a:p>
          <a:p>
            <a:r>
              <a:rPr lang="en-US" dirty="0"/>
              <a:t>Don’t Know - 20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B6C60F1-D9D7-452D-8F51-4FED64DC9328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282617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COSMA</a:t>
            </a:r>
          </a:p>
          <a:p>
            <a:r>
              <a:rPr lang="en-US" dirty="0"/>
              <a:t>Yes 36</a:t>
            </a:r>
          </a:p>
          <a:p>
            <a:r>
              <a:rPr lang="en-US" dirty="0"/>
              <a:t>No 145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B6C60F1-D9D7-452D-8F51-4FED64DC9328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35294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4 do not know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B6C60F1-D9D7-452D-8F51-4FED64DC9328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88854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emf"/><Relationship Id="rId5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Relationship Id="rId3" Type="http://schemas.openxmlformats.org/officeDocument/2006/relationships/image" Target="../media/image5.emf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 descr="Template-Design-2.Title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598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6" descr="wsu_horizontal_color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2333" y="5486400"/>
            <a:ext cx="1752600" cy="3951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3406775"/>
            <a:ext cx="8229600" cy="1470025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533400"/>
            <a:ext cx="6400800" cy="1752600"/>
          </a:xfrm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54F0F3-24E1-4FEA-9150-3ED778817A4D}" type="datetimeFigureOut">
              <a:rPr lang="en-US"/>
              <a:pPr>
                <a:defRPr/>
              </a:pPr>
              <a:t>2/10/20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55047E12-79F9-4E72-A3A5-EC1081A4FA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0C46959A-EE50-564D-9CB4-B5349FA17208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5197475"/>
            <a:ext cx="1981200" cy="990600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xmlns="" id="{625EBC17-F0B8-424C-BFC4-344280B3B0C3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9002" y="5302250"/>
            <a:ext cx="658878" cy="88582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9212" y="274638"/>
            <a:ext cx="8499987" cy="846239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9212" y="1600200"/>
            <a:ext cx="8229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B44BC7-56F9-4E43-ADAF-DDFD7D739370}" type="datetimeFigureOut">
              <a:rPr lang="en-US"/>
              <a:pPr>
                <a:defRPr/>
              </a:pPr>
              <a:t>2/10/20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39212" y="6326296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DF66FE96-7082-4275-8480-8E137B3422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556C88FB-BD5C-3D47-A039-A5F59A4FD7D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5640" y="6199899"/>
            <a:ext cx="396744" cy="53340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C5EABE05-F8F2-B74F-9D84-ABFFF6DC425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012" y="6126162"/>
            <a:ext cx="1524000" cy="762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5BC88B-1D0C-43DE-B958-659244EAF7DF}" type="datetimeFigureOut">
              <a:rPr lang="en-US"/>
              <a:pPr>
                <a:defRPr/>
              </a:pPr>
              <a:t>2/10/20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BF8F53CE-C738-412C-BB10-594FF92FA1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12192A-E72E-4314-BE6A-1F0A319E599B}" type="datetimeFigureOut">
              <a:rPr lang="en-US"/>
              <a:pPr>
                <a:defRPr/>
              </a:pPr>
              <a:t>2/10/20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029FE80B-D460-4A0B-ABF9-C8BCEBDFDE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10A440-C240-4BC4-A0FF-554628E557D7}" type="datetimeFigureOut">
              <a:rPr lang="en-US"/>
              <a:pPr>
                <a:defRPr/>
              </a:pPr>
              <a:t>2/10/20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fld id="{74EC7972-CB53-45A8-AF6F-23D870EDF8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Relationship Id="rId8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6" descr="design3_back1A.png"/>
          <p:cNvPicPr>
            <a:picLocks noChangeAspect="1"/>
          </p:cNvPicPr>
          <p:nvPr userDrawn="1"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-15875" y="0"/>
            <a:ext cx="91757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10" descr="wsu_horizontal_color.png"/>
          <p:cNvPicPr>
            <a:picLocks noChangeAspect="1"/>
          </p:cNvPicPr>
          <p:nvPr userDrawn="1"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391400" y="6356350"/>
            <a:ext cx="1554163" cy="34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Slide Number Placeholder 6"/>
          <p:cNvSpPr txBox="1">
            <a:spLocks/>
          </p:cNvSpPr>
          <p:nvPr userDrawn="1"/>
        </p:nvSpPr>
        <p:spPr>
          <a:xfrm>
            <a:off x="152400" y="6432550"/>
            <a:ext cx="838200" cy="501650"/>
          </a:xfrm>
          <a:prstGeom prst="rect">
            <a:avLst/>
          </a:prstGeom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12073121-80F2-4A27-A972-3FCE9B2C70D8}" type="slidenum">
              <a:rPr lang="en-US" sz="1200">
                <a:solidFill>
                  <a:schemeClr val="bg1">
                    <a:lumMod val="50000"/>
                  </a:schemeClr>
                </a:solidFill>
                <a:latin typeface="+mn-lt"/>
                <a:cs typeface="+mn-cs"/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US" sz="1200" dirty="0">
              <a:solidFill>
                <a:schemeClr val="bg1">
                  <a:lumMod val="50000"/>
                </a:schemeClr>
              </a:solidFill>
              <a:latin typeface="+mn-lt"/>
              <a:cs typeface="+mn-cs"/>
            </a:endParaRPr>
          </a:p>
        </p:txBody>
      </p:sp>
      <p:sp>
        <p:nvSpPr>
          <p:cNvPr id="1029" name="Title Placeholder 1"/>
          <p:cNvSpPr>
            <a:spLocks noGrp="1"/>
          </p:cNvSpPr>
          <p:nvPr>
            <p:ph type="title"/>
          </p:nvPr>
        </p:nvSpPr>
        <p:spPr bwMode="auto">
          <a:xfrm>
            <a:off x="339725" y="274638"/>
            <a:ext cx="8499475" cy="846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0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72600" y="63246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034C992-68AD-4F2E-8AAE-90B6BB4DC0D4}" type="datetimeFigureOut">
              <a:rPr lang="en-US"/>
              <a:pPr>
                <a:defRPr/>
              </a:pPr>
              <a:t>2/10/20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4" r:id="rId3"/>
    <p:sldLayoutId id="2147483676" r:id="rId4"/>
    <p:sldLayoutId id="2147483677" r:id="rId5"/>
  </p:sldLayoutIdLst>
  <p:txStyles>
    <p:titleStyle>
      <a:lvl1pPr algn="l" rtl="0" fontAlgn="base">
        <a:spcBef>
          <a:spcPct val="0"/>
        </a:spcBef>
        <a:spcAft>
          <a:spcPct val="0"/>
        </a:spcAft>
        <a:defRPr sz="3200" b="1" kern="1200">
          <a:solidFill>
            <a:schemeClr val="tx1"/>
          </a:solidFill>
          <a:latin typeface="Georgia" pitchFamily="18" charset="0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Georgia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Georgia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Georgia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Georgi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Georgi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Georgi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Georgi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Georgia" pitchFamily="18" charset="0"/>
        </a:defRPr>
      </a:lvl9pPr>
    </p:titleStyle>
    <p:bodyStyle>
      <a:lvl1pPr marL="342900" indent="-342900" algn="l" rtl="0" fontAlgn="base">
        <a:lnSpc>
          <a:spcPct val="90000"/>
        </a:lnSpc>
        <a:spcBef>
          <a:spcPts val="600"/>
        </a:spcBef>
        <a:spcAft>
          <a:spcPts val="600"/>
        </a:spcAft>
        <a:buClr>
          <a:srgbClr val="FFC000"/>
        </a:buClr>
        <a:buFont typeface="Arial" charset="0"/>
        <a:buChar char="•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fontAlgn="base">
        <a:lnSpc>
          <a:spcPct val="90000"/>
        </a:lnSpc>
        <a:spcBef>
          <a:spcPts val="400"/>
        </a:spcBef>
        <a:spcAft>
          <a:spcPts val="400"/>
        </a:spcAft>
        <a:buClr>
          <a:srgbClr val="FFC000"/>
        </a:buClr>
        <a:buFont typeface="Arial" charset="0"/>
        <a:buChar char="–"/>
        <a:defRPr sz="2400" kern="1200">
          <a:solidFill>
            <a:schemeClr val="tx1"/>
          </a:solidFill>
          <a:latin typeface="+mn-lt"/>
          <a:ea typeface="+mn-ea"/>
          <a:cs typeface="Arial" charset="0"/>
        </a:defRPr>
      </a:lvl2pPr>
      <a:lvl3pPr marL="1143000" indent="-228600" algn="l" rtl="0" fontAlgn="base">
        <a:lnSpc>
          <a:spcPct val="90000"/>
        </a:lnSpc>
        <a:spcBef>
          <a:spcPts val="350"/>
        </a:spcBef>
        <a:spcAft>
          <a:spcPts val="350"/>
        </a:spcAft>
        <a:buClr>
          <a:srgbClr val="FFC000"/>
        </a:buClr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Arial" charset="0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Arial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Arial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chart" Target="../charts/char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chart" Target="../charts/char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chart" Target="../charts/char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chart" Target="../charts/char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cosmaweb.org/accreditation-manuals.html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chart" Target="../charts/char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35037B0-B08B-8A4D-8689-A0BD1B6D86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7200" y="511629"/>
            <a:ext cx="8229600" cy="1470025"/>
          </a:xfrm>
        </p:spPr>
        <p:txBody>
          <a:bodyPr>
            <a:normAutofit fontScale="90000"/>
          </a:bodyPr>
          <a:lstStyle/>
          <a:p>
            <a:r>
              <a:rPr lang="en-US" dirty="0"/>
              <a:t>Faculty Salaries in Sport Management: Results and Utility of the 2019 COSMA Survey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38561A70-DD73-A84B-B3C3-5DE1F2F07BF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7200" y="2286000"/>
            <a:ext cx="8382000" cy="2438400"/>
          </a:xfrm>
        </p:spPr>
        <p:txBody>
          <a:bodyPr/>
          <a:lstStyle/>
          <a:p>
            <a:r>
              <a:rPr lang="en-US" dirty="0"/>
              <a:t>G. Clayton Stoldt, Wichita State University</a:t>
            </a:r>
          </a:p>
          <a:p>
            <a:r>
              <a:rPr lang="en-US" dirty="0"/>
              <a:t>Mark Vermillion, Wichita State University</a:t>
            </a:r>
          </a:p>
          <a:p>
            <a:r>
              <a:rPr lang="en-US" dirty="0"/>
              <a:t>Heather Alderman, Commission on Sport Management Accreditation</a:t>
            </a:r>
          </a:p>
          <a:p>
            <a:r>
              <a:rPr lang="en-US" dirty="0" err="1"/>
              <a:t>Kerrilyn</a:t>
            </a:r>
            <a:r>
              <a:rPr lang="en-US" dirty="0"/>
              <a:t> Curtin, Ladies Professional Golf Association</a:t>
            </a:r>
          </a:p>
        </p:txBody>
      </p:sp>
    </p:spTree>
    <p:extLst>
      <p:ext uri="{BB962C8B-B14F-4D97-AF65-F5344CB8AC3E}">
        <p14:creationId xmlns:p14="http://schemas.microsoft.com/office/powerpoint/2010/main" val="5899839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07D82AF-40EC-0642-8E33-4677FF0FBB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Results – Overall: Location</a:t>
            </a:r>
          </a:p>
        </p:txBody>
      </p:sp>
      <p:graphicFrame>
        <p:nvGraphicFramePr>
          <p:cNvPr id="4" name="Content Placeholder 7">
            <a:extLst>
              <a:ext uri="{FF2B5EF4-FFF2-40B4-BE49-F238E27FC236}">
                <a16:creationId xmlns:a16="http://schemas.microsoft.com/office/drawing/2014/main" xmlns="" id="{D9704FAB-9B3C-584E-985A-C12602EFC4F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62280879"/>
              </p:ext>
            </p:extLst>
          </p:nvPr>
        </p:nvGraphicFramePr>
        <p:xfrm>
          <a:off x="339725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2689206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07D82AF-40EC-0642-8E33-4677FF0FBB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Results – Overall: Program Housing</a:t>
            </a:r>
          </a:p>
        </p:txBody>
      </p:sp>
      <p:graphicFrame>
        <p:nvGraphicFramePr>
          <p:cNvPr id="4" name="Content Placeholder 7">
            <a:extLst>
              <a:ext uri="{FF2B5EF4-FFF2-40B4-BE49-F238E27FC236}">
                <a16:creationId xmlns:a16="http://schemas.microsoft.com/office/drawing/2014/main" xmlns="" id="{D9704FAB-9B3C-584E-985A-C12602EFC4F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91827156"/>
              </p:ext>
            </p:extLst>
          </p:nvPr>
        </p:nvGraphicFramePr>
        <p:xfrm>
          <a:off x="339725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5567464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07D82AF-40EC-0642-8E33-4677FF0FBB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Results – Overall: Carnegie </a:t>
            </a:r>
          </a:p>
        </p:txBody>
      </p:sp>
      <p:graphicFrame>
        <p:nvGraphicFramePr>
          <p:cNvPr id="4" name="Content Placeholder 7">
            <a:extLst>
              <a:ext uri="{FF2B5EF4-FFF2-40B4-BE49-F238E27FC236}">
                <a16:creationId xmlns:a16="http://schemas.microsoft.com/office/drawing/2014/main" xmlns="" id="{D9704FAB-9B3C-584E-985A-C12602EFC4F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17994375"/>
              </p:ext>
            </p:extLst>
          </p:nvPr>
        </p:nvGraphicFramePr>
        <p:xfrm>
          <a:off x="339725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5101864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07D82AF-40EC-0642-8E33-4677FF0FBB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Results – Overall: COSMA Status</a:t>
            </a:r>
          </a:p>
        </p:txBody>
      </p:sp>
      <p:graphicFrame>
        <p:nvGraphicFramePr>
          <p:cNvPr id="4" name="Content Placeholder 7">
            <a:extLst>
              <a:ext uri="{FF2B5EF4-FFF2-40B4-BE49-F238E27FC236}">
                <a16:creationId xmlns:a16="http://schemas.microsoft.com/office/drawing/2014/main" xmlns="" id="{D9704FAB-9B3C-584E-985A-C12602EFC4F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53653630"/>
              </p:ext>
            </p:extLst>
          </p:nvPr>
        </p:nvGraphicFramePr>
        <p:xfrm>
          <a:off x="339725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9039194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26DDD3B-4E6B-FB4A-93A2-21BB0C9845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Results-Overall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DE3DCD5-3867-9642-A9CC-932BAA52B3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Two salary figures collected</a:t>
            </a:r>
          </a:p>
          <a:p>
            <a:pPr lvl="1"/>
            <a:r>
              <a:rPr lang="en-US" dirty="0"/>
              <a:t>Base</a:t>
            </a:r>
          </a:p>
          <a:p>
            <a:pPr lvl="1"/>
            <a:r>
              <a:rPr lang="en-US" dirty="0"/>
              <a:t>Overall, including </a:t>
            </a:r>
          </a:p>
          <a:p>
            <a:pPr lvl="2"/>
            <a:r>
              <a:rPr lang="en-US" dirty="0"/>
              <a:t>Summer</a:t>
            </a:r>
          </a:p>
          <a:p>
            <a:pPr lvl="2"/>
            <a:r>
              <a:rPr lang="en-US" dirty="0"/>
              <a:t>Overload</a:t>
            </a:r>
          </a:p>
          <a:p>
            <a:pPr lvl="2"/>
            <a:r>
              <a:rPr lang="en-US" dirty="0"/>
              <a:t>Accreditation responsibilities</a:t>
            </a:r>
          </a:p>
          <a:p>
            <a:pPr lvl="2"/>
            <a:r>
              <a:rPr lang="en-US" dirty="0"/>
              <a:t>Administrative stipends</a:t>
            </a:r>
          </a:p>
          <a:p>
            <a:pPr lvl="3"/>
            <a:r>
              <a:rPr lang="en-US" dirty="0"/>
              <a:t>Program coordinator</a:t>
            </a:r>
          </a:p>
          <a:p>
            <a:pPr lvl="3"/>
            <a:r>
              <a:rPr lang="en-US" dirty="0"/>
              <a:t>Department chair</a:t>
            </a:r>
          </a:p>
          <a:p>
            <a:pPr lvl="3"/>
            <a:r>
              <a:rPr lang="en-US" dirty="0"/>
              <a:t>Dean</a:t>
            </a:r>
          </a:p>
          <a:p>
            <a:pPr lvl="3"/>
            <a:r>
              <a:rPr lang="en-US" dirty="0"/>
              <a:t>Provost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07240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07D82AF-40EC-0642-8E33-4677FF0FBB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Results – Overall: Base Salary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xmlns="" id="{7C745180-CAC3-FE45-B851-11CBAB05D6F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50705303"/>
              </p:ext>
            </p:extLst>
          </p:nvPr>
        </p:nvGraphicFramePr>
        <p:xfrm>
          <a:off x="228600" y="1600200"/>
          <a:ext cx="8610599" cy="259588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674628">
                  <a:extLst>
                    <a:ext uri="{9D8B030D-6E8A-4147-A177-3AD203B41FA5}">
                      <a16:colId xmlns:a16="http://schemas.microsoft.com/office/drawing/2014/main" xmlns="" val="3755678994"/>
                    </a:ext>
                  </a:extLst>
                </a:gridCol>
                <a:gridCol w="601972">
                  <a:extLst>
                    <a:ext uri="{9D8B030D-6E8A-4147-A177-3AD203B41FA5}">
                      <a16:colId xmlns:a16="http://schemas.microsoft.com/office/drawing/2014/main" xmlns="" val="1334647524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xmlns="" val="953367519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xmlns="" val="3542299384"/>
                    </a:ext>
                  </a:extLst>
                </a:gridCol>
                <a:gridCol w="1904999">
                  <a:extLst>
                    <a:ext uri="{9D8B030D-6E8A-4147-A177-3AD203B41FA5}">
                      <a16:colId xmlns:a16="http://schemas.microsoft.com/office/drawing/2014/main" xmlns="" val="12489673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Mean (USD)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Median (USD)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Min.-Max. (USD)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710036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Adjunct/Lecturer (PT)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8233284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Instructor (FT)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56,138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56,750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40,000-69,500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8913395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Assistant Prof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69,938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65,000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45,900-145,000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0258644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Associate Prof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88,122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82,786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57,000-185,000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1950589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Professor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107,841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98,000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51,000-242,500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0646904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Other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691045290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495BCE00-84DB-DA43-9001-65E3CBE2C580}"/>
              </a:ext>
            </a:extLst>
          </p:cNvPr>
          <p:cNvSpPr txBox="1"/>
          <p:nvPr/>
        </p:nvSpPr>
        <p:spPr>
          <a:xfrm>
            <a:off x="228600" y="4360304"/>
            <a:ext cx="83475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Note: Results are not reported for groups with n &lt; 3.</a:t>
            </a:r>
          </a:p>
        </p:txBody>
      </p:sp>
    </p:spTree>
    <p:extLst>
      <p:ext uri="{BB962C8B-B14F-4D97-AF65-F5344CB8AC3E}">
        <p14:creationId xmlns:p14="http://schemas.microsoft.com/office/powerpoint/2010/main" val="53666913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07D82AF-40EC-0642-8E33-4677FF0FBB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Results – Overall: Base Salary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xmlns="" id="{7C745180-CAC3-FE45-B851-11CBAB05D6F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56194844"/>
              </p:ext>
            </p:extLst>
          </p:nvPr>
        </p:nvGraphicFramePr>
        <p:xfrm>
          <a:off x="228600" y="1600200"/>
          <a:ext cx="8499986" cy="4343402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390345">
                  <a:extLst>
                    <a:ext uri="{9D8B030D-6E8A-4147-A177-3AD203B41FA5}">
                      <a16:colId xmlns:a16="http://schemas.microsoft.com/office/drawing/2014/main" xmlns="" val="3755678994"/>
                    </a:ext>
                  </a:extLst>
                </a:gridCol>
                <a:gridCol w="763057">
                  <a:extLst>
                    <a:ext uri="{9D8B030D-6E8A-4147-A177-3AD203B41FA5}">
                      <a16:colId xmlns:a16="http://schemas.microsoft.com/office/drawing/2014/main" xmlns="" val="1334647524"/>
                    </a:ext>
                  </a:extLst>
                </a:gridCol>
                <a:gridCol w="2028406">
                  <a:extLst>
                    <a:ext uri="{9D8B030D-6E8A-4147-A177-3AD203B41FA5}">
                      <a16:colId xmlns:a16="http://schemas.microsoft.com/office/drawing/2014/main" xmlns="" val="953367519"/>
                    </a:ext>
                  </a:extLst>
                </a:gridCol>
                <a:gridCol w="2318178">
                  <a:extLst>
                    <a:ext uri="{9D8B030D-6E8A-4147-A177-3AD203B41FA5}">
                      <a16:colId xmlns:a16="http://schemas.microsoft.com/office/drawing/2014/main" xmlns="" val="3542299384"/>
                    </a:ext>
                  </a:extLst>
                </a:gridCol>
              </a:tblGrid>
              <a:tr h="620486"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Mean (USD)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Median (USD)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71003651"/>
                  </a:ext>
                </a:extLst>
              </a:tr>
              <a:tr h="620486">
                <a:tc>
                  <a:txBody>
                    <a:bodyPr/>
                    <a:lstStyle/>
                    <a:p>
                      <a:r>
                        <a:rPr lang="en-US" sz="2800" dirty="0"/>
                        <a:t>Adjunct/Lecturer (PT)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--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--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823328474"/>
                  </a:ext>
                </a:extLst>
              </a:tr>
              <a:tr h="620486">
                <a:tc>
                  <a:txBody>
                    <a:bodyPr/>
                    <a:lstStyle/>
                    <a:p>
                      <a:r>
                        <a:rPr lang="en-US" sz="2800" dirty="0"/>
                        <a:t>Instructor (FT)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56,138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56,750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891339539"/>
                  </a:ext>
                </a:extLst>
              </a:tr>
              <a:tr h="620486">
                <a:tc>
                  <a:txBody>
                    <a:bodyPr/>
                    <a:lstStyle/>
                    <a:p>
                      <a:r>
                        <a:rPr lang="en-US" sz="2800" dirty="0"/>
                        <a:t>Assistant Prof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81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69,938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65,000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025864442"/>
                  </a:ext>
                </a:extLst>
              </a:tr>
              <a:tr h="620486">
                <a:tc>
                  <a:txBody>
                    <a:bodyPr/>
                    <a:lstStyle/>
                    <a:p>
                      <a:r>
                        <a:rPr lang="en-US" sz="2800" dirty="0"/>
                        <a:t>Associate Prof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52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88,122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82,786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195058921"/>
                  </a:ext>
                </a:extLst>
              </a:tr>
              <a:tr h="620486">
                <a:tc>
                  <a:txBody>
                    <a:bodyPr/>
                    <a:lstStyle/>
                    <a:p>
                      <a:r>
                        <a:rPr lang="en-US" sz="2800" dirty="0"/>
                        <a:t>Professor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35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107,841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98,000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064690431"/>
                  </a:ext>
                </a:extLst>
              </a:tr>
              <a:tr h="620486">
                <a:tc>
                  <a:txBody>
                    <a:bodyPr/>
                    <a:lstStyle/>
                    <a:p>
                      <a:r>
                        <a:rPr lang="en-US" sz="2800" dirty="0"/>
                        <a:t>Other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--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--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691045290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495BCE00-84DB-DA43-9001-65E3CBE2C580}"/>
              </a:ext>
            </a:extLst>
          </p:cNvPr>
          <p:cNvSpPr txBox="1"/>
          <p:nvPr/>
        </p:nvSpPr>
        <p:spPr>
          <a:xfrm>
            <a:off x="220717" y="5867400"/>
            <a:ext cx="83475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Note: Results are not reported for groups with n &lt; 3.</a:t>
            </a:r>
          </a:p>
        </p:txBody>
      </p:sp>
    </p:spTree>
    <p:extLst>
      <p:ext uri="{BB962C8B-B14F-4D97-AF65-F5344CB8AC3E}">
        <p14:creationId xmlns:p14="http://schemas.microsoft.com/office/powerpoint/2010/main" val="313547259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07D82AF-40EC-0642-8E33-4677FF0FBB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Results – Overall: Total Salary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xmlns="" id="{7C745180-CAC3-FE45-B851-11CBAB05D6F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52202649"/>
              </p:ext>
            </p:extLst>
          </p:nvPr>
        </p:nvGraphicFramePr>
        <p:xfrm>
          <a:off x="228600" y="1600200"/>
          <a:ext cx="8610599" cy="259588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674628">
                  <a:extLst>
                    <a:ext uri="{9D8B030D-6E8A-4147-A177-3AD203B41FA5}">
                      <a16:colId xmlns:a16="http://schemas.microsoft.com/office/drawing/2014/main" xmlns="" val="3755678994"/>
                    </a:ext>
                  </a:extLst>
                </a:gridCol>
                <a:gridCol w="601972">
                  <a:extLst>
                    <a:ext uri="{9D8B030D-6E8A-4147-A177-3AD203B41FA5}">
                      <a16:colId xmlns:a16="http://schemas.microsoft.com/office/drawing/2014/main" xmlns="" val="1334647524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xmlns="" val="953367519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xmlns="" val="3542299384"/>
                    </a:ext>
                  </a:extLst>
                </a:gridCol>
                <a:gridCol w="1904999">
                  <a:extLst>
                    <a:ext uri="{9D8B030D-6E8A-4147-A177-3AD203B41FA5}">
                      <a16:colId xmlns:a16="http://schemas.microsoft.com/office/drawing/2014/main" xmlns="" val="12489673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Mean (USD)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Median (USD)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Min.-Max. (USD)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710036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Adjunct/Lecturer (PT)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8233284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Instructor (FT)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61,188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62,500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40,000-83,000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8913395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Assistant Prof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78,849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74,000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50,000-192,500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0258644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Associate Prof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101,522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93,500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63,000-226,000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1950589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Professor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125,345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108,405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51,000-302,500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0646904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Other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691045290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171449E3-AB1A-C54F-9099-212916D86274}"/>
              </a:ext>
            </a:extLst>
          </p:cNvPr>
          <p:cNvSpPr txBox="1"/>
          <p:nvPr/>
        </p:nvSpPr>
        <p:spPr>
          <a:xfrm>
            <a:off x="228600" y="4360304"/>
            <a:ext cx="83475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Note: Results are not reported for groups with n &lt; 3.</a:t>
            </a:r>
          </a:p>
        </p:txBody>
      </p:sp>
    </p:spTree>
    <p:extLst>
      <p:ext uri="{BB962C8B-B14F-4D97-AF65-F5344CB8AC3E}">
        <p14:creationId xmlns:p14="http://schemas.microsoft.com/office/powerpoint/2010/main" val="5212026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07D82AF-40EC-0642-8E33-4677FF0FBB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Results – Overall: Total Salary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xmlns="" id="{7C745180-CAC3-FE45-B851-11CBAB05D6F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0434709"/>
              </p:ext>
            </p:extLst>
          </p:nvPr>
        </p:nvGraphicFramePr>
        <p:xfrm>
          <a:off x="228600" y="1600200"/>
          <a:ext cx="8499986" cy="4190998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390345">
                  <a:extLst>
                    <a:ext uri="{9D8B030D-6E8A-4147-A177-3AD203B41FA5}">
                      <a16:colId xmlns:a16="http://schemas.microsoft.com/office/drawing/2014/main" xmlns="" val="3755678994"/>
                    </a:ext>
                  </a:extLst>
                </a:gridCol>
                <a:gridCol w="763057">
                  <a:extLst>
                    <a:ext uri="{9D8B030D-6E8A-4147-A177-3AD203B41FA5}">
                      <a16:colId xmlns:a16="http://schemas.microsoft.com/office/drawing/2014/main" xmlns="" val="1334647524"/>
                    </a:ext>
                  </a:extLst>
                </a:gridCol>
                <a:gridCol w="2028406">
                  <a:extLst>
                    <a:ext uri="{9D8B030D-6E8A-4147-A177-3AD203B41FA5}">
                      <a16:colId xmlns:a16="http://schemas.microsoft.com/office/drawing/2014/main" xmlns="" val="953367519"/>
                    </a:ext>
                  </a:extLst>
                </a:gridCol>
                <a:gridCol w="2318178">
                  <a:extLst>
                    <a:ext uri="{9D8B030D-6E8A-4147-A177-3AD203B41FA5}">
                      <a16:colId xmlns:a16="http://schemas.microsoft.com/office/drawing/2014/main" xmlns="" val="3542299384"/>
                    </a:ext>
                  </a:extLst>
                </a:gridCol>
              </a:tblGrid>
              <a:tr h="59871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Mean (USD)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Median (USD)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71003651"/>
                  </a:ext>
                </a:extLst>
              </a:tr>
              <a:tr h="598714">
                <a:tc>
                  <a:txBody>
                    <a:bodyPr/>
                    <a:lstStyle/>
                    <a:p>
                      <a:r>
                        <a:rPr lang="en-US" sz="2800" dirty="0"/>
                        <a:t>Adjunct/Lecturer (PT)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--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--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823328474"/>
                  </a:ext>
                </a:extLst>
              </a:tr>
              <a:tr h="598714">
                <a:tc>
                  <a:txBody>
                    <a:bodyPr/>
                    <a:lstStyle/>
                    <a:p>
                      <a:r>
                        <a:rPr lang="en-US" sz="2800" dirty="0"/>
                        <a:t>Instructor (FT)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61,188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62,500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891339539"/>
                  </a:ext>
                </a:extLst>
              </a:tr>
              <a:tr h="598714">
                <a:tc>
                  <a:txBody>
                    <a:bodyPr/>
                    <a:lstStyle/>
                    <a:p>
                      <a:r>
                        <a:rPr lang="en-US" sz="2800" dirty="0"/>
                        <a:t>Assistant Prof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73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78,849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74,000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025864442"/>
                  </a:ext>
                </a:extLst>
              </a:tr>
              <a:tr h="598714">
                <a:tc>
                  <a:txBody>
                    <a:bodyPr/>
                    <a:lstStyle/>
                    <a:p>
                      <a:r>
                        <a:rPr lang="en-US" sz="2800" dirty="0"/>
                        <a:t>Associate Prof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49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101,522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93,500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195058921"/>
                  </a:ext>
                </a:extLst>
              </a:tr>
              <a:tr h="598714">
                <a:tc>
                  <a:txBody>
                    <a:bodyPr/>
                    <a:lstStyle/>
                    <a:p>
                      <a:r>
                        <a:rPr lang="en-US" sz="2800" dirty="0"/>
                        <a:t>Professor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35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125,345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108,405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064690431"/>
                  </a:ext>
                </a:extLst>
              </a:tr>
              <a:tr h="598714">
                <a:tc>
                  <a:txBody>
                    <a:bodyPr/>
                    <a:lstStyle/>
                    <a:p>
                      <a:r>
                        <a:rPr lang="en-US" sz="2800" dirty="0"/>
                        <a:t>Other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--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--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691045290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171449E3-AB1A-C54F-9099-212916D86274}"/>
              </a:ext>
            </a:extLst>
          </p:cNvPr>
          <p:cNvSpPr txBox="1"/>
          <p:nvPr/>
        </p:nvSpPr>
        <p:spPr>
          <a:xfrm>
            <a:off x="152400" y="5791200"/>
            <a:ext cx="83475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Note: Results are not reported for groups with n &lt; 3.</a:t>
            </a:r>
          </a:p>
        </p:txBody>
      </p:sp>
    </p:spTree>
    <p:extLst>
      <p:ext uri="{BB962C8B-B14F-4D97-AF65-F5344CB8AC3E}">
        <p14:creationId xmlns:p14="http://schemas.microsoft.com/office/powerpoint/2010/main" val="15397777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07D82AF-40EC-0642-8E33-4677FF0FBB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846239"/>
          </a:xfrm>
        </p:spPr>
        <p:txBody>
          <a:bodyPr/>
          <a:lstStyle/>
          <a:p>
            <a:r>
              <a:rPr lang="en-US" dirty="0"/>
              <a:t>Results – By Carnegie: Instructor (Total)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xmlns="" id="{7C745180-CAC3-FE45-B851-11CBAB05D6F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80688270"/>
              </p:ext>
            </p:extLst>
          </p:nvPr>
        </p:nvGraphicFramePr>
        <p:xfrm>
          <a:off x="228600" y="1600200"/>
          <a:ext cx="8610599" cy="407924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674628">
                  <a:extLst>
                    <a:ext uri="{9D8B030D-6E8A-4147-A177-3AD203B41FA5}">
                      <a16:colId xmlns:a16="http://schemas.microsoft.com/office/drawing/2014/main" xmlns="" val="3755678994"/>
                    </a:ext>
                  </a:extLst>
                </a:gridCol>
                <a:gridCol w="601972">
                  <a:extLst>
                    <a:ext uri="{9D8B030D-6E8A-4147-A177-3AD203B41FA5}">
                      <a16:colId xmlns:a16="http://schemas.microsoft.com/office/drawing/2014/main" xmlns="" val="1334647524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xmlns="" val="953367519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xmlns="" val="3542299384"/>
                    </a:ext>
                  </a:extLst>
                </a:gridCol>
                <a:gridCol w="1904999">
                  <a:extLst>
                    <a:ext uri="{9D8B030D-6E8A-4147-A177-3AD203B41FA5}">
                      <a16:colId xmlns:a16="http://schemas.microsoft.com/office/drawing/2014/main" xmlns="" val="12489673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Mean (USD)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Median (USD)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Min.-Max. (USD)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710036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  <a:latin typeface="Calibri" panose="020F0502020204030204" pitchFamily="34" charset="0"/>
                        </a:rPr>
                        <a:t>R1 - Doc Highest</a:t>
                      </a: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 65,000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72,000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40,000-83,000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8233284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  <a:latin typeface="Calibri" panose="020F0502020204030204" pitchFamily="34" charset="0"/>
                        </a:rPr>
                        <a:t>R2 - Doc Higher</a:t>
                      </a: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8913395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  <a:latin typeface="Calibri" panose="020F0502020204030204" pitchFamily="34" charset="0"/>
                        </a:rPr>
                        <a:t>R3 - Doc Moderate</a:t>
                      </a: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0258644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  <a:latin typeface="Calibri" panose="020F0502020204030204" pitchFamily="34" charset="0"/>
                        </a:rPr>
                        <a:t>M1 - Master's Large</a:t>
                      </a: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1950589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  <a:latin typeface="Calibri" panose="020F0502020204030204" pitchFamily="34" charset="0"/>
                        </a:rPr>
                        <a:t>M2 - Master's Medium</a:t>
                      </a: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0646904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  <a:latin typeface="Calibri" panose="020F0502020204030204" pitchFamily="34" charset="0"/>
                        </a:rPr>
                        <a:t>M3 - Master's Small</a:t>
                      </a: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6910452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  <a:latin typeface="Calibri" panose="020F0502020204030204" pitchFamily="34" charset="0"/>
                        </a:rPr>
                        <a:t>Bac: A &amp; S Focus</a:t>
                      </a: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7988632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  <a:latin typeface="Calibri" panose="020F0502020204030204" pitchFamily="34" charset="0"/>
                        </a:rPr>
                        <a:t>Bac: Diverse</a:t>
                      </a: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7076302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  <a:latin typeface="Calibri" panose="020F0502020204030204" pitchFamily="34" charset="0"/>
                        </a:rPr>
                        <a:t>Bac/Assoc: Mixed</a:t>
                      </a: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6018246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  <a:latin typeface="Calibri" panose="020F0502020204030204" pitchFamily="34" charset="0"/>
                        </a:rPr>
                        <a:t>Bac/</a:t>
                      </a:r>
                      <a:r>
                        <a:rPr lang="en-US" dirty="0" err="1">
                          <a:effectLst/>
                          <a:latin typeface="Calibri" panose="020F0502020204030204" pitchFamily="34" charset="0"/>
                        </a:rPr>
                        <a:t>Assoc</a:t>
                      </a:r>
                      <a:r>
                        <a:rPr lang="en-US" dirty="0">
                          <a:effectLst/>
                          <a:latin typeface="Calibri" panose="020F0502020204030204" pitchFamily="34" charset="0"/>
                        </a:rPr>
                        <a:t>: </a:t>
                      </a:r>
                      <a:r>
                        <a:rPr lang="en-US" dirty="0" err="1">
                          <a:effectLst/>
                          <a:latin typeface="Calibri" panose="020F0502020204030204" pitchFamily="34" charset="0"/>
                        </a:rPr>
                        <a:t>Assoc</a:t>
                      </a:r>
                      <a:r>
                        <a:rPr lang="en-US" dirty="0">
                          <a:effectLst/>
                          <a:latin typeface="Calibri" panose="020F0502020204030204" pitchFamily="34" charset="0"/>
                        </a:rPr>
                        <a:t> Dom</a:t>
                      </a: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021650015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19334188-8687-8A4E-8009-B2B26573D53D}"/>
              </a:ext>
            </a:extLst>
          </p:cNvPr>
          <p:cNvSpPr txBox="1"/>
          <p:nvPr/>
        </p:nvSpPr>
        <p:spPr>
          <a:xfrm>
            <a:off x="228600" y="5791200"/>
            <a:ext cx="83475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Note: Results are not reported for groups with n &lt; 3.</a:t>
            </a:r>
          </a:p>
        </p:txBody>
      </p:sp>
    </p:spTree>
    <p:extLst>
      <p:ext uri="{BB962C8B-B14F-4D97-AF65-F5344CB8AC3E}">
        <p14:creationId xmlns:p14="http://schemas.microsoft.com/office/powerpoint/2010/main" val="10098390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7F255BF-65DB-F640-8B17-C6B90B4FF3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Objective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08DDA3E-CB7B-B44E-B887-C3BCD90066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 determine the salaries of sport management academics and examine salary data in relation to a range of institutional (e.g., public/private) and individual (e.g., faculty rank) variables. </a:t>
            </a:r>
          </a:p>
          <a:p>
            <a:pPr lvl="1"/>
            <a:r>
              <a:rPr lang="en-US" dirty="0"/>
              <a:t>Update to a project first conducted by the investigators in 2016 </a:t>
            </a:r>
            <a:r>
              <a:rPr lang="en-US" sz="1400" dirty="0"/>
              <a:t>(Stoldt, Vermillion, Alderman &amp; Curtin, 2017).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376658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07D82AF-40EC-0642-8E33-4677FF0FBB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Results – By Carnegie: </a:t>
            </a:r>
            <a:r>
              <a:rPr lang="en-US" dirty="0" err="1"/>
              <a:t>Asst</a:t>
            </a:r>
            <a:r>
              <a:rPr lang="en-US" dirty="0"/>
              <a:t> Prof (Total)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xmlns="" id="{7C745180-CAC3-FE45-B851-11CBAB05D6F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57647420"/>
              </p:ext>
            </p:extLst>
          </p:nvPr>
        </p:nvGraphicFramePr>
        <p:xfrm>
          <a:off x="228600" y="1600200"/>
          <a:ext cx="8610599" cy="407924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674628">
                  <a:extLst>
                    <a:ext uri="{9D8B030D-6E8A-4147-A177-3AD203B41FA5}">
                      <a16:colId xmlns:a16="http://schemas.microsoft.com/office/drawing/2014/main" xmlns="" val="3755678994"/>
                    </a:ext>
                  </a:extLst>
                </a:gridCol>
                <a:gridCol w="601972">
                  <a:extLst>
                    <a:ext uri="{9D8B030D-6E8A-4147-A177-3AD203B41FA5}">
                      <a16:colId xmlns:a16="http://schemas.microsoft.com/office/drawing/2014/main" xmlns="" val="1334647524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xmlns="" val="953367519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xmlns="" val="3542299384"/>
                    </a:ext>
                  </a:extLst>
                </a:gridCol>
                <a:gridCol w="1904999">
                  <a:extLst>
                    <a:ext uri="{9D8B030D-6E8A-4147-A177-3AD203B41FA5}">
                      <a16:colId xmlns:a16="http://schemas.microsoft.com/office/drawing/2014/main" xmlns="" val="12489673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Mean (USD)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Median (USD)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Min.-Max. (USD)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710036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  <a:latin typeface="Calibri" panose="020F0502020204030204" pitchFamily="34" charset="0"/>
                        </a:rPr>
                        <a:t>R1 - Doc Highest</a:t>
                      </a: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94,048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82,275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70,000-192,500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8233284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  <a:latin typeface="Calibri" panose="020F0502020204030204" pitchFamily="34" charset="0"/>
                        </a:rPr>
                        <a:t>R2 - Doc Higher</a:t>
                      </a: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90,583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71,000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63,500-143,000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8913395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  <a:latin typeface="Calibri" panose="020F0502020204030204" pitchFamily="34" charset="0"/>
                        </a:rPr>
                        <a:t>R3 - Doc Moderate</a:t>
                      </a: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73,545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63,000-90,000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0258644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  <a:latin typeface="Calibri" panose="020F0502020204030204" pitchFamily="34" charset="0"/>
                        </a:rPr>
                        <a:t>M1 - Master's Large</a:t>
                      </a: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70,428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64,000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57,000-110,00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1950589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  <a:latin typeface="Calibri" panose="020F0502020204030204" pitchFamily="34" charset="0"/>
                        </a:rPr>
                        <a:t>M2 - Master's Medium</a:t>
                      </a: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70,136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50,000-107,000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0646904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  <a:latin typeface="Calibri" panose="020F0502020204030204" pitchFamily="34" charset="0"/>
                        </a:rPr>
                        <a:t>M3 - Master's Small</a:t>
                      </a: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74,450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67,850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60,000-98,000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6910452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  <a:latin typeface="Calibri" panose="020F0502020204030204" pitchFamily="34" charset="0"/>
                        </a:rPr>
                        <a:t>Bac: A &amp; S Focus</a:t>
                      </a: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65,333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56,000-70,000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7988632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  <a:latin typeface="Calibri" panose="020F0502020204030204" pitchFamily="34" charset="0"/>
                        </a:rPr>
                        <a:t>Bac: Diverse</a:t>
                      </a: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7076302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  <a:latin typeface="Calibri" panose="020F0502020204030204" pitchFamily="34" charset="0"/>
                        </a:rPr>
                        <a:t>Bac/</a:t>
                      </a:r>
                      <a:r>
                        <a:rPr lang="en-US" dirty="0" err="1">
                          <a:effectLst/>
                          <a:latin typeface="Calibri" panose="020F0502020204030204" pitchFamily="34" charset="0"/>
                        </a:rPr>
                        <a:t>Assoc</a:t>
                      </a:r>
                      <a:r>
                        <a:rPr lang="en-US" dirty="0">
                          <a:effectLst/>
                          <a:latin typeface="Calibri" panose="020F0502020204030204" pitchFamily="34" charset="0"/>
                        </a:rPr>
                        <a:t>: Mixed</a:t>
                      </a: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6018246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  <a:latin typeface="Calibri" panose="020F0502020204030204" pitchFamily="34" charset="0"/>
                        </a:rPr>
                        <a:t>Bac/</a:t>
                      </a:r>
                      <a:r>
                        <a:rPr lang="en-US" dirty="0" err="1">
                          <a:effectLst/>
                          <a:latin typeface="Calibri" panose="020F0502020204030204" pitchFamily="34" charset="0"/>
                        </a:rPr>
                        <a:t>Assoc</a:t>
                      </a:r>
                      <a:r>
                        <a:rPr lang="en-US" dirty="0">
                          <a:effectLst/>
                          <a:latin typeface="Calibri" panose="020F0502020204030204" pitchFamily="34" charset="0"/>
                        </a:rPr>
                        <a:t>: </a:t>
                      </a:r>
                      <a:r>
                        <a:rPr lang="en-US" dirty="0" err="1">
                          <a:effectLst/>
                          <a:latin typeface="Calibri" panose="020F0502020204030204" pitchFamily="34" charset="0"/>
                        </a:rPr>
                        <a:t>Assoc</a:t>
                      </a:r>
                      <a:r>
                        <a:rPr lang="en-US" dirty="0">
                          <a:effectLst/>
                          <a:latin typeface="Calibri" panose="020F0502020204030204" pitchFamily="34" charset="0"/>
                        </a:rPr>
                        <a:t> Dom</a:t>
                      </a: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021650015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20AD72A5-09E3-0543-9FAD-D150766B7754}"/>
              </a:ext>
            </a:extLst>
          </p:cNvPr>
          <p:cNvSpPr txBox="1"/>
          <p:nvPr/>
        </p:nvSpPr>
        <p:spPr>
          <a:xfrm>
            <a:off x="228600" y="5742801"/>
            <a:ext cx="83475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Note: Results are not reported for groups with n &lt; 3.</a:t>
            </a:r>
          </a:p>
        </p:txBody>
      </p:sp>
    </p:spTree>
    <p:extLst>
      <p:ext uri="{BB962C8B-B14F-4D97-AF65-F5344CB8AC3E}">
        <p14:creationId xmlns:p14="http://schemas.microsoft.com/office/powerpoint/2010/main" val="106935646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07D82AF-40EC-0642-8E33-4677FF0FBB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846239"/>
          </a:xfrm>
        </p:spPr>
        <p:txBody>
          <a:bodyPr/>
          <a:lstStyle/>
          <a:p>
            <a:r>
              <a:rPr lang="en-US" dirty="0"/>
              <a:t>Results – By Carnegie: </a:t>
            </a:r>
            <a:r>
              <a:rPr lang="en-US" dirty="0" err="1"/>
              <a:t>Assoc</a:t>
            </a:r>
            <a:r>
              <a:rPr lang="en-US" dirty="0"/>
              <a:t> Prof (Total)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xmlns="" id="{7C745180-CAC3-FE45-B851-11CBAB05D6F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13910309"/>
              </p:ext>
            </p:extLst>
          </p:nvPr>
        </p:nvGraphicFramePr>
        <p:xfrm>
          <a:off x="228600" y="1600200"/>
          <a:ext cx="8610599" cy="407924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674628">
                  <a:extLst>
                    <a:ext uri="{9D8B030D-6E8A-4147-A177-3AD203B41FA5}">
                      <a16:colId xmlns:a16="http://schemas.microsoft.com/office/drawing/2014/main" xmlns="" val="3755678994"/>
                    </a:ext>
                  </a:extLst>
                </a:gridCol>
                <a:gridCol w="601972">
                  <a:extLst>
                    <a:ext uri="{9D8B030D-6E8A-4147-A177-3AD203B41FA5}">
                      <a16:colId xmlns:a16="http://schemas.microsoft.com/office/drawing/2014/main" xmlns="" val="1334647524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xmlns="" val="953367519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xmlns="" val="3542299384"/>
                    </a:ext>
                  </a:extLst>
                </a:gridCol>
                <a:gridCol w="1904999">
                  <a:extLst>
                    <a:ext uri="{9D8B030D-6E8A-4147-A177-3AD203B41FA5}">
                      <a16:colId xmlns:a16="http://schemas.microsoft.com/office/drawing/2014/main" xmlns="" val="12489673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Mean (USD)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Median (USD)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Min.-Max. (USD)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710036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  <a:latin typeface="Calibri" panose="020F0502020204030204" pitchFamily="34" charset="0"/>
                        </a:rPr>
                        <a:t>R1 - Doc Highest</a:t>
                      </a: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123,226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106,140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82,572-226,000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8233284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  <a:latin typeface="Calibri" panose="020F0502020204030204" pitchFamily="34" charset="0"/>
                        </a:rPr>
                        <a:t>R2 - Doc Higher</a:t>
                      </a: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98,810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91,000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68,500-145,601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8913395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  <a:latin typeface="Calibri" panose="020F0502020204030204" pitchFamily="34" charset="0"/>
                        </a:rPr>
                        <a:t>R3 - Doc Moderate</a:t>
                      </a: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100,988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96,000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75,000-152,400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0258644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  <a:latin typeface="Calibri" panose="020F0502020204030204" pitchFamily="34" charset="0"/>
                        </a:rPr>
                        <a:t>M1 - Master's Large</a:t>
                      </a: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86,143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84,000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70,000-101,000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1950589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  <a:latin typeface="Calibri" panose="020F0502020204030204" pitchFamily="34" charset="0"/>
                        </a:rPr>
                        <a:t>M2 - Master's Medium</a:t>
                      </a: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0646904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  <a:latin typeface="Calibri" panose="020F0502020204030204" pitchFamily="34" charset="0"/>
                        </a:rPr>
                        <a:t>M3 - Master's Small</a:t>
                      </a: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6910452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  <a:latin typeface="Calibri" panose="020F0502020204030204" pitchFamily="34" charset="0"/>
                        </a:rPr>
                        <a:t>Bac: A &amp; S Focus</a:t>
                      </a: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7988632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  <a:latin typeface="Calibri" panose="020F0502020204030204" pitchFamily="34" charset="0"/>
                        </a:rPr>
                        <a:t>Bac: Diverse</a:t>
                      </a: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7076302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  <a:latin typeface="Calibri" panose="020F0502020204030204" pitchFamily="34" charset="0"/>
                        </a:rPr>
                        <a:t>Bac/Assoc: Mixed</a:t>
                      </a: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6018246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  <a:latin typeface="Calibri" panose="020F0502020204030204" pitchFamily="34" charset="0"/>
                        </a:rPr>
                        <a:t>Bac/</a:t>
                      </a:r>
                      <a:r>
                        <a:rPr lang="en-US" dirty="0" err="1">
                          <a:effectLst/>
                          <a:latin typeface="Calibri" panose="020F0502020204030204" pitchFamily="34" charset="0"/>
                        </a:rPr>
                        <a:t>Assoc</a:t>
                      </a:r>
                      <a:r>
                        <a:rPr lang="en-US" dirty="0">
                          <a:effectLst/>
                          <a:latin typeface="Calibri" panose="020F0502020204030204" pitchFamily="34" charset="0"/>
                        </a:rPr>
                        <a:t>: </a:t>
                      </a:r>
                      <a:r>
                        <a:rPr lang="en-US" dirty="0" err="1">
                          <a:effectLst/>
                          <a:latin typeface="Calibri" panose="020F0502020204030204" pitchFamily="34" charset="0"/>
                        </a:rPr>
                        <a:t>Assoc</a:t>
                      </a:r>
                      <a:r>
                        <a:rPr lang="en-US" dirty="0">
                          <a:effectLst/>
                          <a:latin typeface="Calibri" panose="020F0502020204030204" pitchFamily="34" charset="0"/>
                        </a:rPr>
                        <a:t> Dom</a:t>
                      </a: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021650015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663D5331-1C03-3047-84C8-F05727EC1903}"/>
              </a:ext>
            </a:extLst>
          </p:cNvPr>
          <p:cNvSpPr txBox="1"/>
          <p:nvPr/>
        </p:nvSpPr>
        <p:spPr>
          <a:xfrm>
            <a:off x="228600" y="5742801"/>
            <a:ext cx="83475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Note: Results are not reported for groups with n &lt; 3.</a:t>
            </a:r>
          </a:p>
        </p:txBody>
      </p:sp>
    </p:spTree>
    <p:extLst>
      <p:ext uri="{BB962C8B-B14F-4D97-AF65-F5344CB8AC3E}">
        <p14:creationId xmlns:p14="http://schemas.microsoft.com/office/powerpoint/2010/main" val="290439963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07D82AF-40EC-0642-8E33-4677FF0FBB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846239"/>
          </a:xfrm>
        </p:spPr>
        <p:txBody>
          <a:bodyPr/>
          <a:lstStyle/>
          <a:p>
            <a:r>
              <a:rPr lang="en-US" dirty="0"/>
              <a:t>Results – By Carnegie: Professor (Total)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xmlns="" id="{7C745180-CAC3-FE45-B851-11CBAB05D6F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4667860"/>
              </p:ext>
            </p:extLst>
          </p:nvPr>
        </p:nvGraphicFramePr>
        <p:xfrm>
          <a:off x="228600" y="1600200"/>
          <a:ext cx="8610599" cy="407924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674628">
                  <a:extLst>
                    <a:ext uri="{9D8B030D-6E8A-4147-A177-3AD203B41FA5}">
                      <a16:colId xmlns:a16="http://schemas.microsoft.com/office/drawing/2014/main" xmlns="" val="3755678994"/>
                    </a:ext>
                  </a:extLst>
                </a:gridCol>
                <a:gridCol w="601972">
                  <a:extLst>
                    <a:ext uri="{9D8B030D-6E8A-4147-A177-3AD203B41FA5}">
                      <a16:colId xmlns:a16="http://schemas.microsoft.com/office/drawing/2014/main" xmlns="" val="1334647524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xmlns="" val="953367519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xmlns="" val="3542299384"/>
                    </a:ext>
                  </a:extLst>
                </a:gridCol>
                <a:gridCol w="1904999">
                  <a:extLst>
                    <a:ext uri="{9D8B030D-6E8A-4147-A177-3AD203B41FA5}">
                      <a16:colId xmlns:a16="http://schemas.microsoft.com/office/drawing/2014/main" xmlns="" val="12489673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Mean (USD)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Median (USD)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Min.-Max. (USD)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710036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  <a:latin typeface="Calibri" panose="020F0502020204030204" pitchFamily="34" charset="0"/>
                        </a:rPr>
                        <a:t>R1 - Doc Highest</a:t>
                      </a: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153,791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137,500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100,000-302,500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8233284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  <a:latin typeface="Calibri" panose="020F0502020204030204" pitchFamily="34" charset="0"/>
                        </a:rPr>
                        <a:t>R2 - Doc Higher</a:t>
                      </a: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109,240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101,000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89,000-145,958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8913395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  <a:latin typeface="Calibri" panose="020F0502020204030204" pitchFamily="34" charset="0"/>
                        </a:rPr>
                        <a:t>R3 - Doc Moderate</a:t>
                      </a: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89,770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97,000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51,000-120,000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0258644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  <a:latin typeface="Calibri" panose="020F0502020204030204" pitchFamily="34" charset="0"/>
                        </a:rPr>
                        <a:t>M1 - Master's Large</a:t>
                      </a: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1950589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  <a:latin typeface="Calibri" panose="020F0502020204030204" pitchFamily="34" charset="0"/>
                        </a:rPr>
                        <a:t>M2 - Master's Medium</a:t>
                      </a: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133,349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122,547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101,000-180,000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0646904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  <a:latin typeface="Calibri" panose="020F0502020204030204" pitchFamily="34" charset="0"/>
                        </a:rPr>
                        <a:t>M3 - Master's Small</a:t>
                      </a: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6910452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  <a:latin typeface="Calibri" panose="020F0502020204030204" pitchFamily="34" charset="0"/>
                        </a:rPr>
                        <a:t>Bac: A &amp; S Focus</a:t>
                      </a: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7988632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  <a:latin typeface="Calibri" panose="020F0502020204030204" pitchFamily="34" charset="0"/>
                        </a:rPr>
                        <a:t>Bac: Diverse</a:t>
                      </a: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7076302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  <a:latin typeface="Calibri" panose="020F0502020204030204" pitchFamily="34" charset="0"/>
                        </a:rPr>
                        <a:t>Bac/Assoc: Mixed</a:t>
                      </a: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6018246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  <a:latin typeface="Calibri" panose="020F0502020204030204" pitchFamily="34" charset="0"/>
                        </a:rPr>
                        <a:t>Bac/</a:t>
                      </a:r>
                      <a:r>
                        <a:rPr lang="en-US" dirty="0" err="1">
                          <a:effectLst/>
                          <a:latin typeface="Calibri" panose="020F0502020204030204" pitchFamily="34" charset="0"/>
                        </a:rPr>
                        <a:t>Assoc</a:t>
                      </a:r>
                      <a:r>
                        <a:rPr lang="en-US" dirty="0">
                          <a:effectLst/>
                          <a:latin typeface="Calibri" panose="020F0502020204030204" pitchFamily="34" charset="0"/>
                        </a:rPr>
                        <a:t>: </a:t>
                      </a:r>
                      <a:r>
                        <a:rPr lang="en-US" dirty="0" err="1">
                          <a:effectLst/>
                          <a:latin typeface="Calibri" panose="020F0502020204030204" pitchFamily="34" charset="0"/>
                        </a:rPr>
                        <a:t>Assoc</a:t>
                      </a:r>
                      <a:r>
                        <a:rPr lang="en-US" dirty="0">
                          <a:effectLst/>
                          <a:latin typeface="Calibri" panose="020F0502020204030204" pitchFamily="34" charset="0"/>
                        </a:rPr>
                        <a:t> Dom</a:t>
                      </a: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021650015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B3AC1889-7AAD-0C49-940E-C8D8AB0DB9F6}"/>
              </a:ext>
            </a:extLst>
          </p:cNvPr>
          <p:cNvSpPr txBox="1"/>
          <p:nvPr/>
        </p:nvSpPr>
        <p:spPr>
          <a:xfrm>
            <a:off x="228600" y="5742801"/>
            <a:ext cx="83475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Note: Results are not reported for groups with n &lt; 3.</a:t>
            </a:r>
          </a:p>
        </p:txBody>
      </p:sp>
    </p:spTree>
    <p:extLst>
      <p:ext uri="{BB962C8B-B14F-4D97-AF65-F5344CB8AC3E}">
        <p14:creationId xmlns:p14="http://schemas.microsoft.com/office/powerpoint/2010/main" val="136338861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07D82AF-40EC-0642-8E33-4677FF0FBB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846239"/>
          </a:xfrm>
        </p:spPr>
        <p:txBody>
          <a:bodyPr/>
          <a:lstStyle/>
          <a:p>
            <a:r>
              <a:rPr lang="en-US" dirty="0"/>
              <a:t>Results – By Housing: Instructor (Total)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xmlns="" id="{7C745180-CAC3-FE45-B851-11CBAB05D6F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14027157"/>
              </p:ext>
            </p:extLst>
          </p:nvPr>
        </p:nvGraphicFramePr>
        <p:xfrm>
          <a:off x="228600" y="1600200"/>
          <a:ext cx="8610599" cy="240284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674628">
                  <a:extLst>
                    <a:ext uri="{9D8B030D-6E8A-4147-A177-3AD203B41FA5}">
                      <a16:colId xmlns:a16="http://schemas.microsoft.com/office/drawing/2014/main" xmlns="" val="3755678994"/>
                    </a:ext>
                  </a:extLst>
                </a:gridCol>
                <a:gridCol w="601972">
                  <a:extLst>
                    <a:ext uri="{9D8B030D-6E8A-4147-A177-3AD203B41FA5}">
                      <a16:colId xmlns:a16="http://schemas.microsoft.com/office/drawing/2014/main" xmlns="" val="1334647524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xmlns="" val="953367519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xmlns="" val="3542299384"/>
                    </a:ext>
                  </a:extLst>
                </a:gridCol>
                <a:gridCol w="1904999">
                  <a:extLst>
                    <a:ext uri="{9D8B030D-6E8A-4147-A177-3AD203B41FA5}">
                      <a16:colId xmlns:a16="http://schemas.microsoft.com/office/drawing/2014/main" xmlns="" val="12489673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Mean (USD)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Median (USD)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Min.-Max. (USD)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710036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  <a:latin typeface="Calibri" panose="020F0502020204030204" pitchFamily="34" charset="0"/>
                        </a:rPr>
                        <a:t>Arts &amp; Sciences</a:t>
                      </a: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8233284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  <a:latin typeface="Calibri" panose="020F0502020204030204" pitchFamily="34" charset="0"/>
                        </a:rPr>
                        <a:t>Business</a:t>
                      </a: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8913395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  <a:latin typeface="Calibri" panose="020F0502020204030204" pitchFamily="34" charset="0"/>
                        </a:rPr>
                        <a:t>Education</a:t>
                      </a: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0258644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  <a:latin typeface="Calibri" panose="020F0502020204030204" pitchFamily="34" charset="0"/>
                        </a:rPr>
                        <a:t>Health/Public Health/Kinesiology</a:t>
                      </a: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61,125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56,750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48,000-83,000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1950589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  <a:latin typeface="Calibri" panose="020F0502020204030204" pitchFamily="34" charset="0"/>
                        </a:rPr>
                        <a:t>Other</a:t>
                      </a: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064690431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395F1D01-BFB9-8946-AD59-7688B5E13230}"/>
              </a:ext>
            </a:extLst>
          </p:cNvPr>
          <p:cNvSpPr txBox="1"/>
          <p:nvPr/>
        </p:nvSpPr>
        <p:spPr>
          <a:xfrm>
            <a:off x="228600" y="4191000"/>
            <a:ext cx="83475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Note: Results are not reported for groups with n &lt; 3.</a:t>
            </a:r>
          </a:p>
        </p:txBody>
      </p:sp>
    </p:spTree>
    <p:extLst>
      <p:ext uri="{BB962C8B-B14F-4D97-AF65-F5344CB8AC3E}">
        <p14:creationId xmlns:p14="http://schemas.microsoft.com/office/powerpoint/2010/main" val="192871375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07D82AF-40EC-0642-8E33-4677FF0FBB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846239"/>
          </a:xfrm>
        </p:spPr>
        <p:txBody>
          <a:bodyPr/>
          <a:lstStyle/>
          <a:p>
            <a:r>
              <a:rPr lang="en-US" dirty="0"/>
              <a:t>Results – By Housing: Instructor (Total)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xmlns="" id="{7C745180-CAC3-FE45-B851-11CBAB05D6F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45930500"/>
              </p:ext>
            </p:extLst>
          </p:nvPr>
        </p:nvGraphicFramePr>
        <p:xfrm>
          <a:off x="228600" y="1600200"/>
          <a:ext cx="8534400" cy="41910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404072">
                  <a:extLst>
                    <a:ext uri="{9D8B030D-6E8A-4147-A177-3AD203B41FA5}">
                      <a16:colId xmlns:a16="http://schemas.microsoft.com/office/drawing/2014/main" xmlns="" val="3755678994"/>
                    </a:ext>
                  </a:extLst>
                </a:gridCol>
                <a:gridCol w="766146">
                  <a:extLst>
                    <a:ext uri="{9D8B030D-6E8A-4147-A177-3AD203B41FA5}">
                      <a16:colId xmlns:a16="http://schemas.microsoft.com/office/drawing/2014/main" xmlns="" val="1334647524"/>
                    </a:ext>
                  </a:extLst>
                </a:gridCol>
                <a:gridCol w="2036618">
                  <a:extLst>
                    <a:ext uri="{9D8B030D-6E8A-4147-A177-3AD203B41FA5}">
                      <a16:colId xmlns:a16="http://schemas.microsoft.com/office/drawing/2014/main" xmlns="" val="953367519"/>
                    </a:ext>
                  </a:extLst>
                </a:gridCol>
                <a:gridCol w="2327564">
                  <a:extLst>
                    <a:ext uri="{9D8B030D-6E8A-4147-A177-3AD203B41FA5}">
                      <a16:colId xmlns:a16="http://schemas.microsoft.com/office/drawing/2014/main" xmlns="" val="3542299384"/>
                    </a:ext>
                  </a:extLst>
                </a:gridCol>
              </a:tblGrid>
              <a:tr h="646814"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Mean (USD)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Median (USD)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71003651"/>
                  </a:ext>
                </a:extLst>
              </a:tr>
              <a:tr h="646814">
                <a:tc>
                  <a:txBody>
                    <a:bodyPr/>
                    <a:lstStyle/>
                    <a:p>
                      <a:r>
                        <a:rPr lang="en-US" sz="2800">
                          <a:effectLst/>
                          <a:latin typeface="Calibri" panose="020F0502020204030204" pitchFamily="34" charset="0"/>
                        </a:rPr>
                        <a:t>Arts &amp; Sciences</a:t>
                      </a: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--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--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823328474"/>
                  </a:ext>
                </a:extLst>
              </a:tr>
              <a:tr h="646814">
                <a:tc>
                  <a:txBody>
                    <a:bodyPr/>
                    <a:lstStyle/>
                    <a:p>
                      <a:r>
                        <a:rPr lang="en-US" sz="2800">
                          <a:effectLst/>
                          <a:latin typeface="Calibri" panose="020F0502020204030204" pitchFamily="34" charset="0"/>
                        </a:rPr>
                        <a:t>Business</a:t>
                      </a: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--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--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891339539"/>
                  </a:ext>
                </a:extLst>
              </a:tr>
              <a:tr h="646814">
                <a:tc>
                  <a:txBody>
                    <a:bodyPr/>
                    <a:lstStyle/>
                    <a:p>
                      <a:r>
                        <a:rPr lang="en-US" sz="2800">
                          <a:effectLst/>
                          <a:latin typeface="Calibri" panose="020F0502020204030204" pitchFamily="34" charset="0"/>
                        </a:rPr>
                        <a:t>Education</a:t>
                      </a: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--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--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025864442"/>
                  </a:ext>
                </a:extLst>
              </a:tr>
              <a:tr h="956930">
                <a:tc>
                  <a:txBody>
                    <a:bodyPr/>
                    <a:lstStyle/>
                    <a:p>
                      <a:r>
                        <a:rPr lang="en-US" sz="2800">
                          <a:effectLst/>
                          <a:latin typeface="Calibri" panose="020F0502020204030204" pitchFamily="34" charset="0"/>
                        </a:rPr>
                        <a:t>Health/Public Health/Kinesiology</a:t>
                      </a: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61,125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56,750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195058921"/>
                  </a:ext>
                </a:extLst>
              </a:tr>
              <a:tr h="646814">
                <a:tc>
                  <a:txBody>
                    <a:bodyPr/>
                    <a:lstStyle/>
                    <a:p>
                      <a:r>
                        <a:rPr lang="en-US" sz="2800" dirty="0">
                          <a:effectLst/>
                          <a:latin typeface="Calibri" panose="020F0502020204030204" pitchFamily="34" charset="0"/>
                        </a:rPr>
                        <a:t>Other</a:t>
                      </a: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--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--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064690431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395F1D01-BFB9-8946-AD59-7688B5E13230}"/>
              </a:ext>
            </a:extLst>
          </p:cNvPr>
          <p:cNvSpPr txBox="1"/>
          <p:nvPr/>
        </p:nvSpPr>
        <p:spPr>
          <a:xfrm>
            <a:off x="191814" y="5791200"/>
            <a:ext cx="83475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Note: Results are not reported for groups with n &lt; 3.</a:t>
            </a:r>
          </a:p>
        </p:txBody>
      </p:sp>
    </p:spTree>
    <p:extLst>
      <p:ext uri="{BB962C8B-B14F-4D97-AF65-F5344CB8AC3E}">
        <p14:creationId xmlns:p14="http://schemas.microsoft.com/office/powerpoint/2010/main" val="284989446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07D82AF-40EC-0642-8E33-4677FF0FBB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Results – By Housing: </a:t>
            </a:r>
            <a:r>
              <a:rPr lang="en-US" dirty="0" err="1"/>
              <a:t>Asst</a:t>
            </a:r>
            <a:r>
              <a:rPr lang="en-US" dirty="0"/>
              <a:t> Prof (Total)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xmlns="" id="{7C745180-CAC3-FE45-B851-11CBAB05D6F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18227199"/>
              </p:ext>
            </p:extLst>
          </p:nvPr>
        </p:nvGraphicFramePr>
        <p:xfrm>
          <a:off x="228600" y="1600200"/>
          <a:ext cx="8610599" cy="240284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674628">
                  <a:extLst>
                    <a:ext uri="{9D8B030D-6E8A-4147-A177-3AD203B41FA5}">
                      <a16:colId xmlns:a16="http://schemas.microsoft.com/office/drawing/2014/main" xmlns="" val="3755678994"/>
                    </a:ext>
                  </a:extLst>
                </a:gridCol>
                <a:gridCol w="601972">
                  <a:extLst>
                    <a:ext uri="{9D8B030D-6E8A-4147-A177-3AD203B41FA5}">
                      <a16:colId xmlns:a16="http://schemas.microsoft.com/office/drawing/2014/main" xmlns="" val="1334647524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xmlns="" val="953367519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xmlns="" val="3542299384"/>
                    </a:ext>
                  </a:extLst>
                </a:gridCol>
                <a:gridCol w="1904999">
                  <a:extLst>
                    <a:ext uri="{9D8B030D-6E8A-4147-A177-3AD203B41FA5}">
                      <a16:colId xmlns:a16="http://schemas.microsoft.com/office/drawing/2014/main" xmlns="" val="12489673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Mean (USD)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Median (USD)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Min.-Max. (USD)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710036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  <a:latin typeface="Calibri" panose="020F0502020204030204" pitchFamily="34" charset="0"/>
                        </a:rPr>
                        <a:t>Arts &amp; Sciences</a:t>
                      </a: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78,880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76,900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71,500-90,000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8233284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  <a:latin typeface="Calibri" panose="020F0502020204030204" pitchFamily="34" charset="0"/>
                        </a:rPr>
                        <a:t>Business</a:t>
                      </a: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91,230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85,000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55,000-165,000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8913395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  <a:latin typeface="Calibri" panose="020F0502020204030204" pitchFamily="34" charset="0"/>
                        </a:rPr>
                        <a:t>Education</a:t>
                      </a: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67,545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66,750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50,000-88,000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0258644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  <a:latin typeface="Calibri" panose="020F0502020204030204" pitchFamily="34" charset="0"/>
                        </a:rPr>
                        <a:t>Health/Public Health/Kinesiology</a:t>
                      </a: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75,963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68,600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56,000-192,500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1950589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  <a:latin typeface="Calibri" panose="020F0502020204030204" pitchFamily="34" charset="0"/>
                        </a:rPr>
                        <a:t>Other</a:t>
                      </a: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71,258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71,000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57,000-86,000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064690431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80D4093B-1F04-9945-8DC7-FB9D4F089243}"/>
              </a:ext>
            </a:extLst>
          </p:cNvPr>
          <p:cNvSpPr txBox="1"/>
          <p:nvPr/>
        </p:nvSpPr>
        <p:spPr>
          <a:xfrm>
            <a:off x="228600" y="4191000"/>
            <a:ext cx="83475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Note: Results are not reported for groups with n &lt; 3.</a:t>
            </a:r>
          </a:p>
        </p:txBody>
      </p:sp>
    </p:spTree>
    <p:extLst>
      <p:ext uri="{BB962C8B-B14F-4D97-AF65-F5344CB8AC3E}">
        <p14:creationId xmlns:p14="http://schemas.microsoft.com/office/powerpoint/2010/main" val="253121251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07D82AF-40EC-0642-8E33-4677FF0FBB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Results – By Housing: </a:t>
            </a:r>
            <a:r>
              <a:rPr lang="en-US" dirty="0" err="1"/>
              <a:t>Asst</a:t>
            </a:r>
            <a:r>
              <a:rPr lang="en-US" dirty="0"/>
              <a:t> Prof (Total)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xmlns="" id="{7C745180-CAC3-FE45-B851-11CBAB05D6F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75230063"/>
              </p:ext>
            </p:extLst>
          </p:nvPr>
        </p:nvGraphicFramePr>
        <p:xfrm>
          <a:off x="228600" y="1600200"/>
          <a:ext cx="8499986" cy="4343398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390345">
                  <a:extLst>
                    <a:ext uri="{9D8B030D-6E8A-4147-A177-3AD203B41FA5}">
                      <a16:colId xmlns:a16="http://schemas.microsoft.com/office/drawing/2014/main" xmlns="" val="3755678994"/>
                    </a:ext>
                  </a:extLst>
                </a:gridCol>
                <a:gridCol w="763057">
                  <a:extLst>
                    <a:ext uri="{9D8B030D-6E8A-4147-A177-3AD203B41FA5}">
                      <a16:colId xmlns:a16="http://schemas.microsoft.com/office/drawing/2014/main" xmlns="" val="1334647524"/>
                    </a:ext>
                  </a:extLst>
                </a:gridCol>
                <a:gridCol w="2028406">
                  <a:extLst>
                    <a:ext uri="{9D8B030D-6E8A-4147-A177-3AD203B41FA5}">
                      <a16:colId xmlns:a16="http://schemas.microsoft.com/office/drawing/2014/main" xmlns="" val="953367519"/>
                    </a:ext>
                  </a:extLst>
                </a:gridCol>
                <a:gridCol w="2318178">
                  <a:extLst>
                    <a:ext uri="{9D8B030D-6E8A-4147-A177-3AD203B41FA5}">
                      <a16:colId xmlns:a16="http://schemas.microsoft.com/office/drawing/2014/main" xmlns="" val="3542299384"/>
                    </a:ext>
                  </a:extLst>
                </a:gridCol>
              </a:tblGrid>
              <a:tr h="670334"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Mean (USD)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Median (USD)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71003651"/>
                  </a:ext>
                </a:extLst>
              </a:tr>
              <a:tr h="670334">
                <a:tc>
                  <a:txBody>
                    <a:bodyPr/>
                    <a:lstStyle/>
                    <a:p>
                      <a:r>
                        <a:rPr lang="en-US" sz="2800">
                          <a:effectLst/>
                          <a:latin typeface="Calibri" panose="020F0502020204030204" pitchFamily="34" charset="0"/>
                        </a:rPr>
                        <a:t>Arts &amp; Sciences</a:t>
                      </a: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78,880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76,900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823328474"/>
                  </a:ext>
                </a:extLst>
              </a:tr>
              <a:tr h="670334">
                <a:tc>
                  <a:txBody>
                    <a:bodyPr/>
                    <a:lstStyle/>
                    <a:p>
                      <a:r>
                        <a:rPr lang="en-US" sz="2800">
                          <a:effectLst/>
                          <a:latin typeface="Calibri" panose="020F0502020204030204" pitchFamily="34" charset="0"/>
                        </a:rPr>
                        <a:t>Business</a:t>
                      </a: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91,230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85,000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891339539"/>
                  </a:ext>
                </a:extLst>
              </a:tr>
              <a:tr h="670334">
                <a:tc>
                  <a:txBody>
                    <a:bodyPr/>
                    <a:lstStyle/>
                    <a:p>
                      <a:r>
                        <a:rPr lang="en-US" sz="2800">
                          <a:effectLst/>
                          <a:latin typeface="Calibri" panose="020F0502020204030204" pitchFamily="34" charset="0"/>
                        </a:rPr>
                        <a:t>Education</a:t>
                      </a: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67,545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66,750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025864442"/>
                  </a:ext>
                </a:extLst>
              </a:tr>
              <a:tr h="991728">
                <a:tc>
                  <a:txBody>
                    <a:bodyPr/>
                    <a:lstStyle/>
                    <a:p>
                      <a:r>
                        <a:rPr lang="en-US" sz="2800">
                          <a:effectLst/>
                          <a:latin typeface="Calibri" panose="020F0502020204030204" pitchFamily="34" charset="0"/>
                        </a:rPr>
                        <a:t>Health/Public Health/Kinesiology</a:t>
                      </a: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75,963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68,600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195058921"/>
                  </a:ext>
                </a:extLst>
              </a:tr>
              <a:tr h="670334">
                <a:tc>
                  <a:txBody>
                    <a:bodyPr/>
                    <a:lstStyle/>
                    <a:p>
                      <a:r>
                        <a:rPr lang="en-US" sz="2800" dirty="0">
                          <a:effectLst/>
                          <a:latin typeface="Calibri" panose="020F0502020204030204" pitchFamily="34" charset="0"/>
                        </a:rPr>
                        <a:t>Other</a:t>
                      </a: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71,258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71,000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064690431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80D4093B-1F04-9945-8DC7-FB9D4F089243}"/>
              </a:ext>
            </a:extLst>
          </p:cNvPr>
          <p:cNvSpPr txBox="1"/>
          <p:nvPr/>
        </p:nvSpPr>
        <p:spPr>
          <a:xfrm>
            <a:off x="152400" y="5943600"/>
            <a:ext cx="83475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Note: Results are not reported for groups with n &lt; 3.</a:t>
            </a:r>
          </a:p>
        </p:txBody>
      </p:sp>
    </p:spTree>
    <p:extLst>
      <p:ext uri="{BB962C8B-B14F-4D97-AF65-F5344CB8AC3E}">
        <p14:creationId xmlns:p14="http://schemas.microsoft.com/office/powerpoint/2010/main" val="370461276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07D82AF-40EC-0642-8E33-4677FF0FBB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846239"/>
          </a:xfrm>
        </p:spPr>
        <p:txBody>
          <a:bodyPr/>
          <a:lstStyle/>
          <a:p>
            <a:r>
              <a:rPr lang="en-US" dirty="0"/>
              <a:t>Results – By Housing: </a:t>
            </a:r>
            <a:r>
              <a:rPr lang="en-US" dirty="0" err="1"/>
              <a:t>Assoc</a:t>
            </a:r>
            <a:r>
              <a:rPr lang="en-US" dirty="0"/>
              <a:t> Prof (Total)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xmlns="" id="{7C745180-CAC3-FE45-B851-11CBAB05D6F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47697952"/>
              </p:ext>
            </p:extLst>
          </p:nvPr>
        </p:nvGraphicFramePr>
        <p:xfrm>
          <a:off x="228600" y="1600200"/>
          <a:ext cx="8610599" cy="240284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674628">
                  <a:extLst>
                    <a:ext uri="{9D8B030D-6E8A-4147-A177-3AD203B41FA5}">
                      <a16:colId xmlns:a16="http://schemas.microsoft.com/office/drawing/2014/main" xmlns="" val="3755678994"/>
                    </a:ext>
                  </a:extLst>
                </a:gridCol>
                <a:gridCol w="601972">
                  <a:extLst>
                    <a:ext uri="{9D8B030D-6E8A-4147-A177-3AD203B41FA5}">
                      <a16:colId xmlns:a16="http://schemas.microsoft.com/office/drawing/2014/main" xmlns="" val="1334647524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xmlns="" val="953367519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xmlns="" val="3542299384"/>
                    </a:ext>
                  </a:extLst>
                </a:gridCol>
                <a:gridCol w="1904999">
                  <a:extLst>
                    <a:ext uri="{9D8B030D-6E8A-4147-A177-3AD203B41FA5}">
                      <a16:colId xmlns:a16="http://schemas.microsoft.com/office/drawing/2014/main" xmlns="" val="12489673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Mean (USD)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Median (USD)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Min.-Max. (USD)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710036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  <a:latin typeface="Calibri" panose="020F0502020204030204" pitchFamily="34" charset="0"/>
                        </a:rPr>
                        <a:t>Arts &amp; Sciences</a:t>
                      </a: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8233284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  <a:latin typeface="Calibri" panose="020F0502020204030204" pitchFamily="34" charset="0"/>
                        </a:rPr>
                        <a:t>Business</a:t>
                      </a: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106,611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63,000-226,000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8913395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  <a:latin typeface="Calibri" panose="020F0502020204030204" pitchFamily="34" charset="0"/>
                        </a:rPr>
                        <a:t>Education</a:t>
                      </a: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89,097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91,000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68,500-115,000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0258644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  <a:latin typeface="Calibri" panose="020F0502020204030204" pitchFamily="34" charset="0"/>
                        </a:rPr>
                        <a:t>Health/Public Health/Kinesiology</a:t>
                      </a: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92,809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93,500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70,000-112,260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1950589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  <a:latin typeface="Calibri" panose="020F0502020204030204" pitchFamily="34" charset="0"/>
                        </a:rPr>
                        <a:t>Other</a:t>
                      </a: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121,716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120,000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76,000-170,000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064690431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D737B84A-3345-9C4B-9777-6D7A2F63218E}"/>
              </a:ext>
            </a:extLst>
          </p:cNvPr>
          <p:cNvSpPr txBox="1"/>
          <p:nvPr/>
        </p:nvSpPr>
        <p:spPr>
          <a:xfrm>
            <a:off x="228600" y="4191000"/>
            <a:ext cx="83475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Note: Results are not reported for groups with n &lt; 3.</a:t>
            </a:r>
          </a:p>
        </p:txBody>
      </p:sp>
    </p:spTree>
    <p:extLst>
      <p:ext uri="{BB962C8B-B14F-4D97-AF65-F5344CB8AC3E}">
        <p14:creationId xmlns:p14="http://schemas.microsoft.com/office/powerpoint/2010/main" val="347942977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07D82AF-40EC-0642-8E33-4677FF0FBB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846239"/>
          </a:xfrm>
        </p:spPr>
        <p:txBody>
          <a:bodyPr/>
          <a:lstStyle/>
          <a:p>
            <a:r>
              <a:rPr lang="en-US" dirty="0"/>
              <a:t>Results – By Housing: </a:t>
            </a:r>
            <a:r>
              <a:rPr lang="en-US" dirty="0" err="1"/>
              <a:t>Assoc</a:t>
            </a:r>
            <a:r>
              <a:rPr lang="en-US" dirty="0"/>
              <a:t> Prof (Total)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xmlns="" id="{7C745180-CAC3-FE45-B851-11CBAB05D6F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46646518"/>
              </p:ext>
            </p:extLst>
          </p:nvPr>
        </p:nvGraphicFramePr>
        <p:xfrm>
          <a:off x="228600" y="1600200"/>
          <a:ext cx="8686799" cy="41910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464859">
                  <a:extLst>
                    <a:ext uri="{9D8B030D-6E8A-4147-A177-3AD203B41FA5}">
                      <a16:colId xmlns:a16="http://schemas.microsoft.com/office/drawing/2014/main" xmlns="" val="3755678994"/>
                    </a:ext>
                  </a:extLst>
                </a:gridCol>
                <a:gridCol w="779827">
                  <a:extLst>
                    <a:ext uri="{9D8B030D-6E8A-4147-A177-3AD203B41FA5}">
                      <a16:colId xmlns:a16="http://schemas.microsoft.com/office/drawing/2014/main" xmlns="" val="1334647524"/>
                    </a:ext>
                  </a:extLst>
                </a:gridCol>
                <a:gridCol w="2072986">
                  <a:extLst>
                    <a:ext uri="{9D8B030D-6E8A-4147-A177-3AD203B41FA5}">
                      <a16:colId xmlns:a16="http://schemas.microsoft.com/office/drawing/2014/main" xmlns="" val="953367519"/>
                    </a:ext>
                  </a:extLst>
                </a:gridCol>
                <a:gridCol w="2369127">
                  <a:extLst>
                    <a:ext uri="{9D8B030D-6E8A-4147-A177-3AD203B41FA5}">
                      <a16:colId xmlns:a16="http://schemas.microsoft.com/office/drawing/2014/main" xmlns="" val="3542299384"/>
                    </a:ext>
                  </a:extLst>
                </a:gridCol>
              </a:tblGrid>
              <a:tr h="646814"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Mean (USD)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Median (USD)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71003651"/>
                  </a:ext>
                </a:extLst>
              </a:tr>
              <a:tr h="646814">
                <a:tc>
                  <a:txBody>
                    <a:bodyPr/>
                    <a:lstStyle/>
                    <a:p>
                      <a:r>
                        <a:rPr lang="en-US" sz="2800">
                          <a:effectLst/>
                          <a:latin typeface="Calibri" panose="020F0502020204030204" pitchFamily="34" charset="0"/>
                        </a:rPr>
                        <a:t>Arts &amp; Sciences</a:t>
                      </a: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--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--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823328474"/>
                  </a:ext>
                </a:extLst>
              </a:tr>
              <a:tr h="646814">
                <a:tc>
                  <a:txBody>
                    <a:bodyPr/>
                    <a:lstStyle/>
                    <a:p>
                      <a:r>
                        <a:rPr lang="en-US" sz="2800">
                          <a:effectLst/>
                          <a:latin typeface="Calibri" panose="020F0502020204030204" pitchFamily="34" charset="0"/>
                        </a:rPr>
                        <a:t>Business</a:t>
                      </a: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106,611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100,000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891339539"/>
                  </a:ext>
                </a:extLst>
              </a:tr>
              <a:tr h="646814">
                <a:tc>
                  <a:txBody>
                    <a:bodyPr/>
                    <a:lstStyle/>
                    <a:p>
                      <a:r>
                        <a:rPr lang="en-US" sz="2800">
                          <a:effectLst/>
                          <a:latin typeface="Calibri" panose="020F0502020204030204" pitchFamily="34" charset="0"/>
                        </a:rPr>
                        <a:t>Education</a:t>
                      </a: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89,097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91,000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025864442"/>
                  </a:ext>
                </a:extLst>
              </a:tr>
              <a:tr h="956930">
                <a:tc>
                  <a:txBody>
                    <a:bodyPr/>
                    <a:lstStyle/>
                    <a:p>
                      <a:r>
                        <a:rPr lang="en-US" sz="2800">
                          <a:effectLst/>
                          <a:latin typeface="Calibri" panose="020F0502020204030204" pitchFamily="34" charset="0"/>
                        </a:rPr>
                        <a:t>Health/Public Health/Kinesiology</a:t>
                      </a: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92,809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93,500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195058921"/>
                  </a:ext>
                </a:extLst>
              </a:tr>
              <a:tr h="646814">
                <a:tc>
                  <a:txBody>
                    <a:bodyPr/>
                    <a:lstStyle/>
                    <a:p>
                      <a:r>
                        <a:rPr lang="en-US" sz="2800" dirty="0">
                          <a:effectLst/>
                          <a:latin typeface="Calibri" panose="020F0502020204030204" pitchFamily="34" charset="0"/>
                        </a:rPr>
                        <a:t>Other</a:t>
                      </a: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121,716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120,000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064690431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D737B84A-3345-9C4B-9777-6D7A2F63218E}"/>
              </a:ext>
            </a:extLst>
          </p:cNvPr>
          <p:cNvSpPr txBox="1"/>
          <p:nvPr/>
        </p:nvSpPr>
        <p:spPr>
          <a:xfrm>
            <a:off x="228600" y="5791200"/>
            <a:ext cx="83475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Note: Results are not reported for groups with n &lt; 3.</a:t>
            </a:r>
          </a:p>
        </p:txBody>
      </p:sp>
    </p:spTree>
    <p:extLst>
      <p:ext uri="{BB962C8B-B14F-4D97-AF65-F5344CB8AC3E}">
        <p14:creationId xmlns:p14="http://schemas.microsoft.com/office/powerpoint/2010/main" val="65762302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07D82AF-40EC-0642-8E33-4677FF0FBB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Results – By Housing: Professor (Total)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xmlns="" id="{7C745180-CAC3-FE45-B851-11CBAB05D6F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31013500"/>
              </p:ext>
            </p:extLst>
          </p:nvPr>
        </p:nvGraphicFramePr>
        <p:xfrm>
          <a:off x="228600" y="1600200"/>
          <a:ext cx="8610599" cy="240284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674628">
                  <a:extLst>
                    <a:ext uri="{9D8B030D-6E8A-4147-A177-3AD203B41FA5}">
                      <a16:colId xmlns:a16="http://schemas.microsoft.com/office/drawing/2014/main" xmlns="" val="3755678994"/>
                    </a:ext>
                  </a:extLst>
                </a:gridCol>
                <a:gridCol w="601972">
                  <a:extLst>
                    <a:ext uri="{9D8B030D-6E8A-4147-A177-3AD203B41FA5}">
                      <a16:colId xmlns:a16="http://schemas.microsoft.com/office/drawing/2014/main" xmlns="" val="1334647524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xmlns="" val="953367519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xmlns="" val="3542299384"/>
                    </a:ext>
                  </a:extLst>
                </a:gridCol>
                <a:gridCol w="1904999">
                  <a:extLst>
                    <a:ext uri="{9D8B030D-6E8A-4147-A177-3AD203B41FA5}">
                      <a16:colId xmlns:a16="http://schemas.microsoft.com/office/drawing/2014/main" xmlns="" val="12489673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Mean (USD)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Median (USD)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Min.-Max. (USD)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710036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  <a:latin typeface="Calibri" panose="020F0502020204030204" pitchFamily="34" charset="0"/>
                        </a:rPr>
                        <a:t>Arts &amp; Sciences</a:t>
                      </a: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8233284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  <a:latin typeface="Calibri" panose="020F0502020204030204" pitchFamily="34" charset="0"/>
                        </a:rPr>
                        <a:t>Business</a:t>
                      </a: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149,811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134,000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78,349-302,500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8913395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  <a:latin typeface="Calibri" panose="020F0502020204030204" pitchFamily="34" charset="0"/>
                        </a:rPr>
                        <a:t>Education</a:t>
                      </a: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138,920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141,479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100,000-220,000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0258644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>
                          <a:effectLst/>
                          <a:latin typeface="Calibri" panose="020F0502020204030204" pitchFamily="34" charset="0"/>
                        </a:rPr>
                        <a:t>Health/Public Health/Kinesiology</a:t>
                      </a: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108,872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99,000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76,850-190,000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1950589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effectLst/>
                          <a:latin typeface="Calibri" panose="020F0502020204030204" pitchFamily="34" charset="0"/>
                        </a:rPr>
                        <a:t>Other</a:t>
                      </a: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--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064690431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C9DDE4BF-F585-3740-8A07-8A4834587BC6}"/>
              </a:ext>
            </a:extLst>
          </p:cNvPr>
          <p:cNvSpPr txBox="1"/>
          <p:nvPr/>
        </p:nvSpPr>
        <p:spPr>
          <a:xfrm>
            <a:off x="228600" y="4191000"/>
            <a:ext cx="83475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Note: Results are not reported for groups with n &lt; 3.</a:t>
            </a:r>
          </a:p>
        </p:txBody>
      </p:sp>
    </p:spTree>
    <p:extLst>
      <p:ext uri="{BB962C8B-B14F-4D97-AF65-F5344CB8AC3E}">
        <p14:creationId xmlns:p14="http://schemas.microsoft.com/office/powerpoint/2010/main" val="3815295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022A984-7442-1944-966D-682BD79F9A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Linkages – COSMA Principles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2C035E8-271D-E04C-B05C-531AC3C396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u="sng" dirty="0"/>
              <a:t>COSMA 6.1 – Financial Resources</a:t>
            </a:r>
          </a:p>
          <a:p>
            <a:pPr marL="0" indent="0">
              <a:buNone/>
            </a:pPr>
            <a:r>
              <a:rPr lang="en-US" dirty="0"/>
              <a:t>“Excellence in sport management education requires financial resources that are sufficient to support  a high-quality learning environment, consistent with the mission and goals of the academic unit/sport management program” </a:t>
            </a:r>
            <a:r>
              <a:rPr lang="en-US" sz="1400" dirty="0"/>
              <a:t>(COSMA, 2016, p.39)</a:t>
            </a:r>
            <a:r>
              <a:rPr lang="en-US" dirty="0"/>
              <a:t>. </a:t>
            </a:r>
          </a:p>
          <a:p>
            <a:r>
              <a:rPr lang="en-US" dirty="0"/>
              <a:t>Faculty salaries are one dimension to Principle 6.1. </a:t>
            </a:r>
          </a:p>
        </p:txBody>
      </p:sp>
    </p:spTree>
    <p:extLst>
      <p:ext uri="{BB962C8B-B14F-4D97-AF65-F5344CB8AC3E}">
        <p14:creationId xmlns:p14="http://schemas.microsoft.com/office/powerpoint/2010/main" val="331942339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07D82AF-40EC-0642-8E33-4677FF0FBB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Results – By Housing: Professor (Total)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xmlns="" id="{7C745180-CAC3-FE45-B851-11CBAB05D6F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75776737"/>
              </p:ext>
            </p:extLst>
          </p:nvPr>
        </p:nvGraphicFramePr>
        <p:xfrm>
          <a:off x="228599" y="1600200"/>
          <a:ext cx="8610599" cy="4267199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434465">
                  <a:extLst>
                    <a:ext uri="{9D8B030D-6E8A-4147-A177-3AD203B41FA5}">
                      <a16:colId xmlns:a16="http://schemas.microsoft.com/office/drawing/2014/main" xmlns="" val="3755678994"/>
                    </a:ext>
                  </a:extLst>
                </a:gridCol>
                <a:gridCol w="772987">
                  <a:extLst>
                    <a:ext uri="{9D8B030D-6E8A-4147-A177-3AD203B41FA5}">
                      <a16:colId xmlns:a16="http://schemas.microsoft.com/office/drawing/2014/main" xmlns="" val="1334647524"/>
                    </a:ext>
                  </a:extLst>
                </a:gridCol>
                <a:gridCol w="2054802">
                  <a:extLst>
                    <a:ext uri="{9D8B030D-6E8A-4147-A177-3AD203B41FA5}">
                      <a16:colId xmlns:a16="http://schemas.microsoft.com/office/drawing/2014/main" xmlns="" val="953367519"/>
                    </a:ext>
                  </a:extLst>
                </a:gridCol>
                <a:gridCol w="2348345">
                  <a:extLst>
                    <a:ext uri="{9D8B030D-6E8A-4147-A177-3AD203B41FA5}">
                      <a16:colId xmlns:a16="http://schemas.microsoft.com/office/drawing/2014/main" xmlns="" val="3542299384"/>
                    </a:ext>
                  </a:extLst>
                </a:gridCol>
              </a:tblGrid>
              <a:tr h="658574"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Mean (USD)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Median (USD)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71003651"/>
                  </a:ext>
                </a:extLst>
              </a:tr>
              <a:tr h="658574">
                <a:tc>
                  <a:txBody>
                    <a:bodyPr/>
                    <a:lstStyle/>
                    <a:p>
                      <a:r>
                        <a:rPr lang="en-US" sz="2800" dirty="0">
                          <a:effectLst/>
                          <a:latin typeface="Calibri" panose="020F0502020204030204" pitchFamily="34" charset="0"/>
                        </a:rPr>
                        <a:t>Arts &amp; Sciences</a:t>
                      </a: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--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--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823328474"/>
                  </a:ext>
                </a:extLst>
              </a:tr>
              <a:tr h="658574">
                <a:tc>
                  <a:txBody>
                    <a:bodyPr/>
                    <a:lstStyle/>
                    <a:p>
                      <a:r>
                        <a:rPr lang="en-US" sz="2800">
                          <a:effectLst/>
                          <a:latin typeface="Calibri" panose="020F0502020204030204" pitchFamily="34" charset="0"/>
                        </a:rPr>
                        <a:t>Business</a:t>
                      </a: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149,811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134,000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891339539"/>
                  </a:ext>
                </a:extLst>
              </a:tr>
              <a:tr h="658574">
                <a:tc>
                  <a:txBody>
                    <a:bodyPr/>
                    <a:lstStyle/>
                    <a:p>
                      <a:r>
                        <a:rPr lang="en-US" sz="2800">
                          <a:effectLst/>
                          <a:latin typeface="Calibri" panose="020F0502020204030204" pitchFamily="34" charset="0"/>
                        </a:rPr>
                        <a:t>Education</a:t>
                      </a: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138,920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141,479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025864442"/>
                  </a:ext>
                </a:extLst>
              </a:tr>
              <a:tr h="974329">
                <a:tc>
                  <a:txBody>
                    <a:bodyPr/>
                    <a:lstStyle/>
                    <a:p>
                      <a:r>
                        <a:rPr lang="en-US" sz="2800">
                          <a:effectLst/>
                          <a:latin typeface="Calibri" panose="020F0502020204030204" pitchFamily="34" charset="0"/>
                        </a:rPr>
                        <a:t>Health/Public Health/Kinesiology</a:t>
                      </a: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108,872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99,000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195058921"/>
                  </a:ext>
                </a:extLst>
              </a:tr>
              <a:tr h="658574">
                <a:tc>
                  <a:txBody>
                    <a:bodyPr/>
                    <a:lstStyle/>
                    <a:p>
                      <a:r>
                        <a:rPr lang="en-US" sz="2800" dirty="0">
                          <a:effectLst/>
                          <a:latin typeface="Calibri" panose="020F0502020204030204" pitchFamily="34" charset="0"/>
                        </a:rPr>
                        <a:t>Other</a:t>
                      </a:r>
                    </a:p>
                  </a:txBody>
                  <a:tcPr marL="47625" marR="47625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--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--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064690431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C9DDE4BF-F585-3740-8A07-8A4834587BC6}"/>
              </a:ext>
            </a:extLst>
          </p:cNvPr>
          <p:cNvSpPr txBox="1"/>
          <p:nvPr/>
        </p:nvSpPr>
        <p:spPr>
          <a:xfrm>
            <a:off x="152400" y="5867400"/>
            <a:ext cx="83475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Note: Results are not reported for groups with n &lt; 3.</a:t>
            </a:r>
          </a:p>
        </p:txBody>
      </p:sp>
    </p:spTree>
    <p:extLst>
      <p:ext uri="{BB962C8B-B14F-4D97-AF65-F5344CB8AC3E}">
        <p14:creationId xmlns:p14="http://schemas.microsoft.com/office/powerpoint/2010/main" val="242791183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ECB470A-4B1B-1C40-BF2A-F2D21FCAC0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7200" y="1409700"/>
            <a:ext cx="8229600" cy="3124200"/>
          </a:xfrm>
        </p:spPr>
        <p:txBody>
          <a:bodyPr>
            <a:normAutofit/>
          </a:bodyPr>
          <a:lstStyle/>
          <a:p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How can faculty members and program leaders utilize this information?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2716C7BE-9CB7-604E-AAE0-06B6795A9D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7200" y="914400"/>
            <a:ext cx="6400800" cy="1752600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  <a:p>
            <a:r>
              <a:rPr lang="en-US" sz="3200" u="sng" dirty="0"/>
              <a:t>Discussion</a:t>
            </a:r>
          </a:p>
        </p:txBody>
      </p:sp>
    </p:spTree>
    <p:extLst>
      <p:ext uri="{BB962C8B-B14F-4D97-AF65-F5344CB8AC3E}">
        <p14:creationId xmlns:p14="http://schemas.microsoft.com/office/powerpoint/2010/main" val="298823952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BCBA31C-69A6-7444-B917-3E6F4BC745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Can We Use This Information?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295825A-CAA2-754B-AFAE-1095293058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Advocate for ourselves and our colleagues</a:t>
            </a:r>
          </a:p>
          <a:p>
            <a:r>
              <a:rPr lang="en-US" dirty="0"/>
              <a:t>Sport management-specific salary data for review processes</a:t>
            </a:r>
          </a:p>
          <a:p>
            <a:r>
              <a:rPr lang="en-US" dirty="0"/>
              <a:t>Recruitment: Information for prospective graduate students considering careers as sport management educators</a:t>
            </a:r>
          </a:p>
        </p:txBody>
      </p:sp>
    </p:spTree>
    <p:extLst>
      <p:ext uri="{BB962C8B-B14F-4D97-AF65-F5344CB8AC3E}">
        <p14:creationId xmlns:p14="http://schemas.microsoft.com/office/powerpoint/2010/main" val="264477301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9CAD129-C823-0C49-8AC6-9D73E350545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Questions? Other comments?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20998187-0C09-C346-914E-4AAD734E324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05473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A968BA0-A83F-FB40-8A59-4736C6259E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523C2BD-042B-C84D-BDE9-603FC7B91D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/>
              <a:t>Commission on Sport Management Accreditation. (2016). </a:t>
            </a:r>
            <a:r>
              <a:rPr lang="en-US" sz="1600" i="1" dirty="0"/>
              <a:t>COSMA Accreditation Principles Manual and Guidelines for Self-Study Preparation May 2016</a:t>
            </a:r>
            <a:r>
              <a:rPr lang="en-US" sz="1600" dirty="0"/>
              <a:t>. Retrieved from </a:t>
            </a:r>
            <a:r>
              <a:rPr lang="en-US" sz="1600" u="sng" dirty="0">
                <a:hlinkClick r:id="rId2"/>
              </a:rPr>
              <a:t>http://www.cosmaweb.org/accreditation-manuals.html</a:t>
            </a:r>
            <a:r>
              <a:rPr lang="en-US" sz="1600" dirty="0"/>
              <a:t> </a:t>
            </a:r>
          </a:p>
          <a:p>
            <a:r>
              <a:rPr lang="en-US" sz="1600" dirty="0"/>
              <a:t>Mahony D.F., </a:t>
            </a:r>
            <a:r>
              <a:rPr lang="en-US" sz="1600" dirty="0" err="1"/>
              <a:t>Mondello</a:t>
            </a:r>
            <a:r>
              <a:rPr lang="en-US" sz="1600" dirty="0"/>
              <a:t>, M., Hums, M.A., &amp; Judd, M. (2006). Recruiting and retaining sport management faculty: Factors affecting job choice. </a:t>
            </a:r>
            <a:r>
              <a:rPr lang="en-US" sz="1600" i="1" dirty="0"/>
              <a:t>Journal of Sport Management, 20</a:t>
            </a:r>
            <a:r>
              <a:rPr lang="en-US" sz="1600" dirty="0"/>
              <a:t>, 414-430.</a:t>
            </a:r>
          </a:p>
          <a:p>
            <a:r>
              <a:rPr lang="en-US" sz="1600" dirty="0"/>
              <a:t>Meek, V. L., </a:t>
            </a:r>
            <a:r>
              <a:rPr lang="en-US" sz="1600" dirty="0" err="1"/>
              <a:t>Goedegebuure</a:t>
            </a:r>
            <a:r>
              <a:rPr lang="en-US" sz="1600" dirty="0"/>
              <a:t>, L. C. J., </a:t>
            </a:r>
            <a:r>
              <a:rPr lang="en-US" sz="1600" dirty="0" err="1"/>
              <a:t>Kivinen</a:t>
            </a:r>
            <a:r>
              <a:rPr lang="en-US" sz="1600" dirty="0"/>
              <a:t>, O., &amp; Rinne, R. (1996). </a:t>
            </a:r>
            <a:r>
              <a:rPr lang="en-US" sz="1600" i="1" dirty="0"/>
              <a:t>The Mockers and mocked: Comparative perspectives on differentiation, convergence and diversity in higher education</a:t>
            </a:r>
            <a:r>
              <a:rPr lang="en-US" sz="1600" dirty="0"/>
              <a:t>. Oxford, United Kingdom: </a:t>
            </a:r>
            <a:r>
              <a:rPr lang="en-US" sz="1600" dirty="0" err="1"/>
              <a:t>Pergamon</a:t>
            </a:r>
            <a:r>
              <a:rPr lang="en-US" sz="1600" dirty="0"/>
              <a:t>.</a:t>
            </a:r>
          </a:p>
          <a:p>
            <a:r>
              <a:rPr lang="en-US" sz="1600" dirty="0"/>
              <a:t>Pedersen, P.M., &amp; Schneider, R.G. (2003). Investigating the academic openings in sport management: An analysis of the field’s professorial position announcements and hires. </a:t>
            </a:r>
            <a:r>
              <a:rPr lang="en-US" sz="1600" i="1" dirty="0"/>
              <a:t>International Sports Journal, 7</a:t>
            </a:r>
            <a:r>
              <a:rPr lang="en-US" sz="1600" dirty="0"/>
              <a:t>(1), 35-37.</a:t>
            </a:r>
          </a:p>
          <a:p>
            <a:r>
              <a:rPr lang="en-US" sz="1600" dirty="0"/>
              <a:t>Stoldt, G.C., Vermillion, M., Alderman, H., &amp; Curtin, K. (2017). </a:t>
            </a:r>
            <a:r>
              <a:rPr lang="en-US" sz="1600" i="1" dirty="0"/>
              <a:t>2016 Faculty Salary Survey. </a:t>
            </a:r>
            <a:r>
              <a:rPr lang="en-US" sz="1600" dirty="0"/>
              <a:t>Commission on Sport Management Accreditation. </a:t>
            </a:r>
          </a:p>
          <a:p>
            <a:r>
              <a:rPr lang="en-US" sz="1600" dirty="0" err="1"/>
              <a:t>Zaharia</a:t>
            </a:r>
            <a:r>
              <a:rPr lang="en-US" sz="1600" dirty="0"/>
              <a:t>, N., </a:t>
            </a:r>
            <a:r>
              <a:rPr lang="en-US" sz="1600" dirty="0" err="1"/>
              <a:t>Kaburakis</a:t>
            </a:r>
            <a:r>
              <a:rPr lang="en-US" sz="1600" dirty="0"/>
              <a:t>, A., &amp; Pierce, D. (2016). U.S. sport management programs in business schools: Trends and key issues. </a:t>
            </a:r>
            <a:r>
              <a:rPr lang="en-US" sz="1600" i="1" dirty="0"/>
              <a:t>Sport Management Education Journal, 10</a:t>
            </a:r>
            <a:r>
              <a:rPr lang="en-US" sz="1600" dirty="0"/>
              <a:t> (1), 13-28.</a:t>
            </a:r>
          </a:p>
        </p:txBody>
      </p:sp>
    </p:spTree>
    <p:extLst>
      <p:ext uri="{BB962C8B-B14F-4D97-AF65-F5344CB8AC3E}">
        <p14:creationId xmlns:p14="http://schemas.microsoft.com/office/powerpoint/2010/main" val="8098327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022A984-7442-1944-966D-682BD79F9A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Linkages – COSMA Principles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2C035E8-271D-E04C-B05C-531AC3C396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9211" y="1600200"/>
            <a:ext cx="8499987" cy="4525963"/>
          </a:xfrm>
        </p:spPr>
        <p:txBody>
          <a:bodyPr/>
          <a:lstStyle/>
          <a:p>
            <a:pPr marL="0" indent="0">
              <a:buNone/>
            </a:pPr>
            <a:r>
              <a:rPr lang="en-US" u="sng" dirty="0"/>
              <a:t>COSMA 7.6 – Diversity in Sport Management</a:t>
            </a:r>
          </a:p>
          <a:p>
            <a:pPr marL="0" indent="0">
              <a:buNone/>
            </a:pPr>
            <a:r>
              <a:rPr lang="en-US" dirty="0"/>
              <a:t>Recognizes “diversity in its many forms” </a:t>
            </a:r>
            <a:r>
              <a:rPr lang="en-US" sz="1400" dirty="0"/>
              <a:t>(COSMA, 2016, p. 54). </a:t>
            </a:r>
          </a:p>
          <a:p>
            <a:r>
              <a:rPr lang="en-US" dirty="0"/>
              <a:t>Sport management educational landscape reflects diversity</a:t>
            </a:r>
          </a:p>
          <a:p>
            <a:r>
              <a:rPr lang="en-US" dirty="0"/>
              <a:t>Three aspects to higher education diversity </a:t>
            </a:r>
            <a:r>
              <a:rPr lang="en-US" sz="1400" dirty="0"/>
              <a:t>(Meek, </a:t>
            </a:r>
            <a:r>
              <a:rPr lang="en-US" sz="1400" dirty="0" err="1"/>
              <a:t>Goedegebuure</a:t>
            </a:r>
            <a:r>
              <a:rPr lang="en-US" sz="1400" dirty="0"/>
              <a:t>, </a:t>
            </a:r>
            <a:r>
              <a:rPr lang="en-US" sz="1400" dirty="0" err="1"/>
              <a:t>Kivinen</a:t>
            </a:r>
            <a:r>
              <a:rPr lang="en-US" sz="1400" dirty="0"/>
              <a:t> &amp; Rinne, 1996)</a:t>
            </a:r>
          </a:p>
          <a:p>
            <a:pPr lvl="1"/>
            <a:r>
              <a:rPr lang="en-US" dirty="0"/>
              <a:t>Systemic: Differences among types of institutions</a:t>
            </a:r>
          </a:p>
          <a:p>
            <a:pPr lvl="1"/>
            <a:r>
              <a:rPr lang="en-US" dirty="0"/>
              <a:t>Structural: Differences in organization</a:t>
            </a:r>
          </a:p>
          <a:p>
            <a:pPr lvl="1"/>
            <a:r>
              <a:rPr lang="en-US" dirty="0"/>
              <a:t>Programmatic: Differences in programs and services offered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55396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CC8BE16-0475-2946-A7D9-D52A6E57B5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“So What?”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B87F626-6D0C-C144-97A9-A4781A15A0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COSMA 6.1: Salaries of sport management educators are an indicator of whether institutions are devoting adequate financial resources to support quality educational programs.</a:t>
            </a:r>
          </a:p>
          <a:p>
            <a:r>
              <a:rPr lang="en-US" dirty="0"/>
              <a:t>Build on previous research addressing salaries of sport management faculty</a:t>
            </a:r>
          </a:p>
          <a:p>
            <a:pPr lvl="1"/>
            <a:r>
              <a:rPr lang="en-US" dirty="0"/>
              <a:t>See e.g., Mahony, </a:t>
            </a:r>
            <a:r>
              <a:rPr lang="en-US" dirty="0" err="1"/>
              <a:t>Mondello</a:t>
            </a:r>
            <a:r>
              <a:rPr lang="en-US" dirty="0"/>
              <a:t>, Hums &amp; Judd, 2006; Pedersen &amp; Schneider, 2003; </a:t>
            </a:r>
            <a:r>
              <a:rPr lang="en-US" dirty="0" err="1"/>
              <a:t>Zaharia</a:t>
            </a:r>
            <a:r>
              <a:rPr lang="en-US" dirty="0"/>
              <a:t>, </a:t>
            </a:r>
            <a:r>
              <a:rPr lang="en-US" dirty="0" err="1"/>
              <a:t>Kaburakis</a:t>
            </a:r>
            <a:r>
              <a:rPr lang="en-US" dirty="0"/>
              <a:t> &amp; Pierce, 2016</a:t>
            </a:r>
          </a:p>
        </p:txBody>
      </p:sp>
    </p:spTree>
    <p:extLst>
      <p:ext uri="{BB962C8B-B14F-4D97-AF65-F5344CB8AC3E}">
        <p14:creationId xmlns:p14="http://schemas.microsoft.com/office/powerpoint/2010/main" val="17514782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5A6EF15-AF56-0F4C-B9A2-ECD3DC5E1D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Method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9C982F7-023C-F34E-A0DB-C480B6AEA1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Online survey of sport management faculty members in the fall of 2019 </a:t>
            </a:r>
          </a:p>
          <a:p>
            <a:r>
              <a:rPr lang="en-US" dirty="0"/>
              <a:t>Two rounds of solicitations</a:t>
            </a:r>
          </a:p>
          <a:p>
            <a:pPr lvl="1"/>
            <a:r>
              <a:rPr lang="en-US" dirty="0"/>
              <a:t>COSMA database</a:t>
            </a:r>
          </a:p>
          <a:p>
            <a:pPr lvl="1"/>
            <a:r>
              <a:rPr lang="en-US" dirty="0"/>
              <a:t>NASSM List</a:t>
            </a:r>
          </a:p>
          <a:p>
            <a:pPr lvl="1"/>
            <a:r>
              <a:rPr lang="en-US" dirty="0"/>
              <a:t>Social media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91303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5A6EF15-AF56-0F4C-B9A2-ECD3DC5E1D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Method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9C982F7-023C-F34E-A0DB-C480B6AEA1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399" y="1600200"/>
            <a:ext cx="8686799" cy="4525963"/>
          </a:xfrm>
        </p:spPr>
        <p:txBody>
          <a:bodyPr/>
          <a:lstStyle/>
          <a:p>
            <a:r>
              <a:rPr lang="en-US" dirty="0"/>
              <a:t>Four sections to survey</a:t>
            </a:r>
          </a:p>
          <a:p>
            <a:pPr lvl="1"/>
            <a:r>
              <a:rPr lang="en-US" dirty="0"/>
              <a:t>Institutional characteristics (e.g., Carnegie classification)</a:t>
            </a:r>
          </a:p>
          <a:p>
            <a:pPr lvl="1"/>
            <a:r>
              <a:rPr lang="en-US" dirty="0"/>
              <a:t>Job requirements (e.g., faculty role)</a:t>
            </a:r>
          </a:p>
          <a:p>
            <a:pPr lvl="1"/>
            <a:r>
              <a:rPr lang="en-US" dirty="0"/>
              <a:t>Base salary and total salary </a:t>
            </a:r>
          </a:p>
          <a:p>
            <a:pPr lvl="2"/>
            <a:r>
              <a:rPr lang="en-US" dirty="0"/>
              <a:t>Investigators converted international to USD</a:t>
            </a:r>
          </a:p>
          <a:p>
            <a:pPr lvl="1"/>
            <a:r>
              <a:rPr lang="en-US" dirty="0"/>
              <a:t>Additional responsibilities</a:t>
            </a:r>
          </a:p>
          <a:p>
            <a:r>
              <a:rPr lang="en-US" dirty="0"/>
              <a:t>Differences with 2016 survey</a:t>
            </a:r>
          </a:p>
          <a:p>
            <a:pPr lvl="1"/>
            <a:r>
              <a:rPr lang="en-US" dirty="0"/>
              <a:t>Respondents: Individual faculty members rather than unit heads</a:t>
            </a:r>
          </a:p>
          <a:p>
            <a:pPr lvl="1"/>
            <a:r>
              <a:rPr lang="en-US" dirty="0"/>
              <a:t>Refined questions to better address diverse compensation related issues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23536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07D82AF-40EC-0642-8E33-4677FF0FBB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Results – Overall: Public/Private</a:t>
            </a:r>
          </a:p>
        </p:txBody>
      </p:sp>
      <p:graphicFrame>
        <p:nvGraphicFramePr>
          <p:cNvPr id="4" name="Content Placeholder 7">
            <a:extLst>
              <a:ext uri="{FF2B5EF4-FFF2-40B4-BE49-F238E27FC236}">
                <a16:creationId xmlns:a16="http://schemas.microsoft.com/office/drawing/2014/main" xmlns="" id="{D9704FAB-9B3C-584E-985A-C12602EFC4F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73743228"/>
              </p:ext>
            </p:extLst>
          </p:nvPr>
        </p:nvGraphicFramePr>
        <p:xfrm>
          <a:off x="339725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6825427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07D82AF-40EC-0642-8E33-4677FF0FBB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Results – Overall. Two-Year/Four-Year</a:t>
            </a:r>
          </a:p>
        </p:txBody>
      </p:sp>
      <p:graphicFrame>
        <p:nvGraphicFramePr>
          <p:cNvPr id="4" name="Content Placeholder 7">
            <a:extLst>
              <a:ext uri="{FF2B5EF4-FFF2-40B4-BE49-F238E27FC236}">
                <a16:creationId xmlns:a16="http://schemas.microsoft.com/office/drawing/2014/main" xmlns="" id="{D9704FAB-9B3C-584E-985A-C12602EFC4F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76142227"/>
              </p:ext>
            </p:extLst>
          </p:nvPr>
        </p:nvGraphicFramePr>
        <p:xfrm>
          <a:off x="339725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5243650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8">
      <a:dk1>
        <a:sysClr val="windowText" lastClr="000000"/>
      </a:dk1>
      <a:lt1>
        <a:sysClr val="window" lastClr="FFFFFF"/>
      </a:lt1>
      <a:dk2>
        <a:srgbClr val="0070C0"/>
      </a:dk2>
      <a:lt2>
        <a:srgbClr val="EEECE1"/>
      </a:lt2>
      <a:accent1>
        <a:srgbClr val="FEB71A"/>
      </a:accent1>
      <a:accent2>
        <a:srgbClr val="6E81D6"/>
      </a:accent2>
      <a:accent3>
        <a:srgbClr val="705E5F"/>
      </a:accent3>
      <a:accent4>
        <a:srgbClr val="CC823D"/>
      </a:accent4>
      <a:accent5>
        <a:srgbClr val="72A7C0"/>
      </a:accent5>
      <a:accent6>
        <a:srgbClr val="BECC8D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1927</TotalTime>
  <Words>2229</Words>
  <Application>Microsoft Macintosh PowerPoint</Application>
  <PresentationFormat>On-screen Show (4:3)</PresentationFormat>
  <Paragraphs>687</Paragraphs>
  <Slides>34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5" baseType="lpstr">
      <vt:lpstr>Office Theme</vt:lpstr>
      <vt:lpstr>Faculty Salaries in Sport Management: Results and Utility of the 2019 COSMA Survey </vt:lpstr>
      <vt:lpstr>Objective</vt:lpstr>
      <vt:lpstr>Linkages – COSMA Principles</vt:lpstr>
      <vt:lpstr>Linkages – COSMA Principles</vt:lpstr>
      <vt:lpstr>“So What?”</vt:lpstr>
      <vt:lpstr>Method</vt:lpstr>
      <vt:lpstr>Method</vt:lpstr>
      <vt:lpstr>Results – Overall: Public/Private</vt:lpstr>
      <vt:lpstr>Results – Overall. Two-Year/Four-Year</vt:lpstr>
      <vt:lpstr>Results – Overall: Location</vt:lpstr>
      <vt:lpstr>Results – Overall: Program Housing</vt:lpstr>
      <vt:lpstr>Results – Overall: Carnegie </vt:lpstr>
      <vt:lpstr>Results – Overall: COSMA Status</vt:lpstr>
      <vt:lpstr>Results-Overall</vt:lpstr>
      <vt:lpstr>Results – Overall: Base Salary</vt:lpstr>
      <vt:lpstr>Results – Overall: Base Salary</vt:lpstr>
      <vt:lpstr>Results – Overall: Total Salary</vt:lpstr>
      <vt:lpstr>Results – Overall: Total Salary</vt:lpstr>
      <vt:lpstr>Results – By Carnegie: Instructor (Total)</vt:lpstr>
      <vt:lpstr>Results – By Carnegie: Asst Prof (Total)</vt:lpstr>
      <vt:lpstr>Results – By Carnegie: Assoc Prof (Total)</vt:lpstr>
      <vt:lpstr>Results – By Carnegie: Professor (Total)</vt:lpstr>
      <vt:lpstr>Results – By Housing: Instructor (Total)</vt:lpstr>
      <vt:lpstr>Results – By Housing: Instructor (Total)</vt:lpstr>
      <vt:lpstr>Results – By Housing: Asst Prof (Total)</vt:lpstr>
      <vt:lpstr>Results – By Housing: Asst Prof (Total)</vt:lpstr>
      <vt:lpstr>Results – By Housing: Assoc Prof (Total)</vt:lpstr>
      <vt:lpstr>Results – By Housing: Assoc Prof (Total)</vt:lpstr>
      <vt:lpstr>Results – By Housing: Professor (Total)</vt:lpstr>
      <vt:lpstr>Results – By Housing: Professor (Total)</vt:lpstr>
      <vt:lpstr>How can faculty members and program leaders utilize this information?</vt:lpstr>
      <vt:lpstr>How Can We Use This Information?</vt:lpstr>
      <vt:lpstr>Questions? Other comments?</vt:lpstr>
      <vt:lpstr>References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Presentation Tree</dc:creator>
  <cp:lastModifiedBy>Heather Alderman</cp:lastModifiedBy>
  <cp:revision>122</cp:revision>
  <cp:lastPrinted>2010-08-17T13:45:02Z</cp:lastPrinted>
  <dcterms:created xsi:type="dcterms:W3CDTF">2010-08-17T13:42:27Z</dcterms:created>
  <dcterms:modified xsi:type="dcterms:W3CDTF">2020-02-10T16:33:10Z</dcterms:modified>
</cp:coreProperties>
</file>