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8"/>
  </p:handoutMasterIdLst>
  <p:sldIdLst>
    <p:sldId id="257" r:id="rId2"/>
    <p:sldId id="258" r:id="rId3"/>
    <p:sldId id="269" r:id="rId4"/>
    <p:sldId id="259" r:id="rId5"/>
    <p:sldId id="283" r:id="rId6"/>
    <p:sldId id="281" r:id="rId7"/>
    <p:sldId id="282" r:id="rId8"/>
    <p:sldId id="260" r:id="rId9"/>
    <p:sldId id="284" r:id="rId10"/>
    <p:sldId id="273" r:id="rId11"/>
    <p:sldId id="274" r:id="rId12"/>
    <p:sldId id="275" r:id="rId13"/>
    <p:sldId id="276" r:id="rId14"/>
    <p:sldId id="270" r:id="rId15"/>
    <p:sldId id="271" r:id="rId16"/>
    <p:sldId id="277" r:id="rId17"/>
    <p:sldId id="264" r:id="rId18"/>
    <p:sldId id="265" r:id="rId19"/>
    <p:sldId id="266" r:id="rId20"/>
    <p:sldId id="267" r:id="rId21"/>
    <p:sldId id="285" r:id="rId22"/>
    <p:sldId id="280" r:id="rId23"/>
    <p:sldId id="268" r:id="rId24"/>
    <p:sldId id="272" r:id="rId25"/>
    <p:sldId id="278" r:id="rId26"/>
    <p:sldId id="279" r:id="rId2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A99768E-2922-484F-B10B-EEC877F5015F}" type="datetimeFigureOut">
              <a:rPr lang="en-US" smtClean="0"/>
              <a:t>2/12/18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8F519AE-A74D-4DF4-986F-031145057DFA}" type="slidenum">
              <a:rPr lang="en-US" smtClean="0"/>
              <a:t>‹#›</a:t>
            </a:fld>
            <a:endParaRPr lang="en-US"/>
          </a:p>
        </p:txBody>
      </p:sp>
    </p:spTree>
    <p:extLst>
      <p:ext uri="{BB962C8B-B14F-4D97-AF65-F5344CB8AC3E}">
        <p14:creationId xmlns:p14="http://schemas.microsoft.com/office/powerpoint/2010/main" val="18885854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7EB4CC-46D3-47D7-9335-5B0289614EE1}" type="datetimeFigureOut">
              <a:rPr lang="en-US" smtClean="0"/>
              <a:pPr/>
              <a:t>2/12/18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D69EA5-AFD8-4F5A-B350-70B45C54F3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EB4CC-46D3-47D7-9335-5B0289614EE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9EA5-AFD8-4F5A-B350-70B45C54F3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EB4CC-46D3-47D7-9335-5B0289614EE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9EA5-AFD8-4F5A-B350-70B45C54F3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EB4CC-46D3-47D7-9335-5B0289614EE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9EA5-AFD8-4F5A-B350-70B45C54F340}"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7EB4CC-46D3-47D7-9335-5B0289614EE1}" type="datetimeFigureOut">
              <a:rPr lang="en-US" smtClean="0"/>
              <a:pPr/>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69EA5-AFD8-4F5A-B350-70B45C54F34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7EB4CC-46D3-47D7-9335-5B0289614EE1}" type="datetimeFigureOut">
              <a:rPr lang="en-US" smtClean="0"/>
              <a:pPr/>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69EA5-AFD8-4F5A-B350-70B45C54F340}"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7EB4CC-46D3-47D7-9335-5B0289614EE1}" type="datetimeFigureOut">
              <a:rPr lang="en-US" smtClean="0"/>
              <a:pPr/>
              <a:t>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D69EA5-AFD8-4F5A-B350-70B45C54F3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7EB4CC-46D3-47D7-9335-5B0289614EE1}" type="datetimeFigureOut">
              <a:rPr lang="en-US" smtClean="0"/>
              <a:pPr/>
              <a:t>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D69EA5-AFD8-4F5A-B350-70B45C54F340}"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EB4CC-46D3-47D7-9335-5B0289614EE1}" type="datetimeFigureOut">
              <a:rPr lang="en-US" smtClean="0"/>
              <a:pPr/>
              <a:t>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D69EA5-AFD8-4F5A-B350-70B45C54F3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D7EB4CC-46D3-47D7-9335-5B0289614EE1}" type="datetimeFigureOut">
              <a:rPr lang="en-US" smtClean="0"/>
              <a:pPr/>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69EA5-AFD8-4F5A-B350-70B45C54F3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7EB4CC-46D3-47D7-9335-5B0289614EE1}" type="datetimeFigureOut">
              <a:rPr lang="en-US" smtClean="0"/>
              <a:pPr/>
              <a:t>2/12/18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D69EA5-AFD8-4F5A-B350-70B45C54F34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7EB4CC-46D3-47D7-9335-5B0289614EE1}" type="datetimeFigureOut">
              <a:rPr lang="en-US" smtClean="0"/>
              <a:pPr/>
              <a:t>2/12/18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D69EA5-AFD8-4F5A-B350-70B45C54F3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r>
              <a:rPr lang="en-US" dirty="0" smtClean="0"/>
              <a:t>                     Bob Case, PhD</a:t>
            </a:r>
          </a:p>
          <a:p>
            <a:pPr>
              <a:buNone/>
            </a:pPr>
            <a:r>
              <a:rPr lang="en-US" dirty="0"/>
              <a:t> </a:t>
            </a:r>
            <a:r>
              <a:rPr lang="en-US" dirty="0" smtClean="0"/>
              <a:t>                    Sport Management Program</a:t>
            </a:r>
          </a:p>
          <a:p>
            <a:pPr>
              <a:buNone/>
            </a:pPr>
            <a:r>
              <a:rPr lang="en-US" dirty="0" smtClean="0"/>
              <a:t>                     Old Dominion University</a:t>
            </a:r>
          </a:p>
          <a:p>
            <a:pPr>
              <a:buNone/>
            </a:pPr>
            <a:r>
              <a:rPr lang="en-US" dirty="0"/>
              <a:t> </a:t>
            </a:r>
            <a:r>
              <a:rPr lang="en-US" dirty="0" smtClean="0"/>
              <a:t>                    Norfolk, VA 23529</a:t>
            </a:r>
            <a:endParaRPr lang="en-US" dirty="0"/>
          </a:p>
        </p:txBody>
      </p:sp>
      <p:sp>
        <p:nvSpPr>
          <p:cNvPr id="2" name="Title 1"/>
          <p:cNvSpPr>
            <a:spLocks noGrp="1"/>
          </p:cNvSpPr>
          <p:nvPr>
            <p:ph type="title"/>
          </p:nvPr>
        </p:nvSpPr>
        <p:spPr>
          <a:xfrm>
            <a:off x="457200" y="152400"/>
            <a:ext cx="8229600" cy="1143000"/>
          </a:xfrm>
        </p:spPr>
        <p:txBody>
          <a:bodyPr>
            <a:normAutofit fontScale="90000"/>
          </a:bodyPr>
          <a:lstStyle/>
          <a:p>
            <a:r>
              <a:rPr lang="en-US" sz="2800" dirty="0" smtClean="0"/>
              <a:t>Sport Entrepreneurship:  Its Time Has Come to Be Part of the Sport Management Curriculum                                         </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We have transitioned from a NASSM/NASPE program approval process to a COSMA accreditation.</a:t>
            </a:r>
          </a:p>
          <a:p>
            <a:pPr>
              <a:buNone/>
            </a:pPr>
            <a:endParaRPr lang="en-US" dirty="0" smtClean="0"/>
          </a:p>
          <a:p>
            <a:r>
              <a:rPr lang="en-US" b="1" i="1" u="sng" dirty="0" smtClean="0"/>
              <a:t>Still we see very little attention being paid to the private business sector and providing knowledge and skills to our students in entrepreneurship so that they can start their own businesses!</a:t>
            </a:r>
            <a:endParaRPr lang="en-US" b="1" i="1" u="sng" dirty="0"/>
          </a:p>
        </p:txBody>
      </p:sp>
      <p:sp>
        <p:nvSpPr>
          <p:cNvPr id="2" name="Title 1"/>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the past, we have talked about offering </a:t>
            </a:r>
            <a:r>
              <a:rPr lang="en-US" u="sng" dirty="0" smtClean="0"/>
              <a:t>sales</a:t>
            </a:r>
            <a:r>
              <a:rPr lang="en-US" dirty="0" smtClean="0"/>
              <a:t> courses in our sport management curriculums.  Once again there seems to be another recent push toward offering sales courses in sport management programs.</a:t>
            </a:r>
          </a:p>
          <a:p>
            <a:pPr>
              <a:buNone/>
            </a:pPr>
            <a:endParaRPr lang="en-US" dirty="0" smtClean="0"/>
          </a:p>
          <a:p>
            <a:r>
              <a:rPr lang="en-US" dirty="0" smtClean="0"/>
              <a:t>Sport entrepreneurship is a little like sales courses in that we know it exists and it is needed -- but what have we done about it?</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Historically, in my opinion, sport management has been a little behind the times...Colleges of Business have sometimes been the trend setters.</a:t>
            </a:r>
          </a:p>
          <a:p>
            <a:endParaRPr lang="en-US" dirty="0" smtClean="0"/>
          </a:p>
          <a:p>
            <a:r>
              <a:rPr lang="en-US" dirty="0" smtClean="0"/>
              <a:t>We still have very few courses that specialize in certain aspects of sport management like human resource management in sport, employment law in sport, consumer behavior courses specific to sport,…  Sport entrepreneurship is one of these areas.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We tend to farm out these courses to Colleges of Business or we teach them as a sub-unit within an existing course.</a:t>
            </a:r>
          </a:p>
          <a:p>
            <a:pPr>
              <a:buNone/>
            </a:pPr>
            <a:endParaRPr lang="en-US" dirty="0" smtClean="0"/>
          </a:p>
          <a:p>
            <a:r>
              <a:rPr lang="en-US" dirty="0" smtClean="0"/>
              <a:t>Sometimes it appears that sport management has not been on the cutting edge of curriculum innovation and career planning for our students.  It might be argued that we have been more of a follower than a leader.</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Sport management graduates now seek jobs in a variety of sport and physical activity related careers.  </a:t>
            </a:r>
          </a:p>
          <a:p>
            <a:pPr>
              <a:buNone/>
            </a:pPr>
            <a:endParaRPr lang="en-US" dirty="0" smtClean="0"/>
          </a:p>
          <a:p>
            <a:r>
              <a:rPr lang="en-US" dirty="0" smtClean="0"/>
              <a:t>Sub-disciplines continue to expand and multiply (e.g., sport marketing, sport facility management, sport event management, sport law, sport economics, sport sociology, sport history, sport philosophy, sport tourism, sport communications) with their own conferences, journals, etc.</a:t>
            </a:r>
            <a:endParaRPr lang="en-US" dirty="0"/>
          </a:p>
        </p:txBody>
      </p:sp>
      <p:sp>
        <p:nvSpPr>
          <p:cNvPr id="2" name="Title 1"/>
          <p:cNvSpPr>
            <a:spLocks noGrp="1"/>
          </p:cNvSpPr>
          <p:nvPr>
            <p:ph type="title"/>
          </p:nvPr>
        </p:nvSpPr>
        <p:spPr/>
        <p:txBody>
          <a:bodyPr>
            <a:normAutofit fontScale="90000"/>
          </a:bodyPr>
          <a:lstStyle/>
          <a:p>
            <a:r>
              <a:rPr lang="en-US" b="1" dirty="0" smtClean="0"/>
              <a:t>Expansion of Sport Management </a:t>
            </a:r>
            <a:br>
              <a:rPr lang="en-US" b="1" dirty="0" smtClean="0"/>
            </a:br>
            <a:r>
              <a:rPr lang="en-US" b="1" dirty="0" smtClean="0"/>
              <a:t>to Other Career Paths</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As the hundreds of colleges with sport management programs continue to produce graduates seeking employment, there are only so many college sport marketing positions or professional team sport marketing positions.   </a:t>
            </a:r>
          </a:p>
          <a:p>
            <a:pPr>
              <a:buNone/>
            </a:pPr>
            <a:endParaRPr lang="en-US" dirty="0" smtClean="0"/>
          </a:p>
          <a:p>
            <a:r>
              <a:rPr lang="en-US" dirty="0" smtClean="0"/>
              <a:t>We need to look to other career paths that are compatible with sport management programs. </a:t>
            </a:r>
          </a:p>
        </p:txBody>
      </p:sp>
      <p:sp>
        <p:nvSpPr>
          <p:cNvPr id="2" name="Title 1"/>
          <p:cNvSpPr>
            <a:spLocks noGrp="1"/>
          </p:cNvSpPr>
          <p:nvPr>
            <p:ph type="title"/>
          </p:nvPr>
        </p:nvSpPr>
        <p:spPr/>
        <p:txBody>
          <a:bodyPr>
            <a:normAutofit fontScale="90000"/>
          </a:bodyPr>
          <a:lstStyle/>
          <a:p>
            <a:r>
              <a:rPr lang="en-US" b="1" dirty="0" smtClean="0"/>
              <a:t>       Types of Jobs for Sport            </a:t>
            </a:r>
            <a:br>
              <a:rPr lang="en-US" b="1" dirty="0" smtClean="0"/>
            </a:br>
            <a:r>
              <a:rPr lang="en-US" dirty="0" smtClean="0"/>
              <a:t>       </a:t>
            </a:r>
            <a:r>
              <a:rPr lang="en-US" b="1" dirty="0" smtClean="0"/>
              <a:t>Management Graduates</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For example, sport management graduates can now be found in a number of sport management “spin-off” career paths including sport facility management, sporting goods industry, sport commissions, sport marketing agencies,  administration of youth sport clubs, YMCA sport programs, MWR military intramural programs, college recreational sport programs, high school athletic administration, etc.</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smtClean="0"/>
          </a:p>
          <a:p>
            <a:r>
              <a:rPr lang="en-US" dirty="0" smtClean="0"/>
              <a:t>As you know, sport management graduates need to wear many hats. Generally speaking, they must be able to move in different directions with a wide variety of skills and a broad knowledge base.  </a:t>
            </a:r>
          </a:p>
          <a:p>
            <a:r>
              <a:rPr lang="en-US" dirty="0" smtClean="0"/>
              <a:t>Colleges of Business have realized this for years.  This is why many business programs have placed emphasis on developing degrees, majors, minors, courses, and certificates in entrepreneurship.  </a:t>
            </a:r>
            <a:endParaRPr lang="en-US" dirty="0"/>
          </a:p>
        </p:txBody>
      </p:sp>
      <p:sp>
        <p:nvSpPr>
          <p:cNvPr id="2" name="Title 1"/>
          <p:cNvSpPr>
            <a:spLocks noGrp="1"/>
          </p:cNvSpPr>
          <p:nvPr>
            <p:ph type="title"/>
          </p:nvPr>
        </p:nvSpPr>
        <p:spPr/>
        <p:txBody>
          <a:bodyPr>
            <a:normAutofit fontScale="90000"/>
          </a:bodyPr>
          <a:lstStyle/>
          <a:p>
            <a:r>
              <a:rPr lang="en-US" b="1" dirty="0" smtClean="0"/>
              <a:t>Today’s Sport Management Job Market</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Old Dominion University – Established the </a:t>
            </a:r>
            <a:r>
              <a:rPr lang="en-US" dirty="0" err="1" smtClean="0"/>
              <a:t>Strome</a:t>
            </a:r>
            <a:r>
              <a:rPr lang="en-US" dirty="0" smtClean="0"/>
              <a:t> Entrepreneurship Center to encourage and support entrepreneurship education, training, initiatives, activities, and programs on campus.  A certificate in entrepreneurship has been established for undergraduate students.  They have an annual “Shark Tank” competition!</a:t>
            </a:r>
          </a:p>
          <a:p>
            <a:pPr>
              <a:buNone/>
            </a:pPr>
            <a:endParaRPr lang="en-US" dirty="0" smtClean="0"/>
          </a:p>
          <a:p>
            <a:r>
              <a:rPr lang="en-US" dirty="0" smtClean="0"/>
              <a:t>University of North Carolina Kenan-Flagler Center for Entrepreneurial Studies - (Motto:  Learn, Launch, Lead).  “Our innovative entrepreneurship program is designed to help students succeed beyond the startup phase and transition into a lifelong entrepreneurial career.” MBA and Undergraduate Concentrations in Entrepreneurship have been established.</a:t>
            </a:r>
          </a:p>
        </p:txBody>
      </p:sp>
      <p:sp>
        <p:nvSpPr>
          <p:cNvPr id="2" name="Title 1"/>
          <p:cNvSpPr>
            <a:spLocks noGrp="1"/>
          </p:cNvSpPr>
          <p:nvPr>
            <p:ph type="title"/>
          </p:nvPr>
        </p:nvSpPr>
        <p:spPr/>
        <p:txBody>
          <a:bodyPr/>
          <a:lstStyle/>
          <a:p>
            <a:r>
              <a:rPr lang="en-US" dirty="0" smtClean="0"/>
              <a:t>            For Example…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endParaRPr lang="en-US" dirty="0" smtClean="0"/>
          </a:p>
          <a:p>
            <a:r>
              <a:rPr lang="en-US" sz="3800" dirty="0" smtClean="0"/>
              <a:t>Hundreds of books have been written about entrepreneurship and related areas (e.g., How to Write A Business Plan).</a:t>
            </a:r>
          </a:p>
          <a:p>
            <a:endParaRPr lang="en-US" sz="3800" dirty="0" smtClean="0"/>
          </a:p>
          <a:p>
            <a:r>
              <a:rPr lang="en-US" sz="3800" dirty="0" err="1" smtClean="0"/>
              <a:t>Barringer</a:t>
            </a:r>
            <a:r>
              <a:rPr lang="en-US" sz="3800" dirty="0" smtClean="0"/>
              <a:t> (2015) writes that about two-thirds of the over 2,000 colleges and universities in the United States offer courses in entrepreneurship.</a:t>
            </a:r>
          </a:p>
          <a:p>
            <a:pPr>
              <a:buNone/>
            </a:pPr>
            <a:endParaRPr lang="en-US" sz="3800" dirty="0" smtClean="0"/>
          </a:p>
          <a:p>
            <a:r>
              <a:rPr lang="en-US" sz="3800" dirty="0" smtClean="0"/>
              <a:t>The Kauffman Index of Entrepreneurial Activity states that approximately 543,000 new businesses are created each month in the United States.   </a:t>
            </a:r>
          </a:p>
          <a:p>
            <a:pPr>
              <a:buNone/>
            </a:pPr>
            <a:endParaRPr lang="en-US" sz="3800" dirty="0" smtClean="0"/>
          </a:p>
          <a:p>
            <a:r>
              <a:rPr lang="en-US" sz="3800" dirty="0" smtClean="0"/>
              <a:t>In my opinion, it is now time for sport management programs to pay attention to this trend and realize that sport management encompasses more than careers in college athletics and professional sports.</a:t>
            </a:r>
            <a:endParaRPr lang="en-US" sz="3800" dirty="0"/>
          </a:p>
          <a:p>
            <a:endParaRPr lang="en-US" sz="3800" dirty="0"/>
          </a:p>
        </p:txBody>
      </p:sp>
      <p:sp>
        <p:nvSpPr>
          <p:cNvPr id="2" name="Title 1"/>
          <p:cNvSpPr>
            <a:spLocks noGrp="1"/>
          </p:cNvSpPr>
          <p:nvPr>
            <p:ph type="title"/>
          </p:nvPr>
        </p:nvSpPr>
        <p:spPr/>
        <p:txBody>
          <a:bodyPr/>
          <a:lstStyle/>
          <a:p>
            <a:r>
              <a:rPr lang="en-US" b="1" dirty="0" smtClean="0"/>
              <a:t>        Body of Knowledge</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According to the Merriam-Webster dictionary, an entrepreneur is one who organizes, manages, and assumes the risks of a business or enterprise.</a:t>
            </a:r>
          </a:p>
          <a:p>
            <a:endParaRPr lang="en-US" dirty="0"/>
          </a:p>
        </p:txBody>
      </p:sp>
      <p:sp>
        <p:nvSpPr>
          <p:cNvPr id="2" name="Title 1"/>
          <p:cNvSpPr>
            <a:spLocks noGrp="1"/>
          </p:cNvSpPr>
          <p:nvPr>
            <p:ph type="title"/>
          </p:nvPr>
        </p:nvSpPr>
        <p:spPr/>
        <p:txBody>
          <a:bodyPr/>
          <a:lstStyle/>
          <a:p>
            <a:r>
              <a:rPr lang="en-US" b="1" dirty="0" smtClean="0"/>
              <a:t>     What is An Entrepreneur?</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Virginia Beach Field House</a:t>
            </a:r>
          </a:p>
          <a:p>
            <a:pPr>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Examples of Sport Related Businesses </a:t>
            </a:r>
            <a:endParaRPr lang="en-US" b="1" dirty="0"/>
          </a:p>
        </p:txBody>
      </p:sp>
      <p:pic>
        <p:nvPicPr>
          <p:cNvPr id="5122" name="Picture 2" descr="http://www.beachfieldhouse.com/_uploads/571f80920296f3af58442acd/MCH_5951.jpg"/>
          <p:cNvPicPr>
            <a:picLocks noChangeAspect="1" noChangeArrowheads="1"/>
          </p:cNvPicPr>
          <p:nvPr/>
        </p:nvPicPr>
        <p:blipFill>
          <a:blip r:embed="rId2" cstate="print"/>
          <a:srcRect/>
          <a:stretch>
            <a:fillRect/>
          </a:stretch>
        </p:blipFill>
        <p:spPr bwMode="auto">
          <a:xfrm>
            <a:off x="1371600" y="2743200"/>
            <a:ext cx="6553200" cy="225906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a:xfrm>
            <a:off x="533400" y="304800"/>
            <a:ext cx="8229600" cy="1143000"/>
          </a:xfrm>
        </p:spPr>
        <p:txBody>
          <a:bodyPr>
            <a:normAutofit fontScale="90000"/>
          </a:bodyPr>
          <a:lstStyle/>
          <a:p>
            <a:r>
              <a:rPr lang="en-US" dirty="0" smtClean="0"/>
              <a:t>Team Unlimited and the XTERRA World Championship</a:t>
            </a:r>
            <a:endParaRPr lang="en-US" dirty="0"/>
          </a:p>
        </p:txBody>
      </p:sp>
      <p:pic>
        <p:nvPicPr>
          <p:cNvPr id="1026" name="Picture 2" descr="C:\Users\rcase\Pictures\2016-03-15\IMG_039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1852684"/>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73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J&amp;A Racing (Shamrock Marathon, Wicked 10K,</a:t>
            </a:r>
          </a:p>
          <a:p>
            <a:pPr>
              <a:buNone/>
            </a:pPr>
            <a:r>
              <a:rPr lang="en-US" dirty="0" smtClean="0"/>
              <a:t>  Surf and Santa 10 Miler,…)</a:t>
            </a:r>
          </a:p>
          <a:p>
            <a:r>
              <a:rPr lang="en-US" dirty="0" err="1" smtClean="0"/>
              <a:t>TopGolf</a:t>
            </a:r>
            <a:r>
              <a:rPr lang="en-US" dirty="0" smtClean="0"/>
              <a:t> Driving Ranges</a:t>
            </a:r>
          </a:p>
          <a:p>
            <a:r>
              <a:rPr lang="en-US" dirty="0" smtClean="0"/>
              <a:t>Boo Williams Multi-Sport Complex</a:t>
            </a:r>
          </a:p>
          <a:p>
            <a:r>
              <a:rPr lang="en-US" dirty="0" smtClean="0"/>
              <a:t>Anytime Fitness Franchise</a:t>
            </a:r>
          </a:p>
          <a:p>
            <a:r>
              <a:rPr lang="en-US" dirty="0" smtClean="0"/>
              <a:t>Virginia Beach Rush Soccer</a:t>
            </a:r>
          </a:p>
          <a:p>
            <a:r>
              <a:rPr lang="en-US" dirty="0" smtClean="0"/>
              <a:t>Coastal Virginia Volleyball Club</a:t>
            </a:r>
          </a:p>
          <a:p>
            <a:r>
              <a:rPr lang="en-US" dirty="0" smtClean="0"/>
              <a:t>Elite Sport Marketing</a:t>
            </a:r>
          </a:p>
          <a:p>
            <a:r>
              <a:rPr lang="en-US" dirty="0" smtClean="0"/>
              <a:t>Etc.</a:t>
            </a:r>
          </a:p>
          <a:p>
            <a:endParaRPr lang="en-US" dirty="0" smtClean="0"/>
          </a:p>
          <a:p>
            <a:pPr>
              <a:buNone/>
            </a:pP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407 undergraduate sport management programs on the NASSM web site were examined for the existence of an entrepreneurship or sport entrepreneurship course.  </a:t>
            </a:r>
          </a:p>
          <a:p>
            <a:pPr marL="109728" indent="0">
              <a:buNone/>
            </a:pPr>
            <a:endParaRPr lang="en-US" dirty="0"/>
          </a:p>
          <a:p>
            <a:r>
              <a:rPr lang="en-US" dirty="0" smtClean="0"/>
              <a:t>Findings revealed that only 32 undergraduate sport management programs (7.9%) required an entrepreneurship course.</a:t>
            </a:r>
          </a:p>
          <a:p>
            <a:pPr marL="109728" indent="0">
              <a:buNone/>
            </a:pPr>
            <a:endParaRPr lang="en-US" dirty="0" smtClean="0"/>
          </a:p>
          <a:p>
            <a:r>
              <a:rPr lang="en-US" dirty="0" smtClean="0"/>
              <a:t>Only 5 of the programs offered a sport entrepreneurship course.  This is approximately 1% of all sport management undergraduate programs.  </a:t>
            </a:r>
          </a:p>
          <a:p>
            <a:endParaRPr lang="en-US" dirty="0" smtClean="0"/>
          </a:p>
          <a:p>
            <a:r>
              <a:rPr lang="en-US" dirty="0" smtClean="0"/>
              <a:t>At the Master’s level, only 5 of 232 programs (2%) offered a course in entrepreneurship or sport entrepreneurship.</a:t>
            </a:r>
          </a:p>
          <a:p>
            <a:endParaRPr lang="en-US" dirty="0" smtClean="0"/>
          </a:p>
          <a:p>
            <a:r>
              <a:rPr lang="en-US" dirty="0" smtClean="0"/>
              <a:t>Instead of following, sport management programs should be setting the stage for the future and providing students with sport entrepreneurial knowledge and skills.</a:t>
            </a:r>
            <a:endParaRPr lang="en-US" dirty="0"/>
          </a:p>
        </p:txBody>
      </p:sp>
      <p:sp>
        <p:nvSpPr>
          <p:cNvPr id="2" name="Title 1"/>
          <p:cNvSpPr>
            <a:spLocks noGrp="1"/>
          </p:cNvSpPr>
          <p:nvPr>
            <p:ph type="title"/>
          </p:nvPr>
        </p:nvSpPr>
        <p:spPr/>
        <p:txBody>
          <a:bodyPr>
            <a:normAutofit fontScale="90000"/>
          </a:bodyPr>
          <a:lstStyle/>
          <a:p>
            <a:r>
              <a:rPr lang="en-US" b="1" dirty="0" smtClean="0"/>
              <a:t>What does preliminary data show</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dirty="0" smtClean="0"/>
          </a:p>
          <a:p>
            <a:r>
              <a:rPr lang="en-US" sz="3400" dirty="0" smtClean="0"/>
              <a:t>How to generate and identify sport business ideas.</a:t>
            </a:r>
          </a:p>
          <a:p>
            <a:r>
              <a:rPr lang="en-US" sz="3400" dirty="0" smtClean="0"/>
              <a:t>How to assess whether the business idea is worthwhile.</a:t>
            </a:r>
          </a:p>
          <a:p>
            <a:r>
              <a:rPr lang="en-US" sz="3400" dirty="0" smtClean="0"/>
              <a:t>How to conduct a feasibility study and market/industry analysis.</a:t>
            </a:r>
          </a:p>
          <a:p>
            <a:r>
              <a:rPr lang="en-US" sz="3400" dirty="0" smtClean="0"/>
              <a:t>How to recognize legal issues involving intellectual property and select the appropriate business legal structure.</a:t>
            </a:r>
          </a:p>
          <a:p>
            <a:r>
              <a:rPr lang="en-US" sz="3400" dirty="0" smtClean="0"/>
              <a:t>How to seek funding and investors.</a:t>
            </a:r>
          </a:p>
          <a:p>
            <a:r>
              <a:rPr lang="en-US" sz="3400" dirty="0" smtClean="0"/>
              <a:t>How to organize a business  and hire an effective management team.</a:t>
            </a:r>
          </a:p>
          <a:p>
            <a:r>
              <a:rPr lang="en-US" sz="3400" dirty="0" smtClean="0"/>
              <a:t>How to write an effective business plan including an executive summary, marketing plan, financial projections, etc.</a:t>
            </a:r>
          </a:p>
          <a:p>
            <a:pPr>
              <a:buNone/>
            </a:pPr>
            <a:endParaRPr lang="en-US" sz="3400" dirty="0"/>
          </a:p>
        </p:txBody>
      </p:sp>
      <p:sp>
        <p:nvSpPr>
          <p:cNvPr id="2" name="Title 1"/>
          <p:cNvSpPr>
            <a:spLocks noGrp="1"/>
          </p:cNvSpPr>
          <p:nvPr>
            <p:ph type="title"/>
          </p:nvPr>
        </p:nvSpPr>
        <p:spPr/>
        <p:txBody>
          <a:bodyPr>
            <a:normAutofit fontScale="90000"/>
          </a:bodyPr>
          <a:lstStyle/>
          <a:p>
            <a:r>
              <a:rPr lang="en-US" b="1" dirty="0" smtClean="0"/>
              <a:t>What does a student in sport entrepreneurship need to know?</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Is sport entrepreneurship for everyone?  The answer is no.</a:t>
            </a:r>
          </a:p>
          <a:p>
            <a:r>
              <a:rPr lang="en-US" dirty="0" smtClean="0"/>
              <a:t>Should courses in sport entrepreneurship be available to students?  The answer is yes.</a:t>
            </a:r>
            <a:endParaRPr lang="en-US" dirty="0"/>
          </a:p>
        </p:txBody>
      </p:sp>
      <p:sp>
        <p:nvSpPr>
          <p:cNvPr id="2" name="Title 1"/>
          <p:cNvSpPr>
            <a:spLocks noGrp="1"/>
          </p:cNvSpPr>
          <p:nvPr>
            <p:ph type="title"/>
          </p:nvPr>
        </p:nvSpPr>
        <p:spPr/>
        <p:txBody>
          <a:bodyPr/>
          <a:lstStyle/>
          <a:p>
            <a:endParaRPr lang="en-US"/>
          </a:p>
        </p:txBody>
      </p:sp>
    </p:spTree>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4800" b="1" dirty="0"/>
          </a:p>
        </p:txBody>
      </p:sp>
      <p:sp>
        <p:nvSpPr>
          <p:cNvPr id="2" name="Title 1"/>
          <p:cNvSpPr>
            <a:spLocks noGrp="1"/>
          </p:cNvSpPr>
          <p:nvPr>
            <p:ph type="title"/>
          </p:nvPr>
        </p:nvSpPr>
        <p:spPr/>
        <p:txBody>
          <a:bodyPr>
            <a:normAutofit/>
          </a:bodyPr>
          <a:lstStyle/>
          <a:p>
            <a:r>
              <a:rPr lang="en-US" dirty="0" smtClean="0"/>
              <a:t>    Questions and Comments?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err="1" smtClean="0"/>
              <a:t>Barringer</a:t>
            </a:r>
            <a:r>
              <a:rPr lang="en-US" dirty="0" smtClean="0"/>
              <a:t> and Ireland (2016) describe entrepreneurship as “the art of turning an idea into a business” (p. 6).</a:t>
            </a:r>
            <a:endParaRPr lang="en-US" dirty="0"/>
          </a:p>
        </p:txBody>
      </p:sp>
      <p:sp>
        <p:nvSpPr>
          <p:cNvPr id="2" name="Title 1"/>
          <p:cNvSpPr>
            <a:spLocks noGrp="1"/>
          </p:cNvSpPr>
          <p:nvPr>
            <p:ph type="title"/>
          </p:nvPr>
        </p:nvSpPr>
        <p:spPr/>
        <p:txBody>
          <a:bodyPr/>
          <a:lstStyle/>
          <a:p>
            <a:r>
              <a:rPr lang="en-US" b="1" dirty="0" smtClean="0"/>
              <a:t>     What is Entrepreneurship?</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Sport entrepreneurship is utilizing or applying entrepreneurial knowledge, skills, and techniques to a sport setting or context.  </a:t>
            </a:r>
            <a:endParaRPr lang="en-US" dirty="0"/>
          </a:p>
        </p:txBody>
      </p:sp>
      <p:sp>
        <p:nvSpPr>
          <p:cNvPr id="2" name="Title 1"/>
          <p:cNvSpPr>
            <a:spLocks noGrp="1"/>
          </p:cNvSpPr>
          <p:nvPr>
            <p:ph type="title"/>
          </p:nvPr>
        </p:nvSpPr>
        <p:spPr/>
        <p:txBody>
          <a:bodyPr>
            <a:normAutofit fontScale="90000"/>
          </a:bodyPr>
          <a:lstStyle/>
          <a:p>
            <a:r>
              <a:rPr lang="en-US" b="1" dirty="0" smtClean="0"/>
              <a:t>  What is Sport Entrepreneurship?</a:t>
            </a:r>
            <a:endParaRPr lang="en-US" b="1"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Examples could be starting your own internet based sport marketing consulting business or owning a multi-sport  training facility that caters to AAU youth team practices and tournaments or starting a unique marathon and half-marathon running series centered around special days of the year (e.g., Shamrock Marathon, Surf and Santa Half Marathon, Wicked 10K,…). </a:t>
            </a:r>
          </a:p>
        </p:txBody>
      </p:sp>
      <p:sp>
        <p:nvSpPr>
          <p:cNvPr id="3" name="Title 2"/>
          <p:cNvSpPr>
            <a:spLocks noGrp="1"/>
          </p:cNvSpPr>
          <p:nvPr>
            <p:ph type="title"/>
          </p:nvPr>
        </p:nvSpPr>
        <p:spPr/>
        <p:txBody>
          <a:bodyPr>
            <a:normAutofit/>
          </a:bodyPr>
          <a:lstStyle/>
          <a:p>
            <a:r>
              <a:rPr lang="en-US" sz="3200" dirty="0" smtClean="0"/>
              <a:t>       </a:t>
            </a:r>
            <a:endParaRPr lang="en-US" sz="3200" dirty="0"/>
          </a:p>
        </p:txBody>
      </p:sp>
    </p:spTree>
    <p:extLst>
      <p:ext uri="{BB962C8B-B14F-4D97-AF65-F5344CB8AC3E}">
        <p14:creationId xmlns:p14="http://schemas.microsoft.com/office/powerpoint/2010/main" val="18789667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We have seen sport management programs grow over the years from a handful of professional preparation programs in the 1970s to over 400 professional preparation programs in the United States today at the undergraduate and graduate levels.  </a:t>
            </a:r>
          </a:p>
        </p:txBody>
      </p:sp>
      <p:sp>
        <p:nvSpPr>
          <p:cNvPr id="2" name="Title 1"/>
          <p:cNvSpPr>
            <a:spLocks noGrp="1"/>
          </p:cNvSpPr>
          <p:nvPr>
            <p:ph type="title"/>
          </p:nvPr>
        </p:nvSpPr>
        <p:spPr/>
        <p:txBody>
          <a:bodyPr>
            <a:normAutofit fontScale="90000"/>
          </a:bodyPr>
          <a:lstStyle/>
          <a:p>
            <a:r>
              <a:rPr lang="en-US" b="1" dirty="0" smtClean="0"/>
              <a:t>Why Sport Entrepreneurship and Why Now?</a:t>
            </a:r>
            <a:endParaRPr lang="en-US" b="1" dirty="0"/>
          </a:p>
        </p:txBody>
      </p:sp>
    </p:spTree>
    <p:extLst>
      <p:ext uri="{BB962C8B-B14F-4D97-AF65-F5344CB8AC3E}">
        <p14:creationId xmlns:p14="http://schemas.microsoft.com/office/powerpoint/2010/main" val="42128139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Sport continues to be a multi-billion dollar industry and still growing by leaps and bounds.</a:t>
            </a:r>
          </a:p>
          <a:p>
            <a:pPr marL="109728" indent="0">
              <a:buNone/>
            </a:pPr>
            <a:endParaRPr lang="en-US" dirty="0" smtClean="0"/>
          </a:p>
          <a:p>
            <a:r>
              <a:rPr lang="en-US" dirty="0" smtClean="0"/>
              <a:t>Sport management now has worldwide reach and appeal.</a:t>
            </a:r>
          </a:p>
          <a:p>
            <a:pPr marL="109728" indent="0">
              <a:buNone/>
            </a:pPr>
            <a:endParaRPr lang="en-US" dirty="0"/>
          </a:p>
        </p:txBody>
      </p:sp>
      <p:sp>
        <p:nvSpPr>
          <p:cNvPr id="2" name="Title 1"/>
          <p:cNvSpPr>
            <a:spLocks noGrp="1"/>
          </p:cNvSpPr>
          <p:nvPr>
            <p:ph type="title"/>
          </p:nvPr>
        </p:nvSpPr>
        <p:spPr/>
        <p:txBody>
          <a:bodyPr>
            <a:normAutofit fontScale="90000"/>
          </a:bodyPr>
          <a:lstStyle/>
          <a:p>
            <a:r>
              <a:rPr lang="en-US" b="1" dirty="0" smtClean="0"/>
              <a:t>Why Sport Entrepreneurship and Why Now? (Continued)</a:t>
            </a:r>
            <a:endParaRPr lang="en-US" b="1" dirty="0"/>
          </a:p>
        </p:txBody>
      </p:sp>
    </p:spTree>
    <p:extLst>
      <p:ext uri="{BB962C8B-B14F-4D97-AF65-F5344CB8AC3E}">
        <p14:creationId xmlns:p14="http://schemas.microsoft.com/office/powerpoint/2010/main" val="42128139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4525963"/>
          </a:xfrm>
        </p:spPr>
        <p:txBody>
          <a:bodyPr>
            <a:normAutofit/>
          </a:bodyPr>
          <a:lstStyle/>
          <a:p>
            <a:endParaRPr lang="en-US" dirty="0" smtClean="0"/>
          </a:p>
          <a:p>
            <a:r>
              <a:rPr lang="en-US" dirty="0" smtClean="0"/>
              <a:t>Sport management programs have expanded from a primarily athletic administration orientation in its early years (1960s and 1970s) to a sport management perspective in the 1980s and 1990s to a sport business perspective today.  </a:t>
            </a:r>
          </a:p>
          <a:p>
            <a:endParaRPr lang="en-US" dirty="0" smtClean="0"/>
          </a:p>
          <a:p>
            <a:endParaRPr lang="en-US" dirty="0"/>
          </a:p>
        </p:txBody>
      </p:sp>
      <p:sp>
        <p:nvSpPr>
          <p:cNvPr id="2" name="Title 1"/>
          <p:cNvSpPr>
            <a:spLocks noGrp="1"/>
          </p:cNvSpPr>
          <p:nvPr>
            <p:ph type="title"/>
          </p:nvPr>
        </p:nvSpPr>
        <p:spPr/>
        <p:txBody>
          <a:bodyPr>
            <a:noAutofit/>
          </a:bodyPr>
          <a:lstStyle/>
          <a:p>
            <a:r>
              <a:rPr lang="en-US" sz="3600" b="1" dirty="0" smtClean="0"/>
              <a:t>Why Sport Entrepreneurship and Why Now? (Continued)</a:t>
            </a:r>
            <a:endParaRPr lang="en-US" sz="3600"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a:t>In the 1980s, for example, sport management programs were often housed in Colleges of Education and located under the umbrella of Physical Education. </a:t>
            </a:r>
          </a:p>
          <a:p>
            <a:endParaRPr lang="en-US" dirty="0"/>
          </a:p>
          <a:p>
            <a:r>
              <a:rPr lang="en-US" dirty="0" smtClean="0"/>
              <a:t>More </a:t>
            </a:r>
            <a:r>
              <a:rPr lang="en-US" dirty="0"/>
              <a:t>recently we have seen a shift to “stand alone” programs and to offering sport management in Colleges of Business.</a:t>
            </a:r>
          </a:p>
          <a:p>
            <a:endParaRPr lang="en-US" dirty="0"/>
          </a:p>
        </p:txBody>
      </p:sp>
      <p:sp>
        <p:nvSpPr>
          <p:cNvPr id="3" name="Title 2"/>
          <p:cNvSpPr>
            <a:spLocks noGrp="1"/>
          </p:cNvSpPr>
          <p:nvPr>
            <p:ph type="title"/>
          </p:nvPr>
        </p:nvSpPr>
        <p:spPr/>
        <p:txBody>
          <a:bodyPr>
            <a:normAutofit fontScale="90000"/>
          </a:bodyPr>
          <a:lstStyle/>
          <a:p>
            <a:r>
              <a:rPr lang="en-US" dirty="0" smtClean="0"/>
              <a:t>Why Sport Entrepreneurship and Why Now? (Continued)</a:t>
            </a:r>
            <a:endParaRPr lang="en-US" dirty="0"/>
          </a:p>
        </p:txBody>
      </p:sp>
    </p:spTree>
    <p:extLst>
      <p:ext uri="{BB962C8B-B14F-4D97-AF65-F5344CB8AC3E}">
        <p14:creationId xmlns:p14="http://schemas.microsoft.com/office/powerpoint/2010/main" val="2925376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393</TotalTime>
  <Words>1414</Words>
  <Application>Microsoft Macintosh PowerPoint</Application>
  <PresentationFormat>On-screen Show (4:3)</PresentationFormat>
  <Paragraphs>109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Sport Entrepreneurship:  Its Time Has Come to Be Part of the Sport Management Curriculum                                         </vt:lpstr>
      <vt:lpstr>     What is An Entrepreneur?</vt:lpstr>
      <vt:lpstr>     What is Entrepreneurship?</vt:lpstr>
      <vt:lpstr>  What is Sport Entrepreneurship?</vt:lpstr>
      <vt:lpstr>       </vt:lpstr>
      <vt:lpstr>Why Sport Entrepreneurship and Why Now?</vt:lpstr>
      <vt:lpstr>Why Sport Entrepreneurship and Why Now? (Continued)</vt:lpstr>
      <vt:lpstr>Why Sport Entrepreneurship and Why Now? (Continued)</vt:lpstr>
      <vt:lpstr>Why Sport Entrepreneurship and Why Now? (Continued)</vt:lpstr>
      <vt:lpstr>PowerPoint Presentation</vt:lpstr>
      <vt:lpstr>PowerPoint Presentation</vt:lpstr>
      <vt:lpstr>PowerPoint Presentation</vt:lpstr>
      <vt:lpstr>PowerPoint Presentation</vt:lpstr>
      <vt:lpstr>Expansion of Sport Management  to Other Career Paths</vt:lpstr>
      <vt:lpstr>       Types of Jobs for Sport                    Management Graduates</vt:lpstr>
      <vt:lpstr>PowerPoint Presentation</vt:lpstr>
      <vt:lpstr>Today’s Sport Management Job Market</vt:lpstr>
      <vt:lpstr>            For Example…</vt:lpstr>
      <vt:lpstr>        Body of Knowledge</vt:lpstr>
      <vt:lpstr>Examples of Sport Related Businesses </vt:lpstr>
      <vt:lpstr>Team Unlimited and the XTERRA World Championship</vt:lpstr>
      <vt:lpstr>PowerPoint Presentation</vt:lpstr>
      <vt:lpstr>What does preliminary data show</vt:lpstr>
      <vt:lpstr>What does a student in sport entrepreneurship need to know?</vt:lpstr>
      <vt:lpstr>PowerPoint Presentation</vt:lpstr>
      <vt:lpstr>    Questions and Comments?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dc:creator>
  <cp:lastModifiedBy>Heather Alderman</cp:lastModifiedBy>
  <cp:revision>51</cp:revision>
  <cp:lastPrinted>2018-02-06T18:09:22Z</cp:lastPrinted>
  <dcterms:created xsi:type="dcterms:W3CDTF">2017-05-27T21:44:16Z</dcterms:created>
  <dcterms:modified xsi:type="dcterms:W3CDTF">2018-02-12T19:55:18Z</dcterms:modified>
</cp:coreProperties>
</file>