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17"/>
  </p:notesMasterIdLst>
  <p:sldIdLst>
    <p:sldId id="257" r:id="rId2"/>
    <p:sldId id="268" r:id="rId3"/>
    <p:sldId id="271" r:id="rId4"/>
    <p:sldId id="261" r:id="rId5"/>
    <p:sldId id="270" r:id="rId6"/>
    <p:sldId id="264" r:id="rId7"/>
    <p:sldId id="280" r:id="rId8"/>
    <p:sldId id="263" r:id="rId9"/>
    <p:sldId id="274" r:id="rId10"/>
    <p:sldId id="266" r:id="rId11"/>
    <p:sldId id="279" r:id="rId12"/>
    <p:sldId id="269" r:id="rId13"/>
    <p:sldId id="267" r:id="rId14"/>
    <p:sldId id="278"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7"/>
    <p:restoredTop sz="71848"/>
  </p:normalViewPr>
  <p:slideViewPr>
    <p:cSldViewPr snapToGrid="0" snapToObjects="1">
      <p:cViewPr varScale="1">
        <p:scale>
          <a:sx n="65" d="100"/>
          <a:sy n="65" d="100"/>
        </p:scale>
        <p:origin x="-10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2DAC0-3818-5146-9FFC-8BEA2863860A}" type="datetimeFigureOut">
              <a:rPr lang="en-US" smtClean="0"/>
              <a:t>2/12/18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D229C-58BB-4940-829B-4FDE2A712CD4}" type="slidenum">
              <a:rPr lang="en-US" smtClean="0"/>
              <a:t>‹#›</a:t>
            </a:fld>
            <a:endParaRPr lang="en-US"/>
          </a:p>
        </p:txBody>
      </p:sp>
    </p:spTree>
    <p:extLst>
      <p:ext uri="{BB962C8B-B14F-4D97-AF65-F5344CB8AC3E}">
        <p14:creationId xmlns:p14="http://schemas.microsoft.com/office/powerpoint/2010/main" val="2648338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1500" dirty="0"/>
              <a:t>Classical Views of Organizing </a:t>
            </a:r>
          </a:p>
          <a:p>
            <a:pPr lvl="1">
              <a:buFont typeface="Arial" panose="020B0604020202020204" pitchFamily="34" charset="0"/>
              <a:buChar char="•"/>
            </a:pPr>
            <a:r>
              <a:rPr lang="en-US" sz="1500" dirty="0"/>
              <a:t>Principles of Organizing </a:t>
            </a:r>
          </a:p>
          <a:p>
            <a:pPr lvl="1">
              <a:buFont typeface="Arial" panose="020B0604020202020204" pitchFamily="34" charset="0"/>
              <a:buChar char="•"/>
            </a:pPr>
            <a:r>
              <a:rPr lang="en-US" sz="1500" dirty="0"/>
              <a:t>Systems Based Organizing </a:t>
            </a:r>
          </a:p>
          <a:p>
            <a:pPr lvl="1">
              <a:buFont typeface="Arial" panose="020B0604020202020204" pitchFamily="34" charset="0"/>
              <a:buChar char="•"/>
            </a:pPr>
            <a:r>
              <a:rPr lang="en-US" sz="1500" dirty="0"/>
              <a:t>Systems View of Organizations </a:t>
            </a:r>
          </a:p>
          <a:p>
            <a:pPr lvl="1">
              <a:buFont typeface="Arial" panose="020B0604020202020204" pitchFamily="34" charset="0"/>
              <a:buChar char="•"/>
            </a:pPr>
            <a:r>
              <a:rPr lang="en-US" sz="1500" dirty="0"/>
              <a:t>Planning </a:t>
            </a:r>
          </a:p>
          <a:p>
            <a:pPr lvl="1">
              <a:buFont typeface="Arial" panose="020B0604020202020204" pitchFamily="34" charset="0"/>
              <a:buChar char="•"/>
            </a:pPr>
            <a:r>
              <a:rPr lang="en-US" sz="1500" dirty="0"/>
              <a:t>Program Evaluation </a:t>
            </a:r>
          </a:p>
          <a:p>
            <a:pPr lvl="1">
              <a:buFont typeface="Arial" panose="020B0604020202020204" pitchFamily="34" charset="0"/>
              <a:buChar char="•"/>
            </a:pPr>
            <a:r>
              <a:rPr lang="en-US" sz="1500" dirty="0"/>
              <a:t>Organizational Effectiveness (Ch.16)</a:t>
            </a:r>
          </a:p>
          <a:p>
            <a:pPr lvl="1">
              <a:buFont typeface="Arial" panose="020B0604020202020204" pitchFamily="34" charset="0"/>
              <a:buChar char="•"/>
            </a:pPr>
            <a:r>
              <a:rPr lang="en-US" sz="1600" dirty="0"/>
              <a:t>Meaning of Management Managerial Decision-Making (Ch.6)o Processes of Leadership (Ch.10&amp;11)o Contemporary Approaches to Leading (Ch.12)</a:t>
            </a:r>
            <a:r>
              <a:rPr lang="en-US" sz="1600" dirty="0" err="1"/>
              <a:t>Ø</a:t>
            </a:r>
            <a:r>
              <a:rPr lang="en-US" sz="1600" dirty="0"/>
              <a:t>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 Staffing (Ch.9)o Hiring/Training/Firing </a:t>
            </a:r>
            <a:r>
              <a:rPr lang="en-US" sz="1600" dirty="0" err="1"/>
              <a:t>Processo</a:t>
            </a:r>
            <a:r>
              <a:rPr lang="en-US" sz="1600" dirty="0"/>
              <a:t> Documents (Resumes/Job Descriptions)o Managing Diversity (Ch.13)</a:t>
            </a:r>
            <a:endParaRPr lang="en-US" sz="1600" dirty="0">
              <a:latin typeface="Garamond"/>
              <a:cs typeface="Garamond"/>
            </a:endParaRPr>
          </a:p>
          <a:p>
            <a:pPr lvl="1">
              <a:buFont typeface="Arial" panose="020B0604020202020204" pitchFamily="34" charset="0"/>
              <a:buChar char="•"/>
            </a:pPr>
            <a:endParaRPr lang="en-US" sz="1500" dirty="0"/>
          </a:p>
          <a:p>
            <a:pPr lvl="1">
              <a:buFont typeface="Arial" panose="020B0604020202020204" pitchFamily="34" charset="0"/>
              <a:buChar char="•"/>
            </a:pPr>
            <a:endParaRPr lang="en-US" sz="1500" dirty="0"/>
          </a:p>
          <a:p>
            <a:pPr lvl="1">
              <a:buFont typeface="Arial" panose="020B0604020202020204" pitchFamily="34" charset="0"/>
              <a:buChar char="•"/>
            </a:pPr>
            <a:endParaRPr lang="en-US" sz="1500" dirty="0"/>
          </a:p>
          <a:p>
            <a:endParaRPr lang="en-US" dirty="0"/>
          </a:p>
        </p:txBody>
      </p:sp>
      <p:sp>
        <p:nvSpPr>
          <p:cNvPr id="4" name="Slide Number Placeholder 3"/>
          <p:cNvSpPr>
            <a:spLocks noGrp="1"/>
          </p:cNvSpPr>
          <p:nvPr>
            <p:ph type="sldNum" sz="quarter" idx="10"/>
          </p:nvPr>
        </p:nvSpPr>
        <p:spPr/>
        <p:txBody>
          <a:bodyPr/>
          <a:lstStyle/>
          <a:p>
            <a:fld id="{6AED229C-58BB-4940-829B-4FDE2A712CD4}" type="slidenum">
              <a:rPr lang="en-US" smtClean="0"/>
              <a:t>5</a:t>
            </a:fld>
            <a:endParaRPr lang="en-US"/>
          </a:p>
        </p:txBody>
      </p:sp>
    </p:spTree>
    <p:extLst>
      <p:ext uri="{BB962C8B-B14F-4D97-AF65-F5344CB8AC3E}">
        <p14:creationId xmlns:p14="http://schemas.microsoft.com/office/powerpoint/2010/main" val="38425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Cooperative</a:t>
            </a:r>
            <a:r>
              <a:rPr lang="en-US" dirty="0"/>
              <a:t> - work together cooperatively to accomplish shared learning goals.  Cooperative learning is the heart of problem-based learning. It is related to collaborative learning, which emphasizes the "natural learning" (as opposed to training resulting from highly structured learning situations) that occurs as an effect of community in which students work together in unstructured groups and create their own learning situation.</a:t>
            </a:r>
          </a:p>
          <a:p>
            <a:endParaRPr lang="en-US" dirty="0"/>
          </a:p>
          <a:p>
            <a:r>
              <a:rPr lang="en-US" dirty="0"/>
              <a:t>modeling, coaching, and scaffolding (conceptual frameworks that provide for understanding what is being learned).Cooperative learners cognitively rehearse and restructure information to retain it in memory and incorporate it into existing cognitive structures.</a:t>
            </a:r>
          </a:p>
          <a:p>
            <a:endParaRPr lang="en-US" dirty="0"/>
          </a:p>
          <a:p>
            <a:r>
              <a:rPr lang="en-US" dirty="0"/>
              <a:t>controversy theory, which posits that when students are confronted with opposing points of view, uncertainty or conceptual conflict results, which creates a reconceptualization and an information search, which in turn results in a more refined and thoughtful conclusion.</a:t>
            </a:r>
          </a:p>
          <a:p>
            <a:endParaRPr lang="en-US" dirty="0"/>
          </a:p>
          <a:p>
            <a:r>
              <a:rPr lang="en-US" b="1" dirty="0"/>
              <a:t>Experiential - </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learning</a:t>
            </a:r>
            <a:r>
              <a:rPr lang="en-US" sz="1200" b="0" i="0" kern="1200" dirty="0">
                <a:solidFill>
                  <a:schemeClr val="tx1"/>
                </a:solidFill>
                <a:effectLst/>
                <a:latin typeface="+mn-lt"/>
                <a:ea typeface="+mn-ea"/>
                <a:cs typeface="+mn-cs"/>
              </a:rPr>
              <a:t> through reflection on doing"</a:t>
            </a:r>
            <a:endParaRPr lang="en-US" b="1" dirty="0"/>
          </a:p>
        </p:txBody>
      </p:sp>
      <p:sp>
        <p:nvSpPr>
          <p:cNvPr id="4" name="Slide Number Placeholder 3"/>
          <p:cNvSpPr>
            <a:spLocks noGrp="1"/>
          </p:cNvSpPr>
          <p:nvPr>
            <p:ph type="sldNum" sz="quarter" idx="10"/>
          </p:nvPr>
        </p:nvSpPr>
        <p:spPr/>
        <p:txBody>
          <a:bodyPr/>
          <a:lstStyle/>
          <a:p>
            <a:fld id="{6AED229C-58BB-4940-829B-4FDE2A712CD4}" type="slidenum">
              <a:rPr lang="en-US" smtClean="0"/>
              <a:t>7</a:t>
            </a:fld>
            <a:endParaRPr lang="en-US"/>
          </a:p>
        </p:txBody>
      </p:sp>
    </p:spTree>
    <p:extLst>
      <p:ext uri="{BB962C8B-B14F-4D97-AF65-F5344CB8AC3E}">
        <p14:creationId xmlns:p14="http://schemas.microsoft.com/office/powerpoint/2010/main" val="244721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cooperative and experiential learning into many of the activities that we utilized during the course</a:t>
            </a:r>
          </a:p>
          <a:p>
            <a:endParaRPr lang="en-US" dirty="0"/>
          </a:p>
          <a:p>
            <a:r>
              <a:rPr lang="en-US" dirty="0"/>
              <a:t>Each activity included a reflection – experiential learning isn’t just about doing, it’s about reflecting on the experience and gaining insights from the whole process. </a:t>
            </a:r>
          </a:p>
          <a:p>
            <a:endParaRPr lang="en-US" dirty="0"/>
          </a:p>
          <a:p>
            <a:r>
              <a:rPr lang="en-US" dirty="0"/>
              <a:t>Able to trial experiential learning activities in first section of the class and both of us were able to teach the same class this semester allowing for assignment tweaks based on student feedback</a:t>
            </a:r>
          </a:p>
        </p:txBody>
      </p:sp>
      <p:sp>
        <p:nvSpPr>
          <p:cNvPr id="4" name="Slide Number Placeholder 3"/>
          <p:cNvSpPr>
            <a:spLocks noGrp="1"/>
          </p:cNvSpPr>
          <p:nvPr>
            <p:ph type="sldNum" sz="quarter" idx="10"/>
          </p:nvPr>
        </p:nvSpPr>
        <p:spPr/>
        <p:txBody>
          <a:bodyPr/>
          <a:lstStyle/>
          <a:p>
            <a:fld id="{6AED229C-58BB-4940-829B-4FDE2A712CD4}" type="slidenum">
              <a:rPr lang="en-US" smtClean="0"/>
              <a:t>8</a:t>
            </a:fld>
            <a:endParaRPr lang="en-US"/>
          </a:p>
        </p:txBody>
      </p:sp>
    </p:spTree>
    <p:extLst>
      <p:ext uri="{BB962C8B-B14F-4D97-AF65-F5344CB8AC3E}">
        <p14:creationId xmlns:p14="http://schemas.microsoft.com/office/powerpoint/2010/main" val="69873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 greater productivity with sections that utilized an experiential learning activity</a:t>
            </a:r>
          </a:p>
          <a:p>
            <a:r>
              <a:rPr lang="en-US" dirty="0"/>
              <a:t>Did not have a control group to measure increased test score outcomes using experiential learning, but INCREDIBLY positive student feedback on assignments and overall on course evaluations. Numerous students mentioned activities in their comments </a:t>
            </a:r>
          </a:p>
        </p:txBody>
      </p:sp>
      <p:sp>
        <p:nvSpPr>
          <p:cNvPr id="4" name="Slide Number Placeholder 3"/>
          <p:cNvSpPr>
            <a:spLocks noGrp="1"/>
          </p:cNvSpPr>
          <p:nvPr>
            <p:ph type="sldNum" sz="quarter" idx="10"/>
          </p:nvPr>
        </p:nvSpPr>
        <p:spPr/>
        <p:txBody>
          <a:bodyPr/>
          <a:lstStyle/>
          <a:p>
            <a:fld id="{6AED229C-58BB-4940-829B-4FDE2A712CD4}" type="slidenum">
              <a:rPr lang="en-US" smtClean="0"/>
              <a:t>9</a:t>
            </a:fld>
            <a:endParaRPr lang="en-US"/>
          </a:p>
        </p:txBody>
      </p:sp>
    </p:spTree>
    <p:extLst>
      <p:ext uri="{BB962C8B-B14F-4D97-AF65-F5344CB8AC3E}">
        <p14:creationId xmlns:p14="http://schemas.microsoft.com/office/powerpoint/2010/main" val="295867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when developing a new course – where to start?! Like anything else, we created an outline – what did we want to cover and how would we prioritize concepts. What large assignments might support the course LOs? What small activities might enhance student learning?</a:t>
            </a:r>
          </a:p>
          <a:p>
            <a:endParaRPr lang="en-US" dirty="0"/>
          </a:p>
          <a:p>
            <a:r>
              <a:rPr lang="en-US" dirty="0"/>
              <a:t>Cooperative learning activities – peers are holding the group back…. Joint rewards – all working together to succeed. In-class completion of activity. Allows instructor to encourage engagement; paid to hear you lecture, not learn from my peers. </a:t>
            </a:r>
          </a:p>
          <a:p>
            <a:endParaRPr lang="en-US" dirty="0"/>
          </a:p>
          <a:p>
            <a:r>
              <a:rPr lang="en-US" dirty="0"/>
              <a:t>Experiential learning – missing the connection – reflection questions allow students to reflect and draw the connections they may have otherwise missed – guiding students to the connection. </a:t>
            </a:r>
          </a:p>
        </p:txBody>
      </p:sp>
      <p:sp>
        <p:nvSpPr>
          <p:cNvPr id="4" name="Slide Number Placeholder 3"/>
          <p:cNvSpPr>
            <a:spLocks noGrp="1"/>
          </p:cNvSpPr>
          <p:nvPr>
            <p:ph type="sldNum" sz="quarter" idx="10"/>
          </p:nvPr>
        </p:nvSpPr>
        <p:spPr/>
        <p:txBody>
          <a:bodyPr/>
          <a:lstStyle/>
          <a:p>
            <a:fld id="{6AED229C-58BB-4940-829B-4FDE2A712CD4}" type="slidenum">
              <a:rPr lang="en-US" smtClean="0"/>
              <a:t>12</a:t>
            </a:fld>
            <a:endParaRPr lang="en-US"/>
          </a:p>
        </p:txBody>
      </p:sp>
    </p:spTree>
    <p:extLst>
      <p:ext uri="{BB962C8B-B14F-4D97-AF65-F5344CB8AC3E}">
        <p14:creationId xmlns:p14="http://schemas.microsoft.com/office/powerpoint/2010/main" val="86195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82754C-AAC6-4741-8537-35956F4E3115}" type="datetime1">
              <a:rPr lang="en-US" smtClean="0"/>
              <a:pPr/>
              <a:t>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6191C2-5900-5F45-BA4A-0D6AD4D933A9}" type="slidenum">
              <a:rPr lang="en-US" smtClean="0"/>
              <a:pPr/>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6C5EB-4EDA-DA43-898B-88CCBEED195B}" type="datetimeFigureOut">
              <a:rPr lang="en-US" smtClean="0"/>
              <a:t>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B6CFE-88AD-5F42-9D2D-229388E73D88}"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6C5EB-4EDA-DA43-898B-88CCBEED195B}" type="datetimeFigureOut">
              <a:rPr lang="en-US" smtClean="0"/>
              <a:t>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B6CFE-88AD-5F42-9D2D-229388E73D88}"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6C5EB-4EDA-DA43-898B-88CCBEED195B}" type="datetimeFigureOut">
              <a:rPr lang="en-US" smtClean="0"/>
              <a:t>2/12/18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B6CFE-88AD-5F42-9D2D-229388E73D88}"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8E3C5C-7E24-AD44-AD89-937E62250094}" type="datetimeFigureOut">
              <a:rPr lang="en-US" smtClean="0"/>
              <a:t>2/12/18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2D3575-1AFA-E54E-A70A-0FCFE3C101EA}"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59474"/>
          </a:xfrm>
          <a:prstGeom prst="rect">
            <a:avLst/>
          </a:prstGeom>
          <a:noFill/>
          <a:ln>
            <a:noFill/>
          </a:ln>
        </p:spPr>
      </p:pic>
      <p:sp>
        <p:nvSpPr>
          <p:cNvPr id="4" name="Rectangle 3"/>
          <p:cNvSpPr/>
          <p:nvPr/>
        </p:nvSpPr>
        <p:spPr>
          <a:xfrm>
            <a:off x="0" y="505440"/>
            <a:ext cx="9144000" cy="54034"/>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p:nvPicPr>
        <p:blipFill>
          <a:blip r:embed="rId14"/>
          <a:stretch>
            <a:fillRect/>
          </a:stretch>
        </p:blipFill>
        <p:spPr>
          <a:xfrm>
            <a:off x="4078932" y="161651"/>
            <a:ext cx="815312" cy="823076"/>
          </a:xfrm>
          <a:prstGeom prst="rect">
            <a:avLst/>
          </a:prstGeom>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ammi.hazzaa@unco.edu" TargetMode="External"/><Relationship Id="rId3" Type="http://schemas.openxmlformats.org/officeDocument/2006/relationships/hyperlink" Target="mailto:brittany.jacobs@unco.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0" y="4315944"/>
            <a:ext cx="9144000" cy="2542057"/>
          </a:xfrm>
          <a:prstGeom prst="rect">
            <a:avLst/>
          </a:prstGeom>
          <a:noFill/>
          <a:ln>
            <a:noFill/>
          </a:ln>
        </p:spPr>
      </p:pic>
      <p:sp>
        <p:nvSpPr>
          <p:cNvPr id="16" name="Rectangle 15"/>
          <p:cNvSpPr/>
          <p:nvPr/>
        </p:nvSpPr>
        <p:spPr>
          <a:xfrm>
            <a:off x="0" y="4138333"/>
            <a:ext cx="9144000" cy="284177"/>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ctrTitle"/>
          </p:nvPr>
        </p:nvSpPr>
        <p:spPr>
          <a:xfrm>
            <a:off x="0" y="1039741"/>
            <a:ext cx="9144000" cy="648758"/>
          </a:xfrm>
        </p:spPr>
        <p:txBody>
          <a:bodyPr/>
          <a:lstStyle/>
          <a:p>
            <a:r>
              <a:rPr lang="en-US" sz="3400" b="1" dirty="0">
                <a:solidFill>
                  <a:srgbClr val="192E50"/>
                </a:solidFill>
                <a:latin typeface="Helvetica"/>
                <a:cs typeface="Helvetica"/>
              </a:rPr>
              <a:t>Reinventing the wheel? A case study in creating effective course content and assessments for a new undergraduate sport management course</a:t>
            </a:r>
          </a:p>
        </p:txBody>
      </p:sp>
      <p:sp>
        <p:nvSpPr>
          <p:cNvPr id="3" name="Subtitle 2"/>
          <p:cNvSpPr>
            <a:spLocks noGrp="1"/>
          </p:cNvSpPr>
          <p:nvPr>
            <p:ph type="subTitle" idx="1"/>
          </p:nvPr>
        </p:nvSpPr>
        <p:spPr>
          <a:xfrm>
            <a:off x="0" y="3509688"/>
            <a:ext cx="9144000" cy="515056"/>
          </a:xfrm>
        </p:spPr>
        <p:txBody>
          <a:bodyPr/>
          <a:lstStyle/>
          <a:p>
            <a:r>
              <a:rPr lang="en-US" sz="3000" b="1">
                <a:solidFill>
                  <a:srgbClr val="FAB134"/>
                </a:solidFill>
                <a:latin typeface="Helvetica"/>
                <a:cs typeface="Helvetica"/>
              </a:rPr>
              <a:t>Rammi Hazzaa							Brittany </a:t>
            </a:r>
            <a:r>
              <a:rPr lang="en-US" sz="3000" b="1" dirty="0">
                <a:solidFill>
                  <a:srgbClr val="FAB134"/>
                </a:solidFill>
                <a:latin typeface="Helvetica"/>
                <a:cs typeface="Helvetica"/>
              </a:rPr>
              <a:t>Jacobs</a:t>
            </a:r>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0" y="6758755"/>
            <a:ext cx="9144000" cy="99246"/>
          </a:xfrm>
          <a:prstGeom prst="rect">
            <a:avLst/>
          </a:prstGeom>
          <a:noFill/>
          <a:ln>
            <a:noFill/>
          </a:ln>
        </p:spPr>
      </p:pic>
      <p:pic>
        <p:nvPicPr>
          <p:cNvPr id="11" name="Picture 10"/>
          <p:cNvPicPr>
            <a:picLocks noChangeAspect="1"/>
          </p:cNvPicPr>
          <p:nvPr/>
        </p:nvPicPr>
        <p:blipFill>
          <a:blip r:embed="rId4"/>
          <a:stretch>
            <a:fillRect/>
          </a:stretch>
        </p:blipFill>
        <p:spPr>
          <a:xfrm>
            <a:off x="3096105" y="3321322"/>
            <a:ext cx="2951790" cy="2847610"/>
          </a:xfrm>
          <a:prstGeom prst="rect">
            <a:avLst/>
          </a:prstGeom>
        </p:spPr>
      </p:pic>
    </p:spTree>
    <p:extLst>
      <p:ext uri="{BB962C8B-B14F-4D97-AF65-F5344CB8AC3E}">
        <p14:creationId xmlns:p14="http://schemas.microsoft.com/office/powerpoint/2010/main" val="4772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198"/>
            <a:ext cx="8229600" cy="1143000"/>
          </a:xfrm>
        </p:spPr>
        <p:txBody>
          <a:bodyPr/>
          <a:lstStyle/>
          <a:p>
            <a:r>
              <a:rPr lang="en-US" sz="6000" dirty="0">
                <a:solidFill>
                  <a:schemeClr val="tx2"/>
                </a:solidFill>
                <a:latin typeface="Garamond"/>
                <a:cs typeface="Garamond"/>
              </a:rPr>
              <a:t>Instructor Benefits: </a:t>
            </a:r>
            <a:br>
              <a:rPr lang="en-US" sz="6000" dirty="0">
                <a:solidFill>
                  <a:schemeClr val="tx2"/>
                </a:solidFill>
                <a:latin typeface="Garamond"/>
                <a:cs typeface="Garamond"/>
              </a:rPr>
            </a:br>
            <a:r>
              <a:rPr lang="en-US" sz="4000" dirty="0">
                <a:solidFill>
                  <a:schemeClr val="tx2"/>
                </a:solidFill>
                <a:latin typeface="Garamond"/>
                <a:cs typeface="Garamond"/>
              </a:rPr>
              <a:t>Using Experiential Learning</a:t>
            </a:r>
          </a:p>
        </p:txBody>
      </p:sp>
      <p:sp>
        <p:nvSpPr>
          <p:cNvPr id="4" name="Content Placeholder 3"/>
          <p:cNvSpPr>
            <a:spLocks noGrp="1"/>
          </p:cNvSpPr>
          <p:nvPr>
            <p:ph idx="1"/>
          </p:nvPr>
        </p:nvSpPr>
        <p:spPr>
          <a:xfrm>
            <a:off x="457200" y="2542987"/>
            <a:ext cx="8686800" cy="5039142"/>
          </a:xfrm>
        </p:spPr>
        <p:txBody>
          <a:bodyPr/>
          <a:lstStyle/>
          <a:p>
            <a:r>
              <a:rPr lang="en-US" dirty="0">
                <a:latin typeface="Garamond" charset="0"/>
                <a:ea typeface="Garamond" charset="0"/>
                <a:cs typeface="Garamond" charset="0"/>
              </a:rPr>
              <a:t>Evaluate student learning in real time</a:t>
            </a:r>
          </a:p>
          <a:p>
            <a:r>
              <a:rPr lang="en-US" dirty="0">
                <a:latin typeface="Garamond" charset="0"/>
                <a:ea typeface="Garamond" charset="0"/>
                <a:cs typeface="Garamond" charset="0"/>
              </a:rPr>
              <a:t>Allow students to guide their own learning</a:t>
            </a:r>
          </a:p>
          <a:p>
            <a:r>
              <a:rPr lang="en-US" dirty="0">
                <a:latin typeface="Garamond" charset="0"/>
                <a:ea typeface="Garamond" charset="0"/>
                <a:cs typeface="Garamond" charset="0"/>
              </a:rPr>
              <a:t>Student feedback on activities – empowerment/buy-in</a:t>
            </a:r>
          </a:p>
        </p:txBody>
      </p:sp>
    </p:spTree>
    <p:extLst>
      <p:ext uri="{BB962C8B-B14F-4D97-AF65-F5344CB8AC3E}">
        <p14:creationId xmlns:p14="http://schemas.microsoft.com/office/powerpoint/2010/main" val="1622012320"/>
      </p:ext>
    </p:extLst>
  </p:cSld>
  <p:clrMapOvr>
    <a:masterClrMapping/>
  </p:clrMapOvr>
  <p:transition xmlns:p14="http://schemas.microsoft.com/office/powerpoint/2010/mai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198"/>
            <a:ext cx="8229600" cy="1143000"/>
          </a:xfrm>
        </p:spPr>
        <p:txBody>
          <a:bodyPr/>
          <a:lstStyle/>
          <a:p>
            <a:r>
              <a:rPr lang="en-US" sz="6000" dirty="0">
                <a:solidFill>
                  <a:schemeClr val="tx2"/>
                </a:solidFill>
                <a:latin typeface="Garamond"/>
                <a:cs typeface="Garamond"/>
              </a:rPr>
              <a:t>Instructor Benefits: </a:t>
            </a:r>
            <a:br>
              <a:rPr lang="en-US" sz="6000" dirty="0">
                <a:solidFill>
                  <a:schemeClr val="tx2"/>
                </a:solidFill>
                <a:latin typeface="Garamond"/>
                <a:cs typeface="Garamond"/>
              </a:rPr>
            </a:br>
            <a:r>
              <a:rPr lang="en-US" sz="4000" dirty="0">
                <a:solidFill>
                  <a:schemeClr val="tx2"/>
                </a:solidFill>
                <a:latin typeface="Garamond"/>
                <a:cs typeface="Garamond"/>
              </a:rPr>
              <a:t>Creating a new course</a:t>
            </a:r>
          </a:p>
        </p:txBody>
      </p:sp>
      <p:sp>
        <p:nvSpPr>
          <p:cNvPr id="4" name="Content Placeholder 3"/>
          <p:cNvSpPr>
            <a:spLocks noGrp="1"/>
          </p:cNvSpPr>
          <p:nvPr>
            <p:ph idx="1"/>
          </p:nvPr>
        </p:nvSpPr>
        <p:spPr>
          <a:xfrm>
            <a:off x="457200" y="2729598"/>
            <a:ext cx="8686800" cy="5039142"/>
          </a:xfrm>
        </p:spPr>
        <p:txBody>
          <a:bodyPr/>
          <a:lstStyle/>
          <a:p>
            <a:r>
              <a:rPr lang="en-US" dirty="0">
                <a:latin typeface="Garamond" charset="0"/>
                <a:ea typeface="Garamond" charset="0"/>
                <a:cs typeface="Garamond" charset="0"/>
              </a:rPr>
              <a:t>Planning/preparation - great learning experience</a:t>
            </a:r>
          </a:p>
          <a:p>
            <a:r>
              <a:rPr lang="en-US" dirty="0">
                <a:latin typeface="Garamond" charset="0"/>
                <a:ea typeface="Garamond" charset="0"/>
                <a:cs typeface="Garamond" charset="0"/>
              </a:rPr>
              <a:t>Teaching YOUR content</a:t>
            </a:r>
          </a:p>
          <a:p>
            <a:r>
              <a:rPr lang="en-US" dirty="0">
                <a:latin typeface="Garamond" charset="0"/>
                <a:ea typeface="Garamond" charset="0"/>
                <a:cs typeface="Garamond" charset="0"/>
              </a:rPr>
              <a:t>Student feedback/communication – develop relationships with students and build trust</a:t>
            </a:r>
          </a:p>
          <a:p>
            <a:r>
              <a:rPr lang="en-US" dirty="0">
                <a:latin typeface="Garamond" charset="0"/>
                <a:ea typeface="Garamond" charset="0"/>
                <a:cs typeface="Garamond" charset="0"/>
              </a:rPr>
              <a:t>Practice makes perfect – Build confidence</a:t>
            </a:r>
          </a:p>
        </p:txBody>
      </p:sp>
    </p:spTree>
    <p:extLst>
      <p:ext uri="{BB962C8B-B14F-4D97-AF65-F5344CB8AC3E}">
        <p14:creationId xmlns:p14="http://schemas.microsoft.com/office/powerpoint/2010/main" val="3430381380"/>
      </p:ext>
    </p:extLst>
  </p:cSld>
  <p:clrMapOvr>
    <a:masterClrMapping/>
  </p:clrMapOvr>
  <p:transition xmlns:p14="http://schemas.microsoft.com/office/powerpoint/2010/mai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6" y="797231"/>
            <a:ext cx="8488017" cy="1143000"/>
          </a:xfrm>
        </p:spPr>
        <p:txBody>
          <a:bodyPr/>
          <a:lstStyle/>
          <a:p>
            <a:r>
              <a:rPr lang="en-US" sz="6000" dirty="0">
                <a:solidFill>
                  <a:schemeClr val="tx2"/>
                </a:solidFill>
                <a:latin typeface="Garamond"/>
                <a:cs typeface="Garamond"/>
              </a:rPr>
              <a:t>Challenges</a:t>
            </a:r>
          </a:p>
        </p:txBody>
      </p:sp>
      <p:sp>
        <p:nvSpPr>
          <p:cNvPr id="3" name="Content Placeholder 2"/>
          <p:cNvSpPr>
            <a:spLocks noGrp="1"/>
          </p:cNvSpPr>
          <p:nvPr>
            <p:ph idx="1"/>
          </p:nvPr>
        </p:nvSpPr>
        <p:spPr>
          <a:xfrm>
            <a:off x="457200" y="1940231"/>
            <a:ext cx="8488016" cy="5257800"/>
          </a:xfrm>
        </p:spPr>
        <p:txBody>
          <a:bodyPr/>
          <a:lstStyle/>
          <a:p>
            <a:r>
              <a:rPr lang="en-US" dirty="0">
                <a:latin typeface="Garamond" charset="0"/>
                <a:ea typeface="Garamond" charset="0"/>
                <a:cs typeface="Garamond" charset="0"/>
              </a:rPr>
              <a:t>What are your biggest challenges when developing a new course?</a:t>
            </a:r>
          </a:p>
          <a:p>
            <a:endParaRPr lang="en-US" sz="2200" dirty="0">
              <a:latin typeface="Garamond" charset="0"/>
              <a:ea typeface="Garamond" charset="0"/>
              <a:cs typeface="Garamond" charset="0"/>
            </a:endParaRPr>
          </a:p>
          <a:p>
            <a:r>
              <a:rPr lang="en-US" dirty="0">
                <a:latin typeface="Garamond" charset="0"/>
                <a:ea typeface="Garamond" charset="0"/>
                <a:cs typeface="Garamond" charset="0"/>
              </a:rPr>
              <a:t>Using cooperative activities?</a:t>
            </a:r>
          </a:p>
          <a:p>
            <a:endParaRPr lang="en-US" sz="2200" dirty="0">
              <a:latin typeface="Garamond" charset="0"/>
              <a:ea typeface="Garamond" charset="0"/>
              <a:cs typeface="Garamond" charset="0"/>
            </a:endParaRPr>
          </a:p>
          <a:p>
            <a:r>
              <a:rPr lang="en-US" dirty="0">
                <a:latin typeface="Garamond" charset="0"/>
                <a:ea typeface="Garamond" charset="0"/>
                <a:cs typeface="Garamond" charset="0"/>
              </a:rPr>
              <a:t>Using experiential learning activities? </a:t>
            </a:r>
          </a:p>
          <a:p>
            <a:endParaRPr lang="en-US" sz="2200" dirty="0">
              <a:latin typeface="Garamond" charset="0"/>
              <a:ea typeface="Garamond" charset="0"/>
              <a:cs typeface="Garamond" charset="0"/>
            </a:endParaRPr>
          </a:p>
          <a:p>
            <a:r>
              <a:rPr lang="en-US" dirty="0">
                <a:latin typeface="Garamond" charset="0"/>
                <a:ea typeface="Garamond" charset="0"/>
                <a:cs typeface="Garamond" charset="0"/>
              </a:rPr>
              <a:t>How do we prepare new faculty to face these challenges?</a:t>
            </a:r>
          </a:p>
          <a:p>
            <a:endParaRPr lang="en-US" dirty="0">
              <a:latin typeface="Garamond" charset="0"/>
              <a:ea typeface="Garamond" charset="0"/>
              <a:cs typeface="Garamond" charset="0"/>
            </a:endParaRPr>
          </a:p>
        </p:txBody>
      </p:sp>
    </p:spTree>
    <p:extLst>
      <p:ext uri="{BB962C8B-B14F-4D97-AF65-F5344CB8AC3E}">
        <p14:creationId xmlns:p14="http://schemas.microsoft.com/office/powerpoint/2010/main" val="711540452"/>
      </p:ext>
    </p:extLst>
  </p:cSld>
  <p:clrMapOvr>
    <a:masterClrMapping/>
  </p:clrMapOvr>
  <p:transition xmlns:p14="http://schemas.microsoft.com/office/powerpoint/2010/mai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2" y="756288"/>
            <a:ext cx="8488017" cy="1143000"/>
          </a:xfrm>
        </p:spPr>
        <p:txBody>
          <a:bodyPr/>
          <a:lstStyle/>
          <a:p>
            <a:r>
              <a:rPr lang="en-US" sz="6000" dirty="0">
                <a:solidFill>
                  <a:schemeClr val="tx2"/>
                </a:solidFill>
                <a:latin typeface="Garamond"/>
                <a:cs typeface="Garamond"/>
              </a:rPr>
              <a:t>Preparing Instructors</a:t>
            </a:r>
          </a:p>
        </p:txBody>
      </p:sp>
      <p:sp>
        <p:nvSpPr>
          <p:cNvPr id="3" name="Content Placeholder 2"/>
          <p:cNvSpPr>
            <a:spLocks noGrp="1"/>
          </p:cNvSpPr>
          <p:nvPr>
            <p:ph idx="1"/>
          </p:nvPr>
        </p:nvSpPr>
        <p:spPr>
          <a:xfrm>
            <a:off x="457200" y="1768151"/>
            <a:ext cx="8488016" cy="5257800"/>
          </a:xfrm>
        </p:spPr>
        <p:txBody>
          <a:bodyPr/>
          <a:lstStyle/>
          <a:p>
            <a:r>
              <a:rPr lang="en-US" dirty="0">
                <a:latin typeface="Garamond" charset="0"/>
                <a:ea typeface="Garamond" charset="0"/>
                <a:cs typeface="Garamond" charset="0"/>
              </a:rPr>
              <a:t>Training doctoral students for effective teaching</a:t>
            </a:r>
          </a:p>
          <a:p>
            <a:pPr lvl="1"/>
            <a:r>
              <a:rPr lang="en-US" dirty="0">
                <a:latin typeface="Garamond" charset="0"/>
                <a:ea typeface="Garamond" charset="0"/>
                <a:cs typeface="Garamond" charset="0"/>
              </a:rPr>
              <a:t>Pedagogy Coursework</a:t>
            </a:r>
          </a:p>
          <a:p>
            <a:pPr lvl="1"/>
            <a:r>
              <a:rPr lang="en-US" dirty="0">
                <a:latin typeface="Garamond" charset="0"/>
                <a:ea typeface="Garamond" charset="0"/>
                <a:cs typeface="Garamond" charset="0"/>
              </a:rPr>
              <a:t>Faculty supervision</a:t>
            </a:r>
          </a:p>
          <a:p>
            <a:pPr lvl="1"/>
            <a:r>
              <a:rPr lang="en-US" dirty="0">
                <a:latin typeface="Garamond" charset="0"/>
                <a:ea typeface="Garamond" charset="0"/>
                <a:cs typeface="Garamond" charset="0"/>
              </a:rPr>
              <a:t>Evaluation</a:t>
            </a:r>
          </a:p>
          <a:p>
            <a:pPr lvl="1"/>
            <a:r>
              <a:rPr lang="en-US" dirty="0">
                <a:latin typeface="Garamond" charset="0"/>
                <a:ea typeface="Garamond" charset="0"/>
                <a:cs typeface="Garamond" charset="0"/>
              </a:rPr>
              <a:t>COSMA adjunct modules</a:t>
            </a:r>
          </a:p>
          <a:p>
            <a:r>
              <a:rPr lang="en-US" dirty="0">
                <a:latin typeface="Garamond" charset="0"/>
                <a:ea typeface="Garamond" charset="0"/>
                <a:cs typeface="Garamond" charset="0"/>
              </a:rPr>
              <a:t>Utilize network</a:t>
            </a:r>
          </a:p>
          <a:p>
            <a:r>
              <a:rPr lang="en-US" dirty="0">
                <a:latin typeface="Garamond" charset="0"/>
                <a:ea typeface="Garamond" charset="0"/>
                <a:cs typeface="Garamond" charset="0"/>
              </a:rPr>
              <a:t>Reach outside of Sport Management for resources – modify content to sport industry</a:t>
            </a:r>
          </a:p>
        </p:txBody>
      </p:sp>
    </p:spTree>
    <p:extLst>
      <p:ext uri="{BB962C8B-B14F-4D97-AF65-F5344CB8AC3E}">
        <p14:creationId xmlns:p14="http://schemas.microsoft.com/office/powerpoint/2010/main" val="551643129"/>
      </p:ext>
    </p:extLst>
  </p:cSld>
  <p:clrMapOvr>
    <a:masterClrMapping/>
  </p:clrMapOvr>
  <p:transition xmlns:p14="http://schemas.microsoft.com/office/powerpoint/2010/mai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8" y="797231"/>
            <a:ext cx="8488017" cy="1143000"/>
          </a:xfrm>
        </p:spPr>
        <p:txBody>
          <a:bodyPr/>
          <a:lstStyle/>
          <a:p>
            <a:r>
              <a:rPr lang="en-US" sz="6000" dirty="0">
                <a:solidFill>
                  <a:schemeClr val="tx2"/>
                </a:solidFill>
                <a:latin typeface="Garamond"/>
                <a:cs typeface="Garamond"/>
              </a:rPr>
              <a:t>References</a:t>
            </a:r>
          </a:p>
        </p:txBody>
      </p:sp>
      <p:sp>
        <p:nvSpPr>
          <p:cNvPr id="3" name="Content Placeholder 2"/>
          <p:cNvSpPr>
            <a:spLocks noGrp="1"/>
          </p:cNvSpPr>
          <p:nvPr>
            <p:ph idx="1"/>
          </p:nvPr>
        </p:nvSpPr>
        <p:spPr>
          <a:xfrm>
            <a:off x="279778" y="2146041"/>
            <a:ext cx="8665437" cy="4070514"/>
          </a:xfrm>
        </p:spPr>
        <p:txBody>
          <a:bodyPr/>
          <a:lstStyle/>
          <a:p>
            <a:pPr marL="0" indent="-457200">
              <a:buNone/>
            </a:pPr>
            <a:r>
              <a:rPr lang="en-US" sz="2000" dirty="0">
                <a:latin typeface="Garamond" panose="02020404030301010803" pitchFamily="18" charset="0"/>
              </a:rPr>
              <a:t>Cantor, J. A. (1997). </a:t>
            </a:r>
            <a:r>
              <a:rPr lang="en-US" sz="2000" i="1" dirty="0">
                <a:latin typeface="Garamond" panose="02020404030301010803" pitchFamily="18" charset="0"/>
              </a:rPr>
              <a:t>Experiential learning in higher education: Linking 	classroom and 	community. </a:t>
            </a:r>
            <a:r>
              <a:rPr lang="en-US" sz="2000" dirty="0">
                <a:latin typeface="Garamond" panose="02020404030301010803" pitchFamily="18" charset="0"/>
              </a:rPr>
              <a:t>Washington, DC: ERIC Clearinghouse on Higher Education. </a:t>
            </a:r>
          </a:p>
          <a:p>
            <a:pPr marL="0" indent="0">
              <a:buNone/>
            </a:pPr>
            <a:r>
              <a:rPr lang="en-US" sz="2000" dirty="0" err="1">
                <a:latin typeface="Garamond" panose="02020404030301010803" pitchFamily="18" charset="0"/>
              </a:rPr>
              <a:t>Holubec</a:t>
            </a:r>
            <a:r>
              <a:rPr lang="en-US" sz="2000" dirty="0">
                <a:latin typeface="Garamond" panose="02020404030301010803" pitchFamily="18" charset="0"/>
              </a:rPr>
              <a:t>, E., Johnson, D. W., &amp; Johnson, R. T. (1993). Impact of cooperative learning 	on naval air traffic controller training. </a:t>
            </a:r>
            <a:r>
              <a:rPr lang="en-US" sz="2000" i="1" dirty="0">
                <a:latin typeface="Garamond" panose="02020404030301010803" pitchFamily="18" charset="0"/>
              </a:rPr>
              <a:t>The Journal of Social Psychology</a:t>
            </a:r>
            <a:r>
              <a:rPr lang="en-US" sz="2000" dirty="0">
                <a:latin typeface="Garamond" panose="02020404030301010803" pitchFamily="18" charset="0"/>
              </a:rPr>
              <a:t>, </a:t>
            </a:r>
            <a:r>
              <a:rPr lang="en-US" sz="2000" i="1" dirty="0">
                <a:latin typeface="Garamond" panose="02020404030301010803" pitchFamily="18" charset="0"/>
              </a:rPr>
              <a:t>133</a:t>
            </a:r>
            <a:r>
              <a:rPr lang="en-US" sz="2000" dirty="0">
                <a:latin typeface="Garamond" panose="02020404030301010803" pitchFamily="18" charset="0"/>
              </a:rPr>
              <a:t>(3), 	337-346.</a:t>
            </a:r>
          </a:p>
          <a:p>
            <a:pPr marL="0" indent="0">
              <a:buNone/>
            </a:pPr>
            <a:r>
              <a:rPr lang="en-US" sz="2000" dirty="0">
                <a:latin typeface="Garamond" panose="02020404030301010803" pitchFamily="18" charset="0"/>
              </a:rPr>
              <a:t>Johnson, D. W., Johnson, R.T., &amp; Smith, K.A. (1998). Cooperative learning returns to 	college: What evidence is there that it works? </a:t>
            </a:r>
            <a:r>
              <a:rPr lang="en-US" sz="2000" i="1" dirty="0">
                <a:latin typeface="Garamond" panose="02020404030301010803" pitchFamily="18" charset="0"/>
              </a:rPr>
              <a:t>Change (July), </a:t>
            </a:r>
            <a:r>
              <a:rPr lang="en-US" sz="2000" dirty="0">
                <a:latin typeface="Garamond" panose="02020404030301010803" pitchFamily="18" charset="0"/>
              </a:rPr>
              <a:t>27-35.</a:t>
            </a:r>
          </a:p>
          <a:p>
            <a:pPr marL="0" indent="0">
              <a:buNone/>
            </a:pPr>
            <a:r>
              <a:rPr lang="en-US" sz="2000" dirty="0">
                <a:latin typeface="Garamond" panose="02020404030301010803" pitchFamily="18" charset="0"/>
              </a:rPr>
              <a:t>Munoz, C.,&amp; </a:t>
            </a:r>
            <a:r>
              <a:rPr lang="en-US" sz="2000" dirty="0" err="1">
                <a:latin typeface="Garamond" panose="02020404030301010803" pitchFamily="18" charset="0"/>
              </a:rPr>
              <a:t>Huser</a:t>
            </a:r>
            <a:r>
              <a:rPr lang="en-US" sz="2000" dirty="0">
                <a:latin typeface="Garamond" panose="02020404030301010803" pitchFamily="18" charset="0"/>
              </a:rPr>
              <a:t>, A. (2008). Experiential and cooperative learning: Using a 	situation analysis project in 	principles of marketing. </a:t>
            </a:r>
            <a:r>
              <a:rPr lang="en-US" sz="2000" i="1" dirty="0">
                <a:latin typeface="Garamond" panose="02020404030301010803" pitchFamily="18" charset="0"/>
              </a:rPr>
              <a:t>Journal of Education for 	Business</a:t>
            </a:r>
            <a:r>
              <a:rPr lang="en-US" sz="2000" dirty="0">
                <a:latin typeface="Garamond" panose="02020404030301010803" pitchFamily="18" charset="0"/>
              </a:rPr>
              <a:t>, </a:t>
            </a:r>
            <a:r>
              <a:rPr lang="en-US" sz="2000" i="1" dirty="0">
                <a:latin typeface="Garamond" panose="02020404030301010803" pitchFamily="18" charset="0"/>
              </a:rPr>
              <a:t>83</a:t>
            </a:r>
            <a:r>
              <a:rPr lang="en-US" sz="2000" dirty="0">
                <a:latin typeface="Garamond" panose="02020404030301010803" pitchFamily="18" charset="0"/>
              </a:rPr>
              <a:t>(4), 214-220.</a:t>
            </a:r>
            <a:endParaRPr lang="en-US" sz="2000" dirty="0">
              <a:latin typeface="Garamond" panose="02020404030301010803" pitchFamily="18" charset="0"/>
              <a:ea typeface="Garamond" charset="0"/>
              <a:cs typeface="Garamond" charset="0"/>
            </a:endParaRPr>
          </a:p>
        </p:txBody>
      </p:sp>
    </p:spTree>
    <p:extLst>
      <p:ext uri="{BB962C8B-B14F-4D97-AF65-F5344CB8AC3E}">
        <p14:creationId xmlns:p14="http://schemas.microsoft.com/office/powerpoint/2010/main" val="1602151588"/>
      </p:ext>
    </p:extLst>
  </p:cSld>
  <p:clrMapOvr>
    <a:masterClrMapping/>
  </p:clrMapOvr>
  <p:transition xmlns:p14="http://schemas.microsoft.com/office/powerpoint/2010/mai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8" y="797231"/>
            <a:ext cx="8488017" cy="1143000"/>
          </a:xfrm>
        </p:spPr>
        <p:txBody>
          <a:bodyPr/>
          <a:lstStyle/>
          <a:p>
            <a:r>
              <a:rPr lang="en-US" sz="6000" dirty="0">
                <a:solidFill>
                  <a:schemeClr val="tx2"/>
                </a:solidFill>
                <a:latin typeface="Garamond"/>
                <a:cs typeface="Garamond"/>
              </a:rPr>
              <a:t>Thank You</a:t>
            </a:r>
          </a:p>
        </p:txBody>
      </p:sp>
      <p:sp>
        <p:nvSpPr>
          <p:cNvPr id="3" name="Content Placeholder 2"/>
          <p:cNvSpPr>
            <a:spLocks noGrp="1"/>
          </p:cNvSpPr>
          <p:nvPr>
            <p:ph idx="1"/>
          </p:nvPr>
        </p:nvSpPr>
        <p:spPr>
          <a:xfrm>
            <a:off x="457199" y="2756847"/>
            <a:ext cx="8488016" cy="3459707"/>
          </a:xfrm>
        </p:spPr>
        <p:txBody>
          <a:bodyPr/>
          <a:lstStyle/>
          <a:p>
            <a:pPr marL="0" indent="0" algn="ctr">
              <a:buNone/>
            </a:pPr>
            <a:r>
              <a:rPr lang="en-US" dirty="0">
                <a:latin typeface="Garamond" charset="0"/>
                <a:ea typeface="Garamond" charset="0"/>
                <a:cs typeface="Garamond" charset="0"/>
              </a:rPr>
              <a:t>Contact Information:</a:t>
            </a:r>
          </a:p>
          <a:p>
            <a:pPr marL="0" indent="0" algn="ctr">
              <a:buNone/>
            </a:pPr>
            <a:endParaRPr lang="en-US" dirty="0">
              <a:latin typeface="Garamond" charset="0"/>
              <a:ea typeface="Garamond" charset="0"/>
              <a:cs typeface="Garamond" charset="0"/>
            </a:endParaRPr>
          </a:p>
          <a:p>
            <a:pPr marL="0" indent="0" algn="ctr">
              <a:buNone/>
            </a:pPr>
            <a:r>
              <a:rPr lang="en-US" dirty="0">
                <a:latin typeface="Garamond" charset="0"/>
                <a:ea typeface="Garamond" charset="0"/>
                <a:cs typeface="Garamond" charset="0"/>
              </a:rPr>
              <a:t>Rammi </a:t>
            </a:r>
            <a:r>
              <a:rPr lang="en-US" dirty="0" err="1">
                <a:latin typeface="Garamond" charset="0"/>
                <a:ea typeface="Garamond" charset="0"/>
                <a:cs typeface="Garamond" charset="0"/>
              </a:rPr>
              <a:t>Hazzaa</a:t>
            </a:r>
            <a:r>
              <a:rPr lang="en-US" dirty="0">
                <a:latin typeface="Garamond" charset="0"/>
                <a:ea typeface="Garamond" charset="0"/>
                <a:cs typeface="Garamond" charset="0"/>
              </a:rPr>
              <a:t> – </a:t>
            </a:r>
            <a:r>
              <a:rPr lang="en-US" dirty="0">
                <a:latin typeface="Garamond" charset="0"/>
                <a:ea typeface="Garamond" charset="0"/>
                <a:cs typeface="Garamond" charset="0"/>
                <a:hlinkClick r:id="rId2"/>
              </a:rPr>
              <a:t>rammi.hazzaa@unco.edu</a:t>
            </a:r>
            <a:r>
              <a:rPr lang="en-US" dirty="0">
                <a:latin typeface="Garamond" charset="0"/>
                <a:ea typeface="Garamond" charset="0"/>
                <a:cs typeface="Garamond" charset="0"/>
              </a:rPr>
              <a:t> </a:t>
            </a:r>
          </a:p>
          <a:p>
            <a:pPr marL="0" indent="0" algn="ctr">
              <a:buNone/>
            </a:pPr>
            <a:r>
              <a:rPr lang="en-US" dirty="0">
                <a:latin typeface="Garamond" charset="0"/>
                <a:ea typeface="Garamond" charset="0"/>
                <a:cs typeface="Garamond" charset="0"/>
              </a:rPr>
              <a:t>Brittany Jacobs – </a:t>
            </a:r>
            <a:r>
              <a:rPr lang="en-US" dirty="0">
                <a:latin typeface="Garamond" charset="0"/>
                <a:ea typeface="Garamond" charset="0"/>
                <a:cs typeface="Garamond" charset="0"/>
                <a:hlinkClick r:id="rId3"/>
              </a:rPr>
              <a:t>brittany.jacobs@unco.edu</a:t>
            </a:r>
            <a:endParaRPr lang="en-US" dirty="0">
              <a:latin typeface="Garamond" charset="0"/>
              <a:ea typeface="Garamond" charset="0"/>
              <a:cs typeface="Garamond" charset="0"/>
            </a:endParaRPr>
          </a:p>
          <a:p>
            <a:pPr marL="0" indent="0" algn="ctr">
              <a:buNone/>
            </a:pPr>
            <a:endParaRPr lang="en-US" dirty="0">
              <a:latin typeface="Garamond" charset="0"/>
              <a:ea typeface="Garamond" charset="0"/>
              <a:cs typeface="Garamond" charset="0"/>
            </a:endParaRPr>
          </a:p>
        </p:txBody>
      </p:sp>
    </p:spTree>
    <p:extLst>
      <p:ext uri="{BB962C8B-B14F-4D97-AF65-F5344CB8AC3E}">
        <p14:creationId xmlns:p14="http://schemas.microsoft.com/office/powerpoint/2010/main" val="2513793561"/>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81" y="807429"/>
            <a:ext cx="8229600" cy="1143000"/>
          </a:xfrm>
        </p:spPr>
        <p:txBody>
          <a:bodyPr/>
          <a:lstStyle/>
          <a:p>
            <a:r>
              <a:rPr lang="en-US" sz="6000" dirty="0">
                <a:solidFill>
                  <a:schemeClr val="tx2"/>
                </a:solidFill>
                <a:latin typeface="Garamond"/>
                <a:cs typeface="Garamond"/>
              </a:rPr>
              <a:t>Outline</a:t>
            </a:r>
          </a:p>
        </p:txBody>
      </p:sp>
      <p:sp>
        <p:nvSpPr>
          <p:cNvPr id="4" name="Content Placeholder 3"/>
          <p:cNvSpPr>
            <a:spLocks noGrp="1"/>
          </p:cNvSpPr>
          <p:nvPr>
            <p:ph idx="1"/>
          </p:nvPr>
        </p:nvSpPr>
        <p:spPr>
          <a:xfrm>
            <a:off x="457200" y="1709728"/>
            <a:ext cx="8229600" cy="5337316"/>
          </a:xfrm>
        </p:spPr>
        <p:txBody>
          <a:bodyPr/>
          <a:lstStyle/>
          <a:p>
            <a:r>
              <a:rPr lang="en-US" dirty="0">
                <a:latin typeface="Garamond" charset="0"/>
                <a:ea typeface="Garamond" charset="0"/>
                <a:cs typeface="Garamond" charset="0"/>
              </a:rPr>
              <a:t>Benefits and challenges of teaching a new sport management course</a:t>
            </a:r>
          </a:p>
          <a:p>
            <a:endParaRPr lang="en-US" sz="2200" dirty="0">
              <a:latin typeface="Garamond" charset="0"/>
              <a:ea typeface="Garamond" charset="0"/>
              <a:cs typeface="Garamond" charset="0"/>
            </a:endParaRPr>
          </a:p>
          <a:p>
            <a:r>
              <a:rPr lang="en-US" dirty="0">
                <a:latin typeface="Garamond" charset="0"/>
                <a:ea typeface="Garamond" charset="0"/>
                <a:cs typeface="Garamond" charset="0"/>
              </a:rPr>
              <a:t>Overview of designed course activities that were implemented and evaluated</a:t>
            </a:r>
          </a:p>
          <a:p>
            <a:endParaRPr lang="en-US" sz="2200" dirty="0">
              <a:latin typeface="Garamond" charset="0"/>
              <a:ea typeface="Garamond" charset="0"/>
              <a:cs typeface="Garamond" charset="0"/>
            </a:endParaRPr>
          </a:p>
          <a:p>
            <a:r>
              <a:rPr lang="en-US" dirty="0">
                <a:latin typeface="Garamond" charset="0"/>
                <a:ea typeface="Garamond" charset="0"/>
                <a:cs typeface="Garamond" charset="0"/>
              </a:rPr>
              <a:t>Potential strategies for doctoral students and recent graduates as they navigate new course preparation</a:t>
            </a:r>
          </a:p>
        </p:txBody>
      </p:sp>
    </p:spTree>
    <p:extLst>
      <p:ext uri="{BB962C8B-B14F-4D97-AF65-F5344CB8AC3E}">
        <p14:creationId xmlns:p14="http://schemas.microsoft.com/office/powerpoint/2010/main" val="2066639363"/>
      </p:ext>
    </p:extLst>
  </p:cSld>
  <p:clrMapOvr>
    <a:masterClrMapping/>
  </p:clrMapOvr>
  <p:transition xmlns:p14="http://schemas.microsoft.com/office/powerpoint/2010/mai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6846"/>
            <a:ext cx="8686800" cy="3939554"/>
          </a:xfrm>
        </p:spPr>
        <p:txBody>
          <a:bodyPr/>
          <a:lstStyle/>
          <a:p>
            <a:r>
              <a:rPr lang="en-US" dirty="0">
                <a:latin typeface="Garamond" charset="0"/>
                <a:ea typeface="Garamond" charset="0"/>
                <a:cs typeface="Garamond" charset="0"/>
              </a:rPr>
              <a:t>UNC’s newly created concentration</a:t>
            </a:r>
          </a:p>
          <a:p>
            <a:pPr lvl="1"/>
            <a:r>
              <a:rPr lang="en-US" dirty="0">
                <a:latin typeface="Garamond" charset="0"/>
                <a:ea typeface="Garamond" charset="0"/>
                <a:cs typeface="Garamond" charset="0"/>
              </a:rPr>
              <a:t>B.S. Sport Administration</a:t>
            </a:r>
          </a:p>
          <a:p>
            <a:r>
              <a:rPr lang="en-US" dirty="0">
                <a:latin typeface="Garamond" charset="0"/>
                <a:ea typeface="Garamond" charset="0"/>
                <a:cs typeface="Garamond" charset="0"/>
              </a:rPr>
              <a:t>New Course</a:t>
            </a:r>
          </a:p>
          <a:p>
            <a:pPr lvl="1"/>
            <a:r>
              <a:rPr lang="en-US" dirty="0">
                <a:latin typeface="Garamond" charset="0"/>
                <a:ea typeface="Garamond" charset="0"/>
                <a:cs typeface="Garamond" charset="0"/>
              </a:rPr>
              <a:t>Management of Sport Organizations</a:t>
            </a:r>
          </a:p>
          <a:p>
            <a:pPr lvl="1"/>
            <a:r>
              <a:rPr lang="en-US" dirty="0">
                <a:latin typeface="Garamond" charset="0"/>
                <a:ea typeface="Garamond" charset="0"/>
                <a:cs typeface="Garamond" charset="0"/>
              </a:rPr>
              <a:t>Introductory course for the Sport Management Major</a:t>
            </a:r>
          </a:p>
          <a:p>
            <a:pPr lvl="1"/>
            <a:r>
              <a:rPr lang="en-US" dirty="0">
                <a:latin typeface="Garamond" charset="0"/>
                <a:ea typeface="Garamond" charset="0"/>
                <a:cs typeface="Garamond" charset="0"/>
              </a:rPr>
              <a:t>Course still nearly 80% non-Sport Management Majors</a:t>
            </a:r>
          </a:p>
          <a:p>
            <a:r>
              <a:rPr lang="en-US" dirty="0">
                <a:latin typeface="Garamond" charset="0"/>
                <a:ea typeface="Garamond" charset="0"/>
                <a:cs typeface="Garamond" charset="0"/>
              </a:rPr>
              <a:t>52 undergraduate students (2 sections)</a:t>
            </a:r>
          </a:p>
        </p:txBody>
      </p:sp>
      <p:sp>
        <p:nvSpPr>
          <p:cNvPr id="4" name="Title 1"/>
          <p:cNvSpPr>
            <a:spLocks noGrp="1"/>
          </p:cNvSpPr>
          <p:nvPr>
            <p:ph type="title"/>
          </p:nvPr>
        </p:nvSpPr>
        <p:spPr>
          <a:xfrm>
            <a:off x="457200" y="793846"/>
            <a:ext cx="8229600" cy="1143000"/>
          </a:xfrm>
        </p:spPr>
        <p:txBody>
          <a:bodyPr/>
          <a:lstStyle/>
          <a:p>
            <a:r>
              <a:rPr lang="en-US" sz="6000" dirty="0">
                <a:solidFill>
                  <a:schemeClr val="tx2"/>
                </a:solidFill>
                <a:latin typeface="Garamond"/>
                <a:cs typeface="Garamond"/>
              </a:rPr>
              <a:t>The Context</a:t>
            </a:r>
          </a:p>
        </p:txBody>
      </p:sp>
    </p:spTree>
    <p:extLst>
      <p:ext uri="{BB962C8B-B14F-4D97-AF65-F5344CB8AC3E}">
        <p14:creationId xmlns:p14="http://schemas.microsoft.com/office/powerpoint/2010/main" val="185931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58"/>
            <a:ext cx="8229600" cy="1143000"/>
          </a:xfrm>
        </p:spPr>
        <p:txBody>
          <a:bodyPr/>
          <a:lstStyle/>
          <a:p>
            <a:r>
              <a:rPr lang="en-US" sz="6000" dirty="0">
                <a:solidFill>
                  <a:schemeClr val="tx2"/>
                </a:solidFill>
                <a:latin typeface="Garamond"/>
                <a:cs typeface="Garamond"/>
              </a:rPr>
              <a:t>Our Goals for the Course</a:t>
            </a:r>
          </a:p>
        </p:txBody>
      </p:sp>
      <p:sp>
        <p:nvSpPr>
          <p:cNvPr id="3" name="Content Placeholder 2"/>
          <p:cNvSpPr>
            <a:spLocks noGrp="1"/>
          </p:cNvSpPr>
          <p:nvPr>
            <p:ph idx="1"/>
          </p:nvPr>
        </p:nvSpPr>
        <p:spPr>
          <a:xfrm>
            <a:off x="0" y="2037210"/>
            <a:ext cx="8434874" cy="4525963"/>
          </a:xfrm>
        </p:spPr>
        <p:txBody>
          <a:bodyPr/>
          <a:lstStyle/>
          <a:p>
            <a:pPr marL="457200" lvl="1" indent="0">
              <a:buNone/>
            </a:pPr>
            <a:endParaRPr lang="en-US" sz="1000" dirty="0">
              <a:latin typeface="Garamond"/>
              <a:cs typeface="Garamond"/>
            </a:endParaRPr>
          </a:p>
          <a:p>
            <a:r>
              <a:rPr lang="en-US" dirty="0">
                <a:latin typeface="Garamond"/>
                <a:cs typeface="Garamond"/>
              </a:rPr>
              <a:t>Create Cooperative Learning Environment</a:t>
            </a:r>
          </a:p>
          <a:p>
            <a:pPr lvl="1"/>
            <a:r>
              <a:rPr lang="en-US" dirty="0">
                <a:latin typeface="Garamond"/>
                <a:cs typeface="Garamond"/>
              </a:rPr>
              <a:t>Students can maximize their own and each other’s learning when they work together </a:t>
            </a:r>
            <a:r>
              <a:rPr lang="en-US" sz="2200" dirty="0">
                <a:latin typeface="Garamond"/>
                <a:cs typeface="Garamond"/>
              </a:rPr>
              <a:t>(</a:t>
            </a:r>
            <a:r>
              <a:rPr lang="en-US" sz="2200" dirty="0" err="1">
                <a:latin typeface="Garamond"/>
                <a:cs typeface="Garamond"/>
              </a:rPr>
              <a:t>Holubec</a:t>
            </a:r>
            <a:r>
              <a:rPr lang="en-US" sz="2200" dirty="0">
                <a:latin typeface="Garamond"/>
                <a:cs typeface="Garamond"/>
              </a:rPr>
              <a:t>, Johnson, &amp; Johnson, 1993)</a:t>
            </a:r>
          </a:p>
          <a:p>
            <a:pPr lvl="1"/>
            <a:endParaRPr lang="en-US" sz="1000" dirty="0">
              <a:latin typeface="Garamond"/>
              <a:cs typeface="Garamond"/>
            </a:endParaRPr>
          </a:p>
          <a:p>
            <a:r>
              <a:rPr lang="en-US" dirty="0">
                <a:latin typeface="Garamond"/>
                <a:cs typeface="Garamond"/>
              </a:rPr>
              <a:t>Experiential Learning Activities</a:t>
            </a:r>
          </a:p>
          <a:p>
            <a:pPr lvl="1"/>
            <a:r>
              <a:rPr lang="en-US" dirty="0">
                <a:latin typeface="Garamond"/>
                <a:cs typeface="Garamond"/>
              </a:rPr>
              <a:t>Engage students in phenomena they’re studying </a:t>
            </a:r>
            <a:r>
              <a:rPr lang="en-US" sz="2200" dirty="0">
                <a:latin typeface="Garamond"/>
                <a:cs typeface="Garamond"/>
              </a:rPr>
              <a:t>(Cantor, 1997)</a:t>
            </a:r>
          </a:p>
        </p:txBody>
      </p:sp>
    </p:spTree>
    <p:extLst>
      <p:ext uri="{BB962C8B-B14F-4D97-AF65-F5344CB8AC3E}">
        <p14:creationId xmlns:p14="http://schemas.microsoft.com/office/powerpoint/2010/main" val="1416398764"/>
      </p:ext>
    </p:extLst>
  </p:cSld>
  <p:clrMapOvr>
    <a:masterClrMapping/>
  </p:clrMapOvr>
  <p:transition xmlns:p14="http://schemas.microsoft.com/office/powerpoint/2010/mai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58"/>
            <a:ext cx="8229600" cy="1143000"/>
          </a:xfrm>
        </p:spPr>
        <p:txBody>
          <a:bodyPr/>
          <a:lstStyle/>
          <a:p>
            <a:r>
              <a:rPr lang="en-US" sz="6000" dirty="0">
                <a:solidFill>
                  <a:schemeClr val="tx2"/>
                </a:solidFill>
                <a:latin typeface="Garamond"/>
                <a:cs typeface="Garamond"/>
              </a:rPr>
              <a:t>Course Content</a:t>
            </a:r>
          </a:p>
        </p:txBody>
      </p:sp>
      <p:sp>
        <p:nvSpPr>
          <p:cNvPr id="3" name="Content Placeholder 2"/>
          <p:cNvSpPr>
            <a:spLocks noGrp="1"/>
          </p:cNvSpPr>
          <p:nvPr>
            <p:ph idx="1"/>
          </p:nvPr>
        </p:nvSpPr>
        <p:spPr>
          <a:xfrm>
            <a:off x="289249" y="1240207"/>
            <a:ext cx="9144000" cy="5176922"/>
          </a:xfrm>
        </p:spPr>
        <p:txBody>
          <a:bodyPr/>
          <a:lstStyle/>
          <a:p>
            <a:pPr lvl="1"/>
            <a:endParaRPr lang="en-US" dirty="0">
              <a:latin typeface="Garamond"/>
              <a:cs typeface="Garamond"/>
            </a:endParaRPr>
          </a:p>
          <a:p>
            <a:r>
              <a:rPr lang="en-US" dirty="0">
                <a:latin typeface="Garamond"/>
                <a:cs typeface="Garamond"/>
              </a:rPr>
              <a:t>Comprised of three sections</a:t>
            </a:r>
          </a:p>
          <a:p>
            <a:pPr lvl="1"/>
            <a:r>
              <a:rPr lang="en-US" dirty="0">
                <a:latin typeface="Garamond"/>
                <a:cs typeface="Garamond"/>
              </a:rPr>
              <a:t>Organizations</a:t>
            </a:r>
          </a:p>
          <a:p>
            <a:pPr lvl="1"/>
            <a:r>
              <a:rPr lang="en-US" dirty="0">
                <a:latin typeface="Garamond"/>
                <a:cs typeface="Garamond"/>
              </a:rPr>
              <a:t>Management &amp; Leadership </a:t>
            </a:r>
          </a:p>
          <a:p>
            <a:pPr lvl="1"/>
            <a:r>
              <a:rPr lang="en-US" dirty="0">
                <a:latin typeface="Garamond"/>
                <a:cs typeface="Garamond"/>
              </a:rPr>
              <a:t>Human Resource Management</a:t>
            </a:r>
          </a:p>
          <a:p>
            <a:pPr lvl="1"/>
            <a:endParaRPr lang="en-US" dirty="0">
              <a:latin typeface="Garamond"/>
              <a:cs typeface="Garamond"/>
            </a:endParaRPr>
          </a:p>
          <a:p>
            <a:r>
              <a:rPr lang="en-US" dirty="0">
                <a:latin typeface="Garamond"/>
                <a:cs typeface="Garamond"/>
              </a:rPr>
              <a:t>Multiple forms of assessment</a:t>
            </a:r>
          </a:p>
          <a:p>
            <a:pPr lvl="1"/>
            <a:r>
              <a:rPr lang="en-US" dirty="0">
                <a:latin typeface="Garamond"/>
                <a:cs typeface="Garamond"/>
              </a:rPr>
              <a:t>Reflections, writing, presenting, working in groups</a:t>
            </a:r>
          </a:p>
          <a:p>
            <a:pPr lvl="1"/>
            <a:endParaRPr lang="en-US" dirty="0">
              <a:latin typeface="Garamond"/>
              <a:cs typeface="Garamond"/>
            </a:endParaRPr>
          </a:p>
          <a:p>
            <a:pPr>
              <a:buFont typeface="Arial" panose="020B0604020202020204" pitchFamily="34" charset="0"/>
              <a:buChar char="•"/>
            </a:pPr>
            <a:r>
              <a:rPr lang="en-US" dirty="0">
                <a:latin typeface="Garamond"/>
                <a:cs typeface="Garamond"/>
              </a:rPr>
              <a:t>Opportunities for trial and error – low risk!</a:t>
            </a:r>
          </a:p>
          <a:p>
            <a:pPr lvl="1"/>
            <a:endParaRPr lang="en-US" dirty="0">
              <a:latin typeface="Garamond"/>
              <a:cs typeface="Garamond"/>
            </a:endParaRPr>
          </a:p>
        </p:txBody>
      </p:sp>
    </p:spTree>
    <p:extLst>
      <p:ext uri="{BB962C8B-B14F-4D97-AF65-F5344CB8AC3E}">
        <p14:creationId xmlns:p14="http://schemas.microsoft.com/office/powerpoint/2010/main" val="95009035"/>
      </p:ext>
    </p:extLst>
  </p:cSld>
  <p:clrMapOvr>
    <a:masterClrMapping/>
  </p:clrMapOvr>
  <p:transition xmlns:p14="http://schemas.microsoft.com/office/powerpoint/2010/mai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860691"/>
            <a:ext cx="8686800" cy="1143000"/>
          </a:xfrm>
        </p:spPr>
        <p:txBody>
          <a:bodyPr/>
          <a:lstStyle/>
          <a:p>
            <a:r>
              <a:rPr lang="en-US" sz="5400" dirty="0">
                <a:solidFill>
                  <a:schemeClr val="tx2"/>
                </a:solidFill>
                <a:latin typeface="Garamond"/>
                <a:cs typeface="Garamond"/>
              </a:rPr>
              <a:t>Understanding your Audience</a:t>
            </a:r>
          </a:p>
        </p:txBody>
      </p:sp>
      <p:sp>
        <p:nvSpPr>
          <p:cNvPr id="3" name="Content Placeholder 2"/>
          <p:cNvSpPr>
            <a:spLocks noGrp="1"/>
          </p:cNvSpPr>
          <p:nvPr>
            <p:ph idx="1"/>
          </p:nvPr>
        </p:nvSpPr>
        <p:spPr>
          <a:xfrm>
            <a:off x="998376" y="2170330"/>
            <a:ext cx="8686800" cy="5116878"/>
          </a:xfrm>
        </p:spPr>
        <p:txBody>
          <a:bodyPr/>
          <a:lstStyle/>
          <a:p>
            <a:r>
              <a:rPr lang="en-US" dirty="0">
                <a:latin typeface="Garamond"/>
                <a:cs typeface="Garamond"/>
              </a:rPr>
              <a:t>Sport &amp; Exercise Science majors</a:t>
            </a:r>
          </a:p>
          <a:p>
            <a:r>
              <a:rPr lang="en-US" dirty="0">
                <a:latin typeface="Garamond"/>
                <a:cs typeface="Garamond"/>
              </a:rPr>
              <a:t>Demographics</a:t>
            </a:r>
          </a:p>
          <a:p>
            <a:r>
              <a:rPr lang="en-US" dirty="0">
                <a:latin typeface="Garamond"/>
                <a:cs typeface="Garamond"/>
              </a:rPr>
              <a:t>Learning styles</a:t>
            </a:r>
          </a:p>
        </p:txBody>
      </p:sp>
      <p:pic>
        <p:nvPicPr>
          <p:cNvPr id="4" name="Picture 3">
            <a:extLst>
              <a:ext uri="{FF2B5EF4-FFF2-40B4-BE49-F238E27FC236}">
                <a16:creationId xmlns:a16="http://schemas.microsoft.com/office/drawing/2014/main" xmlns="" id="{53384D44-CF46-B84F-9A3C-A05E3592A34B}"/>
              </a:ext>
            </a:extLst>
          </p:cNvPr>
          <p:cNvPicPr>
            <a:picLocks noChangeAspect="1"/>
          </p:cNvPicPr>
          <p:nvPr/>
        </p:nvPicPr>
        <p:blipFill>
          <a:blip r:embed="rId2"/>
          <a:stretch>
            <a:fillRect/>
          </a:stretch>
        </p:blipFill>
        <p:spPr>
          <a:xfrm>
            <a:off x="1607069" y="4075792"/>
            <a:ext cx="5864548" cy="2436560"/>
          </a:xfrm>
          <a:prstGeom prst="rect">
            <a:avLst/>
          </a:prstGeom>
        </p:spPr>
      </p:pic>
    </p:spTree>
    <p:extLst>
      <p:ext uri="{BB962C8B-B14F-4D97-AF65-F5344CB8AC3E}">
        <p14:creationId xmlns:p14="http://schemas.microsoft.com/office/powerpoint/2010/main" val="4594322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86" y="916674"/>
            <a:ext cx="8686800" cy="1143000"/>
          </a:xfrm>
        </p:spPr>
        <p:txBody>
          <a:bodyPr/>
          <a:lstStyle/>
          <a:p>
            <a:r>
              <a:rPr lang="en-US" sz="5400" dirty="0">
                <a:solidFill>
                  <a:schemeClr val="tx2"/>
                </a:solidFill>
                <a:latin typeface="Garamond"/>
                <a:cs typeface="Garamond"/>
              </a:rPr>
              <a:t>What is Cooperative Learning?</a:t>
            </a:r>
            <a:br>
              <a:rPr lang="en-US" sz="5400" dirty="0">
                <a:solidFill>
                  <a:schemeClr val="tx2"/>
                </a:solidFill>
                <a:latin typeface="Garamond"/>
                <a:cs typeface="Garamond"/>
              </a:rPr>
            </a:br>
            <a:r>
              <a:rPr lang="en-US" sz="5400" dirty="0">
                <a:solidFill>
                  <a:schemeClr val="tx2"/>
                </a:solidFill>
                <a:latin typeface="Garamond"/>
                <a:cs typeface="Garamond"/>
              </a:rPr>
              <a:t/>
            </a:r>
            <a:br>
              <a:rPr lang="en-US" sz="5400" dirty="0">
                <a:solidFill>
                  <a:schemeClr val="tx2"/>
                </a:solidFill>
                <a:latin typeface="Garamond"/>
                <a:cs typeface="Garamond"/>
              </a:rPr>
            </a:br>
            <a:r>
              <a:rPr lang="en-US" sz="5400" dirty="0">
                <a:solidFill>
                  <a:schemeClr val="tx2"/>
                </a:solidFill>
                <a:latin typeface="Garamond"/>
                <a:cs typeface="Garamond"/>
              </a:rPr>
              <a:t/>
            </a:r>
            <a:br>
              <a:rPr lang="en-US" sz="5400" dirty="0">
                <a:solidFill>
                  <a:schemeClr val="tx2"/>
                </a:solidFill>
                <a:latin typeface="Garamond"/>
                <a:cs typeface="Garamond"/>
              </a:rPr>
            </a:br>
            <a:r>
              <a:rPr lang="en-US" sz="5400" dirty="0">
                <a:solidFill>
                  <a:schemeClr val="tx2"/>
                </a:solidFill>
                <a:latin typeface="Garamond"/>
                <a:cs typeface="Garamond"/>
              </a:rPr>
              <a:t>What is Experiential Learning?</a:t>
            </a:r>
          </a:p>
        </p:txBody>
      </p:sp>
    </p:spTree>
    <p:extLst>
      <p:ext uri="{BB962C8B-B14F-4D97-AF65-F5344CB8AC3E}">
        <p14:creationId xmlns:p14="http://schemas.microsoft.com/office/powerpoint/2010/main" val="41783286"/>
      </p:ext>
    </p:extLst>
  </p:cSld>
  <p:clrMapOvr>
    <a:masterClrMapping/>
  </p:clrMapOvr>
  <p:transition xmlns:p14="http://schemas.microsoft.com/office/powerpoint/2010/mai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26" y="798618"/>
            <a:ext cx="10431624" cy="1143000"/>
          </a:xfrm>
        </p:spPr>
        <p:txBody>
          <a:bodyPr/>
          <a:lstStyle/>
          <a:p>
            <a:r>
              <a:rPr lang="en-US" sz="5000" dirty="0">
                <a:solidFill>
                  <a:schemeClr val="tx2"/>
                </a:solidFill>
                <a:latin typeface="Garamond"/>
                <a:cs typeface="Garamond"/>
              </a:rPr>
              <a:t>Cooperative -Experiential Activities</a:t>
            </a:r>
          </a:p>
        </p:txBody>
      </p:sp>
      <p:sp>
        <p:nvSpPr>
          <p:cNvPr id="3" name="Content Placeholder 2"/>
          <p:cNvSpPr>
            <a:spLocks noGrp="1"/>
          </p:cNvSpPr>
          <p:nvPr>
            <p:ph idx="1"/>
          </p:nvPr>
        </p:nvSpPr>
        <p:spPr>
          <a:xfrm>
            <a:off x="457200" y="1746751"/>
            <a:ext cx="8686800" cy="4957913"/>
          </a:xfrm>
        </p:spPr>
        <p:txBody>
          <a:bodyPr/>
          <a:lstStyle/>
          <a:p>
            <a:r>
              <a:rPr lang="en-US" dirty="0">
                <a:latin typeface="Garamond"/>
                <a:cs typeface="Garamond"/>
              </a:rPr>
              <a:t>Spaghetti tower</a:t>
            </a:r>
          </a:p>
          <a:p>
            <a:pPr lvl="1"/>
            <a:r>
              <a:rPr lang="en-US" dirty="0">
                <a:latin typeface="Garamond"/>
                <a:cs typeface="Garamond"/>
              </a:rPr>
              <a:t>Decision-making, teamwork</a:t>
            </a:r>
          </a:p>
          <a:p>
            <a:pPr lvl="1"/>
            <a:endParaRPr lang="en-US" sz="1000" dirty="0">
              <a:latin typeface="Garamond"/>
              <a:cs typeface="Garamond"/>
            </a:endParaRPr>
          </a:p>
          <a:p>
            <a:r>
              <a:rPr lang="en-US" dirty="0">
                <a:latin typeface="Garamond"/>
                <a:cs typeface="Garamond"/>
              </a:rPr>
              <a:t>Creating an Organizational Structure</a:t>
            </a:r>
          </a:p>
          <a:p>
            <a:pPr lvl="1"/>
            <a:r>
              <a:rPr lang="en-US" dirty="0">
                <a:latin typeface="Garamond"/>
                <a:cs typeface="Garamond"/>
              </a:rPr>
              <a:t>Principles of organizational design</a:t>
            </a:r>
          </a:p>
          <a:p>
            <a:pPr lvl="1"/>
            <a:endParaRPr lang="en-US" sz="1000" dirty="0">
              <a:latin typeface="Garamond"/>
              <a:cs typeface="Garamond"/>
            </a:endParaRPr>
          </a:p>
          <a:p>
            <a:r>
              <a:rPr lang="en-US" dirty="0">
                <a:latin typeface="Garamond"/>
                <a:cs typeface="Garamond"/>
              </a:rPr>
              <a:t>Scavenger hunt</a:t>
            </a:r>
          </a:p>
          <a:p>
            <a:pPr lvl="1"/>
            <a:r>
              <a:rPr lang="en-US" dirty="0">
                <a:latin typeface="Garamond"/>
                <a:cs typeface="Garamond"/>
              </a:rPr>
              <a:t>Building high performance teams</a:t>
            </a:r>
          </a:p>
          <a:p>
            <a:endParaRPr lang="en-US" sz="1000" dirty="0">
              <a:latin typeface="Garamond"/>
              <a:cs typeface="Garamond"/>
            </a:endParaRPr>
          </a:p>
          <a:p>
            <a:r>
              <a:rPr lang="en-US" dirty="0">
                <a:latin typeface="Garamond"/>
                <a:cs typeface="Garamond"/>
              </a:rPr>
              <a:t>Organizational proposal</a:t>
            </a:r>
          </a:p>
          <a:p>
            <a:pPr lvl="1"/>
            <a:r>
              <a:rPr lang="en-US" dirty="0">
                <a:latin typeface="Garamond"/>
                <a:cs typeface="Garamond"/>
              </a:rPr>
              <a:t>Incorporate multiple course concepts</a:t>
            </a:r>
          </a:p>
        </p:txBody>
      </p:sp>
    </p:spTree>
    <p:extLst>
      <p:ext uri="{BB962C8B-B14F-4D97-AF65-F5344CB8AC3E}">
        <p14:creationId xmlns:p14="http://schemas.microsoft.com/office/powerpoint/2010/main" val="1141774891"/>
      </p:ext>
    </p:extLst>
  </p:cSld>
  <p:clrMapOvr>
    <a:masterClrMapping/>
  </p:clrMapOvr>
  <p:transition xmlns:p14="http://schemas.microsoft.com/office/powerpoint/2010/mai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198"/>
            <a:ext cx="8229600" cy="1143000"/>
          </a:xfrm>
        </p:spPr>
        <p:txBody>
          <a:bodyPr/>
          <a:lstStyle/>
          <a:p>
            <a:r>
              <a:rPr lang="en-US" sz="6000" dirty="0">
                <a:solidFill>
                  <a:schemeClr val="tx2"/>
                </a:solidFill>
                <a:latin typeface="Garamond"/>
                <a:cs typeface="Garamond"/>
              </a:rPr>
              <a:t>Student Benefits</a:t>
            </a:r>
          </a:p>
        </p:txBody>
      </p:sp>
      <p:sp>
        <p:nvSpPr>
          <p:cNvPr id="4" name="Content Placeholder 3"/>
          <p:cNvSpPr>
            <a:spLocks noGrp="1"/>
          </p:cNvSpPr>
          <p:nvPr>
            <p:ph idx="1"/>
          </p:nvPr>
        </p:nvSpPr>
        <p:spPr>
          <a:xfrm>
            <a:off x="457200" y="1665908"/>
            <a:ext cx="8686800" cy="4804266"/>
          </a:xfrm>
        </p:spPr>
        <p:txBody>
          <a:bodyPr/>
          <a:lstStyle/>
          <a:p>
            <a:r>
              <a:rPr lang="en-US" dirty="0">
                <a:latin typeface="Garamond" panose="02020404030301010803" pitchFamily="18" charset="0"/>
              </a:rPr>
              <a:t>Cooperative learning can result in:</a:t>
            </a:r>
          </a:p>
          <a:p>
            <a:pPr lvl="1"/>
            <a:r>
              <a:rPr lang="en-US" dirty="0">
                <a:latin typeface="Garamond" panose="02020404030301010803" pitchFamily="18" charset="0"/>
              </a:rPr>
              <a:t> higher achievement and greater productivity</a:t>
            </a:r>
          </a:p>
          <a:p>
            <a:pPr lvl="1"/>
            <a:r>
              <a:rPr lang="en-US" dirty="0">
                <a:latin typeface="Garamond" panose="02020404030301010803" pitchFamily="18" charset="0"/>
              </a:rPr>
              <a:t> more caring, supportive, and committed relationships</a:t>
            </a:r>
          </a:p>
          <a:p>
            <a:pPr lvl="1"/>
            <a:r>
              <a:rPr lang="en-US" dirty="0">
                <a:latin typeface="Garamond" panose="02020404030301010803" pitchFamily="18" charset="0"/>
              </a:rPr>
              <a:t> greater psychological health, social competence, and self-esteem </a:t>
            </a:r>
            <a:r>
              <a:rPr lang="en-US" sz="2200" dirty="0">
                <a:latin typeface="Garamond" panose="02020404030301010803" pitchFamily="18" charset="0"/>
              </a:rPr>
              <a:t>(Johnson, Johnson, &amp; Smith, 1998)</a:t>
            </a:r>
          </a:p>
          <a:p>
            <a:pPr lvl="1"/>
            <a:endParaRPr lang="en-US" dirty="0">
              <a:latin typeface="Garamond" panose="02020404030301010803" pitchFamily="18" charset="0"/>
            </a:endParaRPr>
          </a:p>
          <a:p>
            <a:pPr>
              <a:buFont typeface="Arial" panose="020B0604020202020204" pitchFamily="34" charset="0"/>
              <a:buChar char="•"/>
            </a:pPr>
            <a:r>
              <a:rPr lang="en-US" dirty="0">
                <a:latin typeface="Garamond" panose="02020404030301010803" pitchFamily="18" charset="0"/>
              </a:rPr>
              <a:t>Experiential Learning:</a:t>
            </a:r>
          </a:p>
          <a:p>
            <a:pPr lvl="1"/>
            <a:r>
              <a:rPr lang="en-US" dirty="0">
                <a:latin typeface="Garamond" panose="02020404030301010803" pitchFamily="18" charset="0"/>
              </a:rPr>
              <a:t>Brings concepts to life</a:t>
            </a:r>
          </a:p>
          <a:p>
            <a:pPr lvl="1"/>
            <a:r>
              <a:rPr lang="en-US" dirty="0">
                <a:latin typeface="Garamond" panose="02020404030301010803" pitchFamily="18" charset="0"/>
              </a:rPr>
              <a:t>Reflect, test, and create new ideas </a:t>
            </a:r>
            <a:r>
              <a:rPr lang="en-US" sz="2200" dirty="0">
                <a:latin typeface="Garamond" panose="02020404030301010803" pitchFamily="18" charset="0"/>
              </a:rPr>
              <a:t>(Munoz &amp; </a:t>
            </a:r>
            <a:r>
              <a:rPr lang="en-US" sz="2200" dirty="0" err="1">
                <a:latin typeface="Garamond" panose="02020404030301010803" pitchFamily="18" charset="0"/>
              </a:rPr>
              <a:t>Huser</a:t>
            </a:r>
            <a:r>
              <a:rPr lang="en-US" sz="2200" dirty="0">
                <a:latin typeface="Garamond" panose="02020404030301010803" pitchFamily="18" charset="0"/>
              </a:rPr>
              <a:t>, 2008)</a:t>
            </a:r>
          </a:p>
          <a:p>
            <a:pPr marL="457200" lvl="1" indent="0">
              <a:buNone/>
            </a:pPr>
            <a:endParaRPr lang="en-US" dirty="0">
              <a:latin typeface="Garamond" panose="02020404030301010803" pitchFamily="18" charset="0"/>
              <a:ea typeface="Garamond" charset="0"/>
              <a:cs typeface="Garamond" charset="0"/>
            </a:endParaRPr>
          </a:p>
        </p:txBody>
      </p:sp>
    </p:spTree>
    <p:extLst>
      <p:ext uri="{BB962C8B-B14F-4D97-AF65-F5344CB8AC3E}">
        <p14:creationId xmlns:p14="http://schemas.microsoft.com/office/powerpoint/2010/main" val="2371159494"/>
      </p:ext>
    </p:extLst>
  </p:cSld>
  <p:clrMapOvr>
    <a:masterClrMapping/>
  </p:clrMapOvr>
  <p:transition xmlns:p14="http://schemas.microsoft.com/office/powerpoint/2010/main" spd="slow">
    <p:push dir="u"/>
  </p:transition>
</p:sld>
</file>

<file path=ppt/theme/theme1.xml><?xml version="1.0" encoding="utf-8"?>
<a:theme xmlns:a="http://schemas.openxmlformats.org/drawingml/2006/main" name="unc_present_template_two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M_1[1]" id="{0DDF734E-28FD-9B4A-9249-9E2DCD67CA1F}" vid="{BCF04B72-7C5F-8C4A-8A1A-DF0F296055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Template>
  <TotalTime>2752</TotalTime>
  <Words>946</Words>
  <Application>Microsoft Macintosh PowerPoint</Application>
  <PresentationFormat>On-screen Show (4:3)</PresentationFormat>
  <Paragraphs>131</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unc_present_template_two_15</vt:lpstr>
      <vt:lpstr>Reinventing the wheel? A case study in creating effective course content and assessments for a new undergraduate sport management course</vt:lpstr>
      <vt:lpstr>Outline</vt:lpstr>
      <vt:lpstr>The Context</vt:lpstr>
      <vt:lpstr>Our Goals for the Course</vt:lpstr>
      <vt:lpstr>Course Content</vt:lpstr>
      <vt:lpstr>Understanding your Audience</vt:lpstr>
      <vt:lpstr>What is Cooperative Learning?   What is Experiential Learning?</vt:lpstr>
      <vt:lpstr>Cooperative -Experiential Activities</vt:lpstr>
      <vt:lpstr>Student Benefits</vt:lpstr>
      <vt:lpstr>Instructor Benefits:  Using Experiential Learning</vt:lpstr>
      <vt:lpstr>Instructor Benefits:  Creating a new course</vt:lpstr>
      <vt:lpstr>Challenges</vt:lpstr>
      <vt:lpstr>Preparing Instructors</vt:lpstr>
      <vt:lpstr>References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vs. Organizational Theory</dc:title>
  <dc:creator>Microsoft Office User</dc:creator>
  <cp:lastModifiedBy>Heather Alderman</cp:lastModifiedBy>
  <cp:revision>170</cp:revision>
  <dcterms:created xsi:type="dcterms:W3CDTF">2016-08-23T23:54:39Z</dcterms:created>
  <dcterms:modified xsi:type="dcterms:W3CDTF">2018-02-12T16:21:46Z</dcterms:modified>
</cp:coreProperties>
</file>