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g" ContentType="image/gif"/>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2" r:id="rId3"/>
    <p:sldId id="257" r:id="rId4"/>
    <p:sldId id="265" r:id="rId5"/>
    <p:sldId id="258" r:id="rId6"/>
    <p:sldId id="280" r:id="rId7"/>
    <p:sldId id="259" r:id="rId8"/>
    <p:sldId id="281" r:id="rId9"/>
    <p:sldId id="264" r:id="rId10"/>
    <p:sldId id="260" r:id="rId11"/>
    <p:sldId id="266" r:id="rId12"/>
    <p:sldId id="267" r:id="rId13"/>
    <p:sldId id="268" r:id="rId14"/>
    <p:sldId id="263" r:id="rId15"/>
    <p:sldId id="261" r:id="rId16"/>
    <p:sldId id="262" r:id="rId17"/>
    <p:sldId id="279" r:id="rId18"/>
    <p:sldId id="269" r:id="rId19"/>
    <p:sldId id="270" r:id="rId20"/>
    <p:sldId id="271" r:id="rId21"/>
    <p:sldId id="272" r:id="rId22"/>
    <p:sldId id="273" r:id="rId23"/>
    <p:sldId id="274" r:id="rId24"/>
    <p:sldId id="275" r:id="rId25"/>
    <p:sldId id="276" r:id="rId26"/>
    <p:sldId id="277" r:id="rId27"/>
    <p:sldId id="278" r:id="rId2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6" autoAdjust="0"/>
    <p:restoredTop sz="86412" autoAdjust="0"/>
  </p:normalViewPr>
  <p:slideViewPr>
    <p:cSldViewPr snapToGrid="0">
      <p:cViewPr varScale="1">
        <p:scale>
          <a:sx n="75" d="100"/>
          <a:sy n="75" d="100"/>
        </p:scale>
        <p:origin x="198" y="5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4194"/>
    </p:cViewPr>
  </p:sorterViewPr>
  <p:notesViewPr>
    <p:cSldViewPr snapToGrid="0">
      <p:cViewPr>
        <p:scale>
          <a:sx n="93" d="100"/>
          <a:sy n="93" d="100"/>
        </p:scale>
        <p:origin x="2748" y="-14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12432881-0EA0-46E5-8A64-16EFF44540EC}" type="datetimeFigureOut">
              <a:rPr lang="en-US" smtClean="0"/>
              <a:t>1/11/2022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E63C5A4E-52B1-49F4-8BC7-7553EC5B65E7}" type="slidenum">
              <a:rPr lang="en-US" smtClean="0"/>
              <a:t>‹#›</a:t>
            </a:fld>
            <a:endParaRPr lang="en-US"/>
          </a:p>
        </p:txBody>
      </p:sp>
    </p:spTree>
    <p:extLst>
      <p:ext uri="{BB962C8B-B14F-4D97-AF65-F5344CB8AC3E}">
        <p14:creationId xmlns:p14="http://schemas.microsoft.com/office/powerpoint/2010/main" val="3504546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had the opportunity to determine the types</a:t>
            </a:r>
            <a:r>
              <a:rPr lang="en-US" baseline="0" dirty="0"/>
              <a:t> of theories of change that I would add to the course, Governance of Sport while I was at Barry University in the Master of Science program. After having taken a course from Case Western Reserve’s School of Organizational Management, I decided to introduce a different way of change management that was an approach to human system change. Its result was the introduction of the construct of appreciative inquiry that was an approach to human system change in the management of sport. </a:t>
            </a:r>
            <a:endParaRPr lang="en-US" dirty="0"/>
          </a:p>
        </p:txBody>
      </p:sp>
      <p:sp>
        <p:nvSpPr>
          <p:cNvPr id="4" name="Slide Number Placeholder 3"/>
          <p:cNvSpPr>
            <a:spLocks noGrp="1"/>
          </p:cNvSpPr>
          <p:nvPr>
            <p:ph type="sldNum" sz="quarter" idx="5"/>
          </p:nvPr>
        </p:nvSpPr>
        <p:spPr/>
        <p:txBody>
          <a:bodyPr/>
          <a:lstStyle/>
          <a:p>
            <a:fld id="{E63C5A4E-52B1-49F4-8BC7-7553EC5B65E7}" type="slidenum">
              <a:rPr lang="en-US" smtClean="0"/>
              <a:t>1</a:t>
            </a:fld>
            <a:endParaRPr lang="en-US"/>
          </a:p>
        </p:txBody>
      </p:sp>
    </p:spTree>
    <p:extLst>
      <p:ext uri="{BB962C8B-B14F-4D97-AF65-F5344CB8AC3E}">
        <p14:creationId xmlns:p14="http://schemas.microsoft.com/office/powerpoint/2010/main" val="325055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3C5A4E-52B1-49F4-8BC7-7553EC5B65E7}" type="slidenum">
              <a:rPr lang="en-US" smtClean="0"/>
              <a:t>10</a:t>
            </a:fld>
            <a:endParaRPr lang="en-US"/>
          </a:p>
        </p:txBody>
      </p:sp>
    </p:spTree>
    <p:extLst>
      <p:ext uri="{BB962C8B-B14F-4D97-AF65-F5344CB8AC3E}">
        <p14:creationId xmlns:p14="http://schemas.microsoft.com/office/powerpoint/2010/main" val="3352541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3C5A4E-52B1-49F4-8BC7-7553EC5B65E7}" type="slidenum">
              <a:rPr lang="en-US" smtClean="0"/>
              <a:t>11</a:t>
            </a:fld>
            <a:endParaRPr lang="en-US"/>
          </a:p>
        </p:txBody>
      </p:sp>
    </p:spTree>
    <p:extLst>
      <p:ext uri="{BB962C8B-B14F-4D97-AF65-F5344CB8AC3E}">
        <p14:creationId xmlns:p14="http://schemas.microsoft.com/office/powerpoint/2010/main" val="636637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3C5A4E-52B1-49F4-8BC7-7553EC5B65E7}" type="slidenum">
              <a:rPr lang="en-US" smtClean="0"/>
              <a:t>12</a:t>
            </a:fld>
            <a:endParaRPr lang="en-US"/>
          </a:p>
        </p:txBody>
      </p:sp>
    </p:spTree>
    <p:extLst>
      <p:ext uri="{BB962C8B-B14F-4D97-AF65-F5344CB8AC3E}">
        <p14:creationId xmlns:p14="http://schemas.microsoft.com/office/powerpoint/2010/main" val="3100765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3C5A4E-52B1-49F4-8BC7-7553EC5B65E7}" type="slidenum">
              <a:rPr lang="en-US" smtClean="0"/>
              <a:t>13</a:t>
            </a:fld>
            <a:endParaRPr lang="en-US"/>
          </a:p>
        </p:txBody>
      </p:sp>
    </p:spTree>
    <p:extLst>
      <p:ext uri="{BB962C8B-B14F-4D97-AF65-F5344CB8AC3E}">
        <p14:creationId xmlns:p14="http://schemas.microsoft.com/office/powerpoint/2010/main" val="2201513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3C5A4E-52B1-49F4-8BC7-7553EC5B65E7}" type="slidenum">
              <a:rPr lang="en-US" smtClean="0"/>
              <a:t>14</a:t>
            </a:fld>
            <a:endParaRPr lang="en-US"/>
          </a:p>
        </p:txBody>
      </p:sp>
    </p:spTree>
    <p:extLst>
      <p:ext uri="{BB962C8B-B14F-4D97-AF65-F5344CB8AC3E}">
        <p14:creationId xmlns:p14="http://schemas.microsoft.com/office/powerpoint/2010/main" val="332520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3C5A4E-52B1-49F4-8BC7-7553EC5B65E7}" type="slidenum">
              <a:rPr lang="en-US" smtClean="0"/>
              <a:t>15</a:t>
            </a:fld>
            <a:endParaRPr lang="en-US"/>
          </a:p>
        </p:txBody>
      </p:sp>
    </p:spTree>
    <p:extLst>
      <p:ext uri="{BB962C8B-B14F-4D97-AF65-F5344CB8AC3E}">
        <p14:creationId xmlns:p14="http://schemas.microsoft.com/office/powerpoint/2010/main" val="412005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3C5A4E-52B1-49F4-8BC7-7553EC5B65E7}" type="slidenum">
              <a:rPr lang="en-US" smtClean="0"/>
              <a:t>16</a:t>
            </a:fld>
            <a:endParaRPr lang="en-US"/>
          </a:p>
        </p:txBody>
      </p:sp>
    </p:spTree>
    <p:extLst>
      <p:ext uri="{BB962C8B-B14F-4D97-AF65-F5344CB8AC3E}">
        <p14:creationId xmlns:p14="http://schemas.microsoft.com/office/powerpoint/2010/main" val="754652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3C5A4E-52B1-49F4-8BC7-7553EC5B65E7}" type="slidenum">
              <a:rPr lang="en-US" smtClean="0"/>
              <a:t>17</a:t>
            </a:fld>
            <a:endParaRPr lang="en-US"/>
          </a:p>
        </p:txBody>
      </p:sp>
    </p:spTree>
    <p:extLst>
      <p:ext uri="{BB962C8B-B14F-4D97-AF65-F5344CB8AC3E}">
        <p14:creationId xmlns:p14="http://schemas.microsoft.com/office/powerpoint/2010/main" val="1948518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3C5A4E-52B1-49F4-8BC7-7553EC5B65E7}" type="slidenum">
              <a:rPr lang="en-US" smtClean="0"/>
              <a:t>18</a:t>
            </a:fld>
            <a:endParaRPr lang="en-US"/>
          </a:p>
        </p:txBody>
      </p:sp>
    </p:spTree>
    <p:extLst>
      <p:ext uri="{BB962C8B-B14F-4D97-AF65-F5344CB8AC3E}">
        <p14:creationId xmlns:p14="http://schemas.microsoft.com/office/powerpoint/2010/main" val="3864870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3C5A4E-52B1-49F4-8BC7-7553EC5B65E7}" type="slidenum">
              <a:rPr lang="en-US" smtClean="0"/>
              <a:t>19</a:t>
            </a:fld>
            <a:endParaRPr lang="en-US"/>
          </a:p>
        </p:txBody>
      </p:sp>
    </p:spTree>
    <p:extLst>
      <p:ext uri="{BB962C8B-B14F-4D97-AF65-F5344CB8AC3E}">
        <p14:creationId xmlns:p14="http://schemas.microsoft.com/office/powerpoint/2010/main" val="2141364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World Economic Forum (2015), 16 skills are</a:t>
            </a:r>
            <a:r>
              <a:rPr lang="en-US" baseline="0" dirty="0"/>
              <a:t> necessary for 21</a:t>
            </a:r>
            <a:r>
              <a:rPr lang="en-US" baseline="30000" dirty="0"/>
              <a:t>st</a:t>
            </a:r>
            <a:r>
              <a:rPr lang="en-US" baseline="0" dirty="0"/>
              <a:t> century success. They are categorized into three groups: foundational literacies, competencies, and character qualities. Are your students prepared in these areas for 21</a:t>
            </a:r>
            <a:r>
              <a:rPr lang="en-US" baseline="30000" dirty="0"/>
              <a:t>st</a:t>
            </a:r>
            <a:r>
              <a:rPr lang="en-US" baseline="0" dirty="0"/>
              <a:t> century functioning? I would also like to add the character quality of resilience. Resilience involves </a:t>
            </a:r>
            <a:r>
              <a:rPr lang="en-US" sz="1200" b="0" i="0" kern="1200" baseline="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process of adapting well in the face of adversity, trauma, tragedy, threats, or significant sources of stress—such as family and relationship problems, serious health problems, or workplace and financial stressors. </a:t>
            </a:r>
          </a:p>
          <a:p>
            <a:endParaRPr lang="en-US" baseline="0" dirty="0"/>
          </a:p>
          <a:p>
            <a:r>
              <a:rPr lang="en-US" sz="1200" b="0" i="0" kern="1200" dirty="0">
                <a:solidFill>
                  <a:schemeClr val="tx1"/>
                </a:solidFill>
                <a:effectLst/>
                <a:latin typeface="+mn-lt"/>
                <a:ea typeface="+mn-ea"/>
                <a:cs typeface="+mn-cs"/>
              </a:rPr>
              <a:t>If there are gaps in foundational</a:t>
            </a:r>
            <a:r>
              <a:rPr lang="en-US" sz="1200" b="0" i="0" kern="1200" baseline="0" dirty="0">
                <a:solidFill>
                  <a:schemeClr val="tx1"/>
                </a:solidFill>
                <a:effectLst/>
                <a:latin typeface="+mn-lt"/>
                <a:ea typeface="+mn-ea"/>
                <a:cs typeface="+mn-cs"/>
              </a:rPr>
              <a:t> literacies and competencies, there can be </a:t>
            </a:r>
            <a:r>
              <a:rPr lang="en-US" sz="1200" b="0" i="0" kern="1200" dirty="0">
                <a:solidFill>
                  <a:schemeClr val="tx1"/>
                </a:solidFill>
                <a:effectLst/>
                <a:latin typeface="+mn-lt"/>
                <a:ea typeface="+mn-ea"/>
                <a:cs typeface="+mn-cs"/>
              </a:rPr>
              <a:t>skills gaps that are significant macro-level issues that impede learning. These factors include poverty, conflict, poor health and gender discrimination. Progress in addressing the 21st-century skills gap cannot be made without tackling these basic elements.</a:t>
            </a:r>
            <a:endParaRPr lang="en-US" dirty="0"/>
          </a:p>
        </p:txBody>
      </p:sp>
      <p:sp>
        <p:nvSpPr>
          <p:cNvPr id="4" name="Slide Number Placeholder 3"/>
          <p:cNvSpPr>
            <a:spLocks noGrp="1"/>
          </p:cNvSpPr>
          <p:nvPr>
            <p:ph type="sldNum" sz="quarter" idx="5"/>
          </p:nvPr>
        </p:nvSpPr>
        <p:spPr/>
        <p:txBody>
          <a:bodyPr/>
          <a:lstStyle/>
          <a:p>
            <a:fld id="{E63C5A4E-52B1-49F4-8BC7-7553EC5B65E7}" type="slidenum">
              <a:rPr lang="en-US" smtClean="0"/>
              <a:t>2</a:t>
            </a:fld>
            <a:endParaRPr lang="en-US"/>
          </a:p>
        </p:txBody>
      </p:sp>
    </p:spTree>
    <p:extLst>
      <p:ext uri="{BB962C8B-B14F-4D97-AF65-F5344CB8AC3E}">
        <p14:creationId xmlns:p14="http://schemas.microsoft.com/office/powerpoint/2010/main" val="3210293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3C5A4E-52B1-49F4-8BC7-7553EC5B65E7}" type="slidenum">
              <a:rPr lang="en-US" smtClean="0"/>
              <a:t>20</a:t>
            </a:fld>
            <a:endParaRPr lang="en-US"/>
          </a:p>
        </p:txBody>
      </p:sp>
    </p:spTree>
    <p:extLst>
      <p:ext uri="{BB962C8B-B14F-4D97-AF65-F5344CB8AC3E}">
        <p14:creationId xmlns:p14="http://schemas.microsoft.com/office/powerpoint/2010/main" val="939606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3C5A4E-52B1-49F4-8BC7-7553EC5B65E7}" type="slidenum">
              <a:rPr lang="en-US" smtClean="0"/>
              <a:t>21</a:t>
            </a:fld>
            <a:endParaRPr lang="en-US"/>
          </a:p>
        </p:txBody>
      </p:sp>
    </p:spTree>
    <p:extLst>
      <p:ext uri="{BB962C8B-B14F-4D97-AF65-F5344CB8AC3E}">
        <p14:creationId xmlns:p14="http://schemas.microsoft.com/office/powerpoint/2010/main" val="2942247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3C5A4E-52B1-49F4-8BC7-7553EC5B65E7}" type="slidenum">
              <a:rPr lang="en-US" smtClean="0"/>
              <a:t>22</a:t>
            </a:fld>
            <a:endParaRPr lang="en-US"/>
          </a:p>
        </p:txBody>
      </p:sp>
    </p:spTree>
    <p:extLst>
      <p:ext uri="{BB962C8B-B14F-4D97-AF65-F5344CB8AC3E}">
        <p14:creationId xmlns:p14="http://schemas.microsoft.com/office/powerpoint/2010/main" val="1501256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3C5A4E-52B1-49F4-8BC7-7553EC5B65E7}" type="slidenum">
              <a:rPr lang="en-US" smtClean="0"/>
              <a:t>23</a:t>
            </a:fld>
            <a:endParaRPr lang="en-US"/>
          </a:p>
        </p:txBody>
      </p:sp>
    </p:spTree>
    <p:extLst>
      <p:ext uri="{BB962C8B-B14F-4D97-AF65-F5344CB8AC3E}">
        <p14:creationId xmlns:p14="http://schemas.microsoft.com/office/powerpoint/2010/main" val="201875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3C5A4E-52B1-49F4-8BC7-7553EC5B65E7}" type="slidenum">
              <a:rPr lang="en-US" smtClean="0"/>
              <a:t>24</a:t>
            </a:fld>
            <a:endParaRPr lang="en-US"/>
          </a:p>
        </p:txBody>
      </p:sp>
    </p:spTree>
    <p:extLst>
      <p:ext uri="{BB962C8B-B14F-4D97-AF65-F5344CB8AC3E}">
        <p14:creationId xmlns:p14="http://schemas.microsoft.com/office/powerpoint/2010/main" val="1627451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3C5A4E-52B1-49F4-8BC7-7553EC5B65E7}" type="slidenum">
              <a:rPr lang="en-US" smtClean="0"/>
              <a:t>25</a:t>
            </a:fld>
            <a:endParaRPr lang="en-US"/>
          </a:p>
        </p:txBody>
      </p:sp>
    </p:spTree>
    <p:extLst>
      <p:ext uri="{BB962C8B-B14F-4D97-AF65-F5344CB8AC3E}">
        <p14:creationId xmlns:p14="http://schemas.microsoft.com/office/powerpoint/2010/main" val="2396490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3C5A4E-52B1-49F4-8BC7-7553EC5B65E7}" type="slidenum">
              <a:rPr lang="en-US" smtClean="0"/>
              <a:t>26</a:t>
            </a:fld>
            <a:endParaRPr lang="en-US"/>
          </a:p>
        </p:txBody>
      </p:sp>
    </p:spTree>
    <p:extLst>
      <p:ext uri="{BB962C8B-B14F-4D97-AF65-F5344CB8AC3E}">
        <p14:creationId xmlns:p14="http://schemas.microsoft.com/office/powerpoint/2010/main" val="2454249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4729" y="4518203"/>
            <a:ext cx="6597055" cy="4399218"/>
          </a:xfrm>
        </p:spPr>
        <p:txBody>
          <a:bodyPr/>
          <a:lstStyle/>
          <a:p>
            <a:r>
              <a:rPr lang="en-US" dirty="0"/>
              <a:t>Discovery phase – to uncover, articulate, and illuminate factor that give life to when humans have been at their best in relation to an issue. Share best past stories that contribute about how the situation could be better.</a:t>
            </a:r>
          </a:p>
          <a:p>
            <a:endParaRPr lang="en-US" dirty="0"/>
          </a:p>
          <a:p>
            <a:r>
              <a:rPr lang="en-US" dirty="0"/>
              <a:t>Value stories first – strengths or success factors that connect across the most stakeholder stories.</a:t>
            </a:r>
          </a:p>
          <a:p>
            <a:endParaRPr lang="en-US" dirty="0"/>
          </a:p>
          <a:p>
            <a:r>
              <a:rPr lang="en-US" dirty="0"/>
              <a:t>Dream phase – generate new possibilities for the future that capture heightened aspirations and positively affect generated during discovery. People imagine bolder possibilities because of an enhanced sense of the capabilities of the total collective of participants based upon common strengths and success factors in the initial stories that were shared.</a:t>
            </a:r>
          </a:p>
          <a:p>
            <a:endParaRPr lang="en-US" dirty="0"/>
          </a:p>
          <a:p>
            <a:r>
              <a:rPr lang="en-US" dirty="0"/>
              <a:t>Design phase – translates future images into intentional action. By using mind mapping or open space, ideas for change from dreaming can be depicted to determine a subset that energizes participants and around which new change teams can form. Form teams by each person going to an idea they most want to happen. Now craft an aspiration statement, brainstorm, prototype action plan, process map, role and decision chart, etc. to agree on a specific action path forwarded.</a:t>
            </a:r>
          </a:p>
          <a:p>
            <a:endParaRPr lang="en-US" dirty="0"/>
          </a:p>
          <a:p>
            <a:r>
              <a:rPr lang="en-US" dirty="0"/>
              <a:t>Destiny – create a preferred future through action and innovation. Open-ended quest for continual learning.</a:t>
            </a:r>
          </a:p>
        </p:txBody>
      </p:sp>
      <p:sp>
        <p:nvSpPr>
          <p:cNvPr id="4" name="Slide Number Placeholder 3"/>
          <p:cNvSpPr>
            <a:spLocks noGrp="1"/>
          </p:cNvSpPr>
          <p:nvPr>
            <p:ph type="sldNum" sz="quarter" idx="5"/>
          </p:nvPr>
        </p:nvSpPr>
        <p:spPr/>
        <p:txBody>
          <a:bodyPr/>
          <a:lstStyle/>
          <a:p>
            <a:fld id="{E63C5A4E-52B1-49F4-8BC7-7553EC5B65E7}" type="slidenum">
              <a:rPr lang="en-US" smtClean="0"/>
              <a:t>27</a:t>
            </a:fld>
            <a:endParaRPr lang="en-US"/>
          </a:p>
        </p:txBody>
      </p:sp>
    </p:spTree>
    <p:extLst>
      <p:ext uri="{BB962C8B-B14F-4D97-AF65-F5344CB8AC3E}">
        <p14:creationId xmlns:p14="http://schemas.microsoft.com/office/powerpoint/2010/main" val="879411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time of great uncertainty relative to the present and</a:t>
            </a:r>
            <a:r>
              <a:rPr lang="en-US" baseline="0" dirty="0"/>
              <a:t> the future, change is quite the buzz word for sport organizations and their leadership. Looking at possibilities for the future, </a:t>
            </a:r>
            <a:endParaRPr lang="en-US" dirty="0"/>
          </a:p>
          <a:p>
            <a:endParaRPr lang="en-US" dirty="0"/>
          </a:p>
          <a:p>
            <a:r>
              <a:rPr lang="en-US" dirty="0"/>
              <a:t>What percent of large-scale change efforts succeed?</a:t>
            </a:r>
          </a:p>
          <a:p>
            <a:endParaRPr lang="en-US" dirty="0"/>
          </a:p>
          <a:p>
            <a:endParaRPr lang="en-US" dirty="0"/>
          </a:p>
          <a:p>
            <a:endParaRPr lang="en-US" dirty="0"/>
          </a:p>
          <a:p>
            <a:endParaRPr lang="en-US" dirty="0"/>
          </a:p>
          <a:p>
            <a:endParaRPr lang="en-US" dirty="0"/>
          </a:p>
          <a:p>
            <a:endParaRPr lang="en-US" dirty="0"/>
          </a:p>
          <a:p>
            <a:r>
              <a:rPr lang="en-US" dirty="0"/>
              <a:t>20-30 %</a:t>
            </a:r>
          </a:p>
        </p:txBody>
      </p:sp>
      <p:sp>
        <p:nvSpPr>
          <p:cNvPr id="4" name="Slide Number Placeholder 3"/>
          <p:cNvSpPr>
            <a:spLocks noGrp="1"/>
          </p:cNvSpPr>
          <p:nvPr>
            <p:ph type="sldNum" sz="quarter" idx="5"/>
          </p:nvPr>
        </p:nvSpPr>
        <p:spPr/>
        <p:txBody>
          <a:bodyPr/>
          <a:lstStyle/>
          <a:p>
            <a:fld id="{E63C5A4E-52B1-49F4-8BC7-7553EC5B65E7}" type="slidenum">
              <a:rPr lang="en-US" smtClean="0"/>
              <a:t>3</a:t>
            </a:fld>
            <a:endParaRPr lang="en-US"/>
          </a:p>
        </p:txBody>
      </p:sp>
    </p:spTree>
    <p:extLst>
      <p:ext uri="{BB962C8B-B14F-4D97-AF65-F5344CB8AC3E}">
        <p14:creationId xmlns:p14="http://schemas.microsoft.com/office/powerpoint/2010/main" val="1409447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3C5A4E-52B1-49F4-8BC7-7553EC5B65E7}" type="slidenum">
              <a:rPr lang="en-US" smtClean="0"/>
              <a:t>4</a:t>
            </a:fld>
            <a:endParaRPr lang="en-US"/>
          </a:p>
        </p:txBody>
      </p:sp>
    </p:spTree>
    <p:extLst>
      <p:ext uri="{BB962C8B-B14F-4D97-AF65-F5344CB8AC3E}">
        <p14:creationId xmlns:p14="http://schemas.microsoft.com/office/powerpoint/2010/main" val="1682499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3C5A4E-52B1-49F4-8BC7-7553EC5B65E7}" type="slidenum">
              <a:rPr lang="en-US" smtClean="0"/>
              <a:t>5</a:t>
            </a:fld>
            <a:endParaRPr lang="en-US"/>
          </a:p>
        </p:txBody>
      </p:sp>
    </p:spTree>
    <p:extLst>
      <p:ext uri="{BB962C8B-B14F-4D97-AF65-F5344CB8AC3E}">
        <p14:creationId xmlns:p14="http://schemas.microsoft.com/office/powerpoint/2010/main" val="3246936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3C5A4E-52B1-49F4-8BC7-7553EC5B65E7}" type="slidenum">
              <a:rPr lang="en-US" smtClean="0"/>
              <a:t>6</a:t>
            </a:fld>
            <a:endParaRPr lang="en-US"/>
          </a:p>
        </p:txBody>
      </p:sp>
    </p:spTree>
    <p:extLst>
      <p:ext uri="{BB962C8B-B14F-4D97-AF65-F5344CB8AC3E}">
        <p14:creationId xmlns:p14="http://schemas.microsoft.com/office/powerpoint/2010/main" val="3900001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3C5A4E-52B1-49F4-8BC7-7553EC5B65E7}" type="slidenum">
              <a:rPr lang="en-US" smtClean="0"/>
              <a:t>7</a:t>
            </a:fld>
            <a:endParaRPr lang="en-US"/>
          </a:p>
        </p:txBody>
      </p:sp>
    </p:spTree>
    <p:extLst>
      <p:ext uri="{BB962C8B-B14F-4D97-AF65-F5344CB8AC3E}">
        <p14:creationId xmlns:p14="http://schemas.microsoft.com/office/powerpoint/2010/main" val="385597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9606" y="4518204"/>
            <a:ext cx="6863066" cy="3696712"/>
          </a:xfrm>
        </p:spPr>
        <p:txBody>
          <a:bodyPr/>
          <a:lstStyle/>
          <a:p>
            <a:r>
              <a:rPr lang="en-US" dirty="0"/>
              <a:t>Constructionist Principle: Words create our world. Potent tools that allow culture to move and coordinate ongoing relations with one another.</a:t>
            </a:r>
          </a:p>
          <a:p>
            <a:endParaRPr lang="en-US" dirty="0"/>
          </a:p>
          <a:p>
            <a:r>
              <a:rPr lang="en-US" dirty="0"/>
              <a:t>Poetic Principle: Organizations are open-ended, evolving networks of possibilities open to an endless variety of interpretive perspectives. We can study anything in any organization, at any time. We can choose to notice dynamics of stress, conflict, competition, OR study the dynamics of hope, cooperation, competence, or joy.</a:t>
            </a:r>
          </a:p>
          <a:p>
            <a:r>
              <a:rPr lang="en-US" dirty="0"/>
              <a:t>In AI, the change agent is more like a poet crafting words than an archeologist digging for hidden continents. Choosing positive topics will lead to transformation.</a:t>
            </a:r>
          </a:p>
          <a:p>
            <a:endParaRPr lang="en-US" dirty="0"/>
          </a:p>
          <a:p>
            <a:r>
              <a:rPr lang="en-US" dirty="0"/>
              <a:t>Principle of Simultaneity: As we ask positive questions, so we transform. Inquiry is intervention. There is no such thing as a neutral question. Every question leads into a social topic and begins a conversation that creates, maintains, or transforms a way of being and doing.</a:t>
            </a:r>
          </a:p>
          <a:p>
            <a:endParaRPr lang="en-US" dirty="0"/>
          </a:p>
          <a:p>
            <a:r>
              <a:rPr lang="en-US" dirty="0"/>
              <a:t>Anticipatory Principle: As we imagine, so we create. If you want to change a human system, change the future. Transform – project a future image. Deep and lasting change comes from changing or anticipatory images of the future. Positive images can change us at the cellular level (healing, recovery, resilience).</a:t>
            </a:r>
          </a:p>
          <a:p>
            <a:endParaRPr lang="en-US" dirty="0"/>
          </a:p>
          <a:p>
            <a:r>
              <a:rPr lang="en-US" dirty="0"/>
              <a:t>Positive Principle – As we express hope, joy, and caring, so we create new relations. Organizations are affirmative and responsive to positive images and positive language. The more positive questions, the more opportunities to create and sustain positive discourse.</a:t>
            </a:r>
          </a:p>
          <a:p>
            <a:endParaRPr lang="en-US" dirty="0"/>
          </a:p>
          <a:p>
            <a:r>
              <a:rPr lang="en-US" dirty="0"/>
              <a:t>Narrative Principle: The power of stories can be a catalyst for change.</a:t>
            </a:r>
          </a:p>
          <a:p>
            <a:endParaRPr lang="en-US" dirty="0"/>
          </a:p>
        </p:txBody>
      </p:sp>
      <p:sp>
        <p:nvSpPr>
          <p:cNvPr id="4" name="Slide Number Placeholder 3"/>
          <p:cNvSpPr>
            <a:spLocks noGrp="1"/>
          </p:cNvSpPr>
          <p:nvPr>
            <p:ph type="sldNum" sz="quarter" idx="5"/>
          </p:nvPr>
        </p:nvSpPr>
        <p:spPr/>
        <p:txBody>
          <a:bodyPr/>
          <a:lstStyle/>
          <a:p>
            <a:fld id="{E63C5A4E-52B1-49F4-8BC7-7553EC5B65E7}" type="slidenum">
              <a:rPr lang="en-US" smtClean="0"/>
              <a:t>8</a:t>
            </a:fld>
            <a:endParaRPr lang="en-US"/>
          </a:p>
        </p:txBody>
      </p:sp>
    </p:spTree>
    <p:extLst>
      <p:ext uri="{BB962C8B-B14F-4D97-AF65-F5344CB8AC3E}">
        <p14:creationId xmlns:p14="http://schemas.microsoft.com/office/powerpoint/2010/main" val="2785985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3C5A4E-52B1-49F4-8BC7-7553EC5B65E7}" type="slidenum">
              <a:rPr lang="en-US" smtClean="0"/>
              <a:t>9</a:t>
            </a:fld>
            <a:endParaRPr lang="en-US"/>
          </a:p>
        </p:txBody>
      </p:sp>
    </p:spTree>
    <p:extLst>
      <p:ext uri="{BB962C8B-B14F-4D97-AF65-F5344CB8AC3E}">
        <p14:creationId xmlns:p14="http://schemas.microsoft.com/office/powerpoint/2010/main" val="4247547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EED0D-958B-4F8A-9529-026BFCFF62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3E534A-2BE9-4F97-81B2-463E7005E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6AC139-7931-495B-83E4-9BF0C3C7BBCA}"/>
              </a:ext>
            </a:extLst>
          </p:cNvPr>
          <p:cNvSpPr>
            <a:spLocks noGrp="1"/>
          </p:cNvSpPr>
          <p:nvPr>
            <p:ph type="dt" sz="half" idx="10"/>
          </p:nvPr>
        </p:nvSpPr>
        <p:spPr/>
        <p:txBody>
          <a:bodyPr/>
          <a:lstStyle/>
          <a:p>
            <a:fld id="{741695A7-CDBA-48C7-9EB1-B53070B6A000}" type="datetimeFigureOut">
              <a:rPr lang="en-US" smtClean="0"/>
              <a:t>1/11/2022</a:t>
            </a:fld>
            <a:endParaRPr lang="en-US"/>
          </a:p>
        </p:txBody>
      </p:sp>
      <p:sp>
        <p:nvSpPr>
          <p:cNvPr id="5" name="Footer Placeholder 4">
            <a:extLst>
              <a:ext uri="{FF2B5EF4-FFF2-40B4-BE49-F238E27FC236}">
                <a16:creationId xmlns:a16="http://schemas.microsoft.com/office/drawing/2014/main" id="{56DF7A40-F8BD-4B10-A391-2311146E7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138130-D762-42D6-AAEE-4443210EB786}"/>
              </a:ext>
            </a:extLst>
          </p:cNvPr>
          <p:cNvSpPr>
            <a:spLocks noGrp="1"/>
          </p:cNvSpPr>
          <p:nvPr>
            <p:ph type="sldNum" sz="quarter" idx="12"/>
          </p:nvPr>
        </p:nvSpPr>
        <p:spPr/>
        <p:txBody>
          <a:bodyPr/>
          <a:lstStyle/>
          <a:p>
            <a:fld id="{403CD72A-3F0F-4C52-B004-B44D748B1B6D}" type="slidenum">
              <a:rPr lang="en-US" smtClean="0"/>
              <a:t>‹#›</a:t>
            </a:fld>
            <a:endParaRPr lang="en-US"/>
          </a:p>
        </p:txBody>
      </p:sp>
    </p:spTree>
    <p:extLst>
      <p:ext uri="{BB962C8B-B14F-4D97-AF65-F5344CB8AC3E}">
        <p14:creationId xmlns:p14="http://schemas.microsoft.com/office/powerpoint/2010/main" val="172203088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148E3-7EF0-47F8-8C35-82C23AF08A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1F2441-CC3E-481C-AD5D-95FC5004A2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2E7524-73EB-4FB2-846B-07EE5ADEEE8D}"/>
              </a:ext>
            </a:extLst>
          </p:cNvPr>
          <p:cNvSpPr>
            <a:spLocks noGrp="1"/>
          </p:cNvSpPr>
          <p:nvPr>
            <p:ph type="dt" sz="half" idx="10"/>
          </p:nvPr>
        </p:nvSpPr>
        <p:spPr/>
        <p:txBody>
          <a:bodyPr/>
          <a:lstStyle/>
          <a:p>
            <a:fld id="{741695A7-CDBA-48C7-9EB1-B53070B6A000}" type="datetimeFigureOut">
              <a:rPr lang="en-US" smtClean="0"/>
              <a:t>1/11/2022</a:t>
            </a:fld>
            <a:endParaRPr lang="en-US"/>
          </a:p>
        </p:txBody>
      </p:sp>
      <p:sp>
        <p:nvSpPr>
          <p:cNvPr id="5" name="Footer Placeholder 4">
            <a:extLst>
              <a:ext uri="{FF2B5EF4-FFF2-40B4-BE49-F238E27FC236}">
                <a16:creationId xmlns:a16="http://schemas.microsoft.com/office/drawing/2014/main" id="{DDBC5F5B-75DF-41AE-9169-D68A7305DA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702CC6-C7B1-4C7B-9E3F-5D1F5DC4DE01}"/>
              </a:ext>
            </a:extLst>
          </p:cNvPr>
          <p:cNvSpPr>
            <a:spLocks noGrp="1"/>
          </p:cNvSpPr>
          <p:nvPr>
            <p:ph type="sldNum" sz="quarter" idx="12"/>
          </p:nvPr>
        </p:nvSpPr>
        <p:spPr/>
        <p:txBody>
          <a:bodyPr/>
          <a:lstStyle/>
          <a:p>
            <a:fld id="{403CD72A-3F0F-4C52-B004-B44D748B1B6D}" type="slidenum">
              <a:rPr lang="en-US" smtClean="0"/>
              <a:t>‹#›</a:t>
            </a:fld>
            <a:endParaRPr lang="en-US"/>
          </a:p>
        </p:txBody>
      </p:sp>
    </p:spTree>
    <p:extLst>
      <p:ext uri="{BB962C8B-B14F-4D97-AF65-F5344CB8AC3E}">
        <p14:creationId xmlns:p14="http://schemas.microsoft.com/office/powerpoint/2010/main" val="40887197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616E43-56B2-4772-A5F9-CAFB2D5790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C6C89E-BD37-4158-A058-B1C78B122B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C857E-24EB-4282-919A-DF62EABC1571}"/>
              </a:ext>
            </a:extLst>
          </p:cNvPr>
          <p:cNvSpPr>
            <a:spLocks noGrp="1"/>
          </p:cNvSpPr>
          <p:nvPr>
            <p:ph type="dt" sz="half" idx="10"/>
          </p:nvPr>
        </p:nvSpPr>
        <p:spPr/>
        <p:txBody>
          <a:bodyPr/>
          <a:lstStyle/>
          <a:p>
            <a:fld id="{741695A7-CDBA-48C7-9EB1-B53070B6A000}" type="datetimeFigureOut">
              <a:rPr lang="en-US" smtClean="0"/>
              <a:t>1/11/2022</a:t>
            </a:fld>
            <a:endParaRPr lang="en-US"/>
          </a:p>
        </p:txBody>
      </p:sp>
      <p:sp>
        <p:nvSpPr>
          <p:cNvPr id="5" name="Footer Placeholder 4">
            <a:extLst>
              <a:ext uri="{FF2B5EF4-FFF2-40B4-BE49-F238E27FC236}">
                <a16:creationId xmlns:a16="http://schemas.microsoft.com/office/drawing/2014/main" id="{EDB4F51A-EB34-41E8-BDEF-330DE25F49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2CBC8-6D61-4229-B909-2546723B11FC}"/>
              </a:ext>
            </a:extLst>
          </p:cNvPr>
          <p:cNvSpPr>
            <a:spLocks noGrp="1"/>
          </p:cNvSpPr>
          <p:nvPr>
            <p:ph type="sldNum" sz="quarter" idx="12"/>
          </p:nvPr>
        </p:nvSpPr>
        <p:spPr/>
        <p:txBody>
          <a:bodyPr/>
          <a:lstStyle/>
          <a:p>
            <a:fld id="{403CD72A-3F0F-4C52-B004-B44D748B1B6D}" type="slidenum">
              <a:rPr lang="en-US" smtClean="0"/>
              <a:t>‹#›</a:t>
            </a:fld>
            <a:endParaRPr lang="en-US"/>
          </a:p>
        </p:txBody>
      </p:sp>
    </p:spTree>
    <p:extLst>
      <p:ext uri="{BB962C8B-B14F-4D97-AF65-F5344CB8AC3E}">
        <p14:creationId xmlns:p14="http://schemas.microsoft.com/office/powerpoint/2010/main" val="44601939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BEC74-475C-4922-84E8-1E052D3471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8CE07-B341-474A-967B-75E3BD45A2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6B4FF5-197D-49BD-80E9-3F663D6720B0}"/>
              </a:ext>
            </a:extLst>
          </p:cNvPr>
          <p:cNvSpPr>
            <a:spLocks noGrp="1"/>
          </p:cNvSpPr>
          <p:nvPr>
            <p:ph type="dt" sz="half" idx="10"/>
          </p:nvPr>
        </p:nvSpPr>
        <p:spPr/>
        <p:txBody>
          <a:bodyPr/>
          <a:lstStyle/>
          <a:p>
            <a:fld id="{741695A7-CDBA-48C7-9EB1-B53070B6A000}" type="datetimeFigureOut">
              <a:rPr lang="en-US" smtClean="0"/>
              <a:t>1/11/2022</a:t>
            </a:fld>
            <a:endParaRPr lang="en-US"/>
          </a:p>
        </p:txBody>
      </p:sp>
      <p:sp>
        <p:nvSpPr>
          <p:cNvPr id="5" name="Footer Placeholder 4">
            <a:extLst>
              <a:ext uri="{FF2B5EF4-FFF2-40B4-BE49-F238E27FC236}">
                <a16:creationId xmlns:a16="http://schemas.microsoft.com/office/drawing/2014/main" id="{D61CBB7D-5CE3-4D71-AD34-806136A69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59561-776B-42D2-9CAD-D7F786C25D0A}"/>
              </a:ext>
            </a:extLst>
          </p:cNvPr>
          <p:cNvSpPr>
            <a:spLocks noGrp="1"/>
          </p:cNvSpPr>
          <p:nvPr>
            <p:ph type="sldNum" sz="quarter" idx="12"/>
          </p:nvPr>
        </p:nvSpPr>
        <p:spPr/>
        <p:txBody>
          <a:bodyPr/>
          <a:lstStyle/>
          <a:p>
            <a:fld id="{403CD72A-3F0F-4C52-B004-B44D748B1B6D}" type="slidenum">
              <a:rPr lang="en-US" smtClean="0"/>
              <a:t>‹#›</a:t>
            </a:fld>
            <a:endParaRPr lang="en-US"/>
          </a:p>
        </p:txBody>
      </p:sp>
    </p:spTree>
    <p:extLst>
      <p:ext uri="{BB962C8B-B14F-4D97-AF65-F5344CB8AC3E}">
        <p14:creationId xmlns:p14="http://schemas.microsoft.com/office/powerpoint/2010/main" val="138443078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307BB-B6E8-4BB8-907E-D5151C95D2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2FA89D-5D72-49D8-8C55-79E4921CF7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3CE647-A163-4624-BF69-6228471EA746}"/>
              </a:ext>
            </a:extLst>
          </p:cNvPr>
          <p:cNvSpPr>
            <a:spLocks noGrp="1"/>
          </p:cNvSpPr>
          <p:nvPr>
            <p:ph type="dt" sz="half" idx="10"/>
          </p:nvPr>
        </p:nvSpPr>
        <p:spPr/>
        <p:txBody>
          <a:bodyPr/>
          <a:lstStyle/>
          <a:p>
            <a:fld id="{741695A7-CDBA-48C7-9EB1-B53070B6A000}" type="datetimeFigureOut">
              <a:rPr lang="en-US" smtClean="0"/>
              <a:t>1/11/2022</a:t>
            </a:fld>
            <a:endParaRPr lang="en-US"/>
          </a:p>
        </p:txBody>
      </p:sp>
      <p:sp>
        <p:nvSpPr>
          <p:cNvPr id="5" name="Footer Placeholder 4">
            <a:extLst>
              <a:ext uri="{FF2B5EF4-FFF2-40B4-BE49-F238E27FC236}">
                <a16:creationId xmlns:a16="http://schemas.microsoft.com/office/drawing/2014/main" id="{5657A123-90A9-468B-ACE4-C0841EEF65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0FC5E-8FDD-4FE4-BCB9-27B8B709A8B2}"/>
              </a:ext>
            </a:extLst>
          </p:cNvPr>
          <p:cNvSpPr>
            <a:spLocks noGrp="1"/>
          </p:cNvSpPr>
          <p:nvPr>
            <p:ph type="sldNum" sz="quarter" idx="12"/>
          </p:nvPr>
        </p:nvSpPr>
        <p:spPr/>
        <p:txBody>
          <a:bodyPr/>
          <a:lstStyle/>
          <a:p>
            <a:fld id="{403CD72A-3F0F-4C52-B004-B44D748B1B6D}" type="slidenum">
              <a:rPr lang="en-US" smtClean="0"/>
              <a:t>‹#›</a:t>
            </a:fld>
            <a:endParaRPr lang="en-US"/>
          </a:p>
        </p:txBody>
      </p:sp>
    </p:spTree>
    <p:extLst>
      <p:ext uri="{BB962C8B-B14F-4D97-AF65-F5344CB8AC3E}">
        <p14:creationId xmlns:p14="http://schemas.microsoft.com/office/powerpoint/2010/main" val="423446395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04E5-1D46-4D8B-9BD0-91C75491E7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3A1B68-811E-4C6F-A94C-380A0830B5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CA44E-40E3-424D-9DD2-057093870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BCA802-2FBE-4B8F-B519-EBFA6701AA47}"/>
              </a:ext>
            </a:extLst>
          </p:cNvPr>
          <p:cNvSpPr>
            <a:spLocks noGrp="1"/>
          </p:cNvSpPr>
          <p:nvPr>
            <p:ph type="dt" sz="half" idx="10"/>
          </p:nvPr>
        </p:nvSpPr>
        <p:spPr/>
        <p:txBody>
          <a:bodyPr/>
          <a:lstStyle/>
          <a:p>
            <a:fld id="{741695A7-CDBA-48C7-9EB1-B53070B6A000}" type="datetimeFigureOut">
              <a:rPr lang="en-US" smtClean="0"/>
              <a:t>1/11/2022</a:t>
            </a:fld>
            <a:endParaRPr lang="en-US"/>
          </a:p>
        </p:txBody>
      </p:sp>
      <p:sp>
        <p:nvSpPr>
          <p:cNvPr id="6" name="Footer Placeholder 5">
            <a:extLst>
              <a:ext uri="{FF2B5EF4-FFF2-40B4-BE49-F238E27FC236}">
                <a16:creationId xmlns:a16="http://schemas.microsoft.com/office/drawing/2014/main" id="{653C6944-8530-42B8-B38F-E0F585E0F5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572C99-4613-4880-80B5-E35639CE34DF}"/>
              </a:ext>
            </a:extLst>
          </p:cNvPr>
          <p:cNvSpPr>
            <a:spLocks noGrp="1"/>
          </p:cNvSpPr>
          <p:nvPr>
            <p:ph type="sldNum" sz="quarter" idx="12"/>
          </p:nvPr>
        </p:nvSpPr>
        <p:spPr/>
        <p:txBody>
          <a:bodyPr/>
          <a:lstStyle/>
          <a:p>
            <a:fld id="{403CD72A-3F0F-4C52-B004-B44D748B1B6D}" type="slidenum">
              <a:rPr lang="en-US" smtClean="0"/>
              <a:t>‹#›</a:t>
            </a:fld>
            <a:endParaRPr lang="en-US"/>
          </a:p>
        </p:txBody>
      </p:sp>
    </p:spTree>
    <p:extLst>
      <p:ext uri="{BB962C8B-B14F-4D97-AF65-F5344CB8AC3E}">
        <p14:creationId xmlns:p14="http://schemas.microsoft.com/office/powerpoint/2010/main" val="198533543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0729-352E-4E47-9509-B332122183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7DBF16-F800-4296-AAF0-D5B9677D38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31A6B1-7B12-4162-B46D-B246A36B3B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FB420A-569B-4853-B828-A1B5A341BA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EFDC49-78B1-47F0-A3E3-344C7B2CFD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849F24-7F19-4C40-AE5F-B3D9A95943F4}"/>
              </a:ext>
            </a:extLst>
          </p:cNvPr>
          <p:cNvSpPr>
            <a:spLocks noGrp="1"/>
          </p:cNvSpPr>
          <p:nvPr>
            <p:ph type="dt" sz="half" idx="10"/>
          </p:nvPr>
        </p:nvSpPr>
        <p:spPr/>
        <p:txBody>
          <a:bodyPr/>
          <a:lstStyle/>
          <a:p>
            <a:fld id="{741695A7-CDBA-48C7-9EB1-B53070B6A000}" type="datetimeFigureOut">
              <a:rPr lang="en-US" smtClean="0"/>
              <a:t>1/11/2022</a:t>
            </a:fld>
            <a:endParaRPr lang="en-US"/>
          </a:p>
        </p:txBody>
      </p:sp>
      <p:sp>
        <p:nvSpPr>
          <p:cNvPr id="8" name="Footer Placeholder 7">
            <a:extLst>
              <a:ext uri="{FF2B5EF4-FFF2-40B4-BE49-F238E27FC236}">
                <a16:creationId xmlns:a16="http://schemas.microsoft.com/office/drawing/2014/main" id="{6C156E0B-88CD-4937-9895-5891224164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D4C6DC-F661-4159-A1FD-CB02995D9FEC}"/>
              </a:ext>
            </a:extLst>
          </p:cNvPr>
          <p:cNvSpPr>
            <a:spLocks noGrp="1"/>
          </p:cNvSpPr>
          <p:nvPr>
            <p:ph type="sldNum" sz="quarter" idx="12"/>
          </p:nvPr>
        </p:nvSpPr>
        <p:spPr/>
        <p:txBody>
          <a:bodyPr/>
          <a:lstStyle/>
          <a:p>
            <a:fld id="{403CD72A-3F0F-4C52-B004-B44D748B1B6D}" type="slidenum">
              <a:rPr lang="en-US" smtClean="0"/>
              <a:t>‹#›</a:t>
            </a:fld>
            <a:endParaRPr lang="en-US"/>
          </a:p>
        </p:txBody>
      </p:sp>
    </p:spTree>
    <p:extLst>
      <p:ext uri="{BB962C8B-B14F-4D97-AF65-F5344CB8AC3E}">
        <p14:creationId xmlns:p14="http://schemas.microsoft.com/office/powerpoint/2010/main" val="183137122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1FE2A-B391-4F73-A55C-492F9A003B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F2816C-2BF2-4FA2-942D-FBD78FCC2C9F}"/>
              </a:ext>
            </a:extLst>
          </p:cNvPr>
          <p:cNvSpPr>
            <a:spLocks noGrp="1"/>
          </p:cNvSpPr>
          <p:nvPr>
            <p:ph type="dt" sz="half" idx="10"/>
          </p:nvPr>
        </p:nvSpPr>
        <p:spPr/>
        <p:txBody>
          <a:bodyPr/>
          <a:lstStyle/>
          <a:p>
            <a:fld id="{741695A7-CDBA-48C7-9EB1-B53070B6A000}" type="datetimeFigureOut">
              <a:rPr lang="en-US" smtClean="0"/>
              <a:t>1/11/2022</a:t>
            </a:fld>
            <a:endParaRPr lang="en-US"/>
          </a:p>
        </p:txBody>
      </p:sp>
      <p:sp>
        <p:nvSpPr>
          <p:cNvPr id="4" name="Footer Placeholder 3">
            <a:extLst>
              <a:ext uri="{FF2B5EF4-FFF2-40B4-BE49-F238E27FC236}">
                <a16:creationId xmlns:a16="http://schemas.microsoft.com/office/drawing/2014/main" id="{4832E0A3-8716-4AD9-9D0C-56E652E5A9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90F8AF-58AC-4970-9FF4-F878629CC32C}"/>
              </a:ext>
            </a:extLst>
          </p:cNvPr>
          <p:cNvSpPr>
            <a:spLocks noGrp="1"/>
          </p:cNvSpPr>
          <p:nvPr>
            <p:ph type="sldNum" sz="quarter" idx="12"/>
          </p:nvPr>
        </p:nvSpPr>
        <p:spPr/>
        <p:txBody>
          <a:bodyPr/>
          <a:lstStyle/>
          <a:p>
            <a:fld id="{403CD72A-3F0F-4C52-B004-B44D748B1B6D}" type="slidenum">
              <a:rPr lang="en-US" smtClean="0"/>
              <a:t>‹#›</a:t>
            </a:fld>
            <a:endParaRPr lang="en-US"/>
          </a:p>
        </p:txBody>
      </p:sp>
    </p:spTree>
    <p:extLst>
      <p:ext uri="{BB962C8B-B14F-4D97-AF65-F5344CB8AC3E}">
        <p14:creationId xmlns:p14="http://schemas.microsoft.com/office/powerpoint/2010/main" val="230797119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95B907-8B9F-4673-861B-BA5985A01005}"/>
              </a:ext>
            </a:extLst>
          </p:cNvPr>
          <p:cNvSpPr>
            <a:spLocks noGrp="1"/>
          </p:cNvSpPr>
          <p:nvPr>
            <p:ph type="dt" sz="half" idx="10"/>
          </p:nvPr>
        </p:nvSpPr>
        <p:spPr/>
        <p:txBody>
          <a:bodyPr/>
          <a:lstStyle/>
          <a:p>
            <a:fld id="{741695A7-CDBA-48C7-9EB1-B53070B6A000}" type="datetimeFigureOut">
              <a:rPr lang="en-US" smtClean="0"/>
              <a:t>1/11/2022</a:t>
            </a:fld>
            <a:endParaRPr lang="en-US"/>
          </a:p>
        </p:txBody>
      </p:sp>
      <p:sp>
        <p:nvSpPr>
          <p:cNvPr id="3" name="Footer Placeholder 2">
            <a:extLst>
              <a:ext uri="{FF2B5EF4-FFF2-40B4-BE49-F238E27FC236}">
                <a16:creationId xmlns:a16="http://schemas.microsoft.com/office/drawing/2014/main" id="{DEAE4938-AB67-4E5A-95F1-AA2B710082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97F461-1363-4959-8F3C-52A274DB29CC}"/>
              </a:ext>
            </a:extLst>
          </p:cNvPr>
          <p:cNvSpPr>
            <a:spLocks noGrp="1"/>
          </p:cNvSpPr>
          <p:nvPr>
            <p:ph type="sldNum" sz="quarter" idx="12"/>
          </p:nvPr>
        </p:nvSpPr>
        <p:spPr/>
        <p:txBody>
          <a:bodyPr/>
          <a:lstStyle/>
          <a:p>
            <a:fld id="{403CD72A-3F0F-4C52-B004-B44D748B1B6D}" type="slidenum">
              <a:rPr lang="en-US" smtClean="0"/>
              <a:t>‹#›</a:t>
            </a:fld>
            <a:endParaRPr lang="en-US"/>
          </a:p>
        </p:txBody>
      </p:sp>
    </p:spTree>
    <p:extLst>
      <p:ext uri="{BB962C8B-B14F-4D97-AF65-F5344CB8AC3E}">
        <p14:creationId xmlns:p14="http://schemas.microsoft.com/office/powerpoint/2010/main" val="98787401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CA5B-F03C-4F98-889E-4857967A96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28E8D3-D73F-4EE9-AA96-02E24FE3D8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B6BF85-BD92-4FD5-864C-F19CDAAE2D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46579E-6BBD-4803-AD27-10741ADD56A1}"/>
              </a:ext>
            </a:extLst>
          </p:cNvPr>
          <p:cNvSpPr>
            <a:spLocks noGrp="1"/>
          </p:cNvSpPr>
          <p:nvPr>
            <p:ph type="dt" sz="half" idx="10"/>
          </p:nvPr>
        </p:nvSpPr>
        <p:spPr/>
        <p:txBody>
          <a:bodyPr/>
          <a:lstStyle/>
          <a:p>
            <a:fld id="{741695A7-CDBA-48C7-9EB1-B53070B6A000}" type="datetimeFigureOut">
              <a:rPr lang="en-US" smtClean="0"/>
              <a:t>1/11/2022</a:t>
            </a:fld>
            <a:endParaRPr lang="en-US"/>
          </a:p>
        </p:txBody>
      </p:sp>
      <p:sp>
        <p:nvSpPr>
          <p:cNvPr id="6" name="Footer Placeholder 5">
            <a:extLst>
              <a:ext uri="{FF2B5EF4-FFF2-40B4-BE49-F238E27FC236}">
                <a16:creationId xmlns:a16="http://schemas.microsoft.com/office/drawing/2014/main" id="{62BE44E2-85E9-4F36-817C-92CF26A14C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07A6B9-6C35-4BC5-B696-12A723D51DE2}"/>
              </a:ext>
            </a:extLst>
          </p:cNvPr>
          <p:cNvSpPr>
            <a:spLocks noGrp="1"/>
          </p:cNvSpPr>
          <p:nvPr>
            <p:ph type="sldNum" sz="quarter" idx="12"/>
          </p:nvPr>
        </p:nvSpPr>
        <p:spPr/>
        <p:txBody>
          <a:bodyPr/>
          <a:lstStyle/>
          <a:p>
            <a:fld id="{403CD72A-3F0F-4C52-B004-B44D748B1B6D}" type="slidenum">
              <a:rPr lang="en-US" smtClean="0"/>
              <a:t>‹#›</a:t>
            </a:fld>
            <a:endParaRPr lang="en-US"/>
          </a:p>
        </p:txBody>
      </p:sp>
    </p:spTree>
    <p:extLst>
      <p:ext uri="{BB962C8B-B14F-4D97-AF65-F5344CB8AC3E}">
        <p14:creationId xmlns:p14="http://schemas.microsoft.com/office/powerpoint/2010/main" val="147476806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0A5E7-A45E-40B1-9A77-C93D7B8905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369E5A-F196-4B91-91AF-23575049C0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C38BAE-70D5-4D7E-87F8-ED8464778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43083E-9645-4F86-9C04-B1246CF7616C}"/>
              </a:ext>
            </a:extLst>
          </p:cNvPr>
          <p:cNvSpPr>
            <a:spLocks noGrp="1"/>
          </p:cNvSpPr>
          <p:nvPr>
            <p:ph type="dt" sz="half" idx="10"/>
          </p:nvPr>
        </p:nvSpPr>
        <p:spPr/>
        <p:txBody>
          <a:bodyPr/>
          <a:lstStyle/>
          <a:p>
            <a:fld id="{741695A7-CDBA-48C7-9EB1-B53070B6A000}" type="datetimeFigureOut">
              <a:rPr lang="en-US" smtClean="0"/>
              <a:t>1/11/2022</a:t>
            </a:fld>
            <a:endParaRPr lang="en-US"/>
          </a:p>
        </p:txBody>
      </p:sp>
      <p:sp>
        <p:nvSpPr>
          <p:cNvPr id="6" name="Footer Placeholder 5">
            <a:extLst>
              <a:ext uri="{FF2B5EF4-FFF2-40B4-BE49-F238E27FC236}">
                <a16:creationId xmlns:a16="http://schemas.microsoft.com/office/drawing/2014/main" id="{BCF93021-859F-4B9A-AE04-ECDC1AB94E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F36E36-B520-4299-88E0-FF5D3D666C6B}"/>
              </a:ext>
            </a:extLst>
          </p:cNvPr>
          <p:cNvSpPr>
            <a:spLocks noGrp="1"/>
          </p:cNvSpPr>
          <p:nvPr>
            <p:ph type="sldNum" sz="quarter" idx="12"/>
          </p:nvPr>
        </p:nvSpPr>
        <p:spPr/>
        <p:txBody>
          <a:bodyPr/>
          <a:lstStyle/>
          <a:p>
            <a:fld id="{403CD72A-3F0F-4C52-B004-B44D748B1B6D}" type="slidenum">
              <a:rPr lang="en-US" smtClean="0"/>
              <a:t>‹#›</a:t>
            </a:fld>
            <a:endParaRPr lang="en-US"/>
          </a:p>
        </p:txBody>
      </p:sp>
    </p:spTree>
    <p:extLst>
      <p:ext uri="{BB962C8B-B14F-4D97-AF65-F5344CB8AC3E}">
        <p14:creationId xmlns:p14="http://schemas.microsoft.com/office/powerpoint/2010/main" val="138218489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B588B6-714B-4A56-BD3E-3AEC43C126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392CA4-569E-4E58-BA20-AB4FFFA020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40C567-3071-4B95-994B-6314651D8E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1695A7-CDBA-48C7-9EB1-B53070B6A000}" type="datetimeFigureOut">
              <a:rPr lang="en-US" smtClean="0"/>
              <a:t>1/11/2022</a:t>
            </a:fld>
            <a:endParaRPr lang="en-US"/>
          </a:p>
        </p:txBody>
      </p:sp>
      <p:sp>
        <p:nvSpPr>
          <p:cNvPr id="5" name="Footer Placeholder 4">
            <a:extLst>
              <a:ext uri="{FF2B5EF4-FFF2-40B4-BE49-F238E27FC236}">
                <a16:creationId xmlns:a16="http://schemas.microsoft.com/office/drawing/2014/main" id="{F14BE49D-58CC-48F2-A5A3-094A6B8D7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34277C-3EEE-4499-BE20-3EB84C62BA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3CD72A-3F0F-4C52-B004-B44D748B1B6D}" type="slidenum">
              <a:rPr lang="en-US" smtClean="0"/>
              <a:t>‹#›</a:t>
            </a:fld>
            <a:endParaRPr lang="en-US"/>
          </a:p>
        </p:txBody>
      </p:sp>
    </p:spTree>
    <p:extLst>
      <p:ext uri="{BB962C8B-B14F-4D97-AF65-F5344CB8AC3E}">
        <p14:creationId xmlns:p14="http://schemas.microsoft.com/office/powerpoint/2010/main" val="128971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385847D-FB0E-4680-82AF-0AE9B4641CD3}"/>
              </a:ext>
            </a:extLst>
          </p:cNvPr>
          <p:cNvPicPr>
            <a:picLocks noChangeAspect="1"/>
          </p:cNvPicPr>
          <p:nvPr/>
        </p:nvPicPr>
        <p:blipFill rotWithShape="1">
          <a:blip r:embed="rId5">
            <a:alphaModFix amt="50000"/>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9206B889-6AA1-482F-9F6D-8947BF50A261}"/>
              </a:ext>
            </a:extLst>
          </p:cNvPr>
          <p:cNvSpPr>
            <a:spLocks noGrp="1"/>
          </p:cNvSpPr>
          <p:nvPr>
            <p:ph type="ctrTitle"/>
          </p:nvPr>
        </p:nvSpPr>
        <p:spPr>
          <a:xfrm>
            <a:off x="1524000" y="1122362"/>
            <a:ext cx="9144000" cy="2900518"/>
          </a:xfrm>
        </p:spPr>
        <p:txBody>
          <a:bodyPr>
            <a:normAutofit/>
          </a:bodyPr>
          <a:lstStyle/>
          <a:p>
            <a:r>
              <a:rPr lang="en-US" sz="5100" b="1" i="0" dirty="0">
                <a:solidFill>
                  <a:schemeClr val="tx2"/>
                </a:solidFill>
                <a:effectLst/>
                <a:latin typeface="Times New Roman" panose="02020603050405020304" pitchFamily="18" charset="0"/>
                <a:cs typeface="Times New Roman" panose="02020603050405020304" pitchFamily="18" charset="0"/>
              </a:rPr>
              <a:t>Appreciative Inquiry: </a:t>
            </a:r>
            <a:br>
              <a:rPr lang="en-US" sz="5100" b="1" i="0" dirty="0">
                <a:solidFill>
                  <a:schemeClr val="tx2"/>
                </a:solidFill>
                <a:effectLst/>
                <a:latin typeface="Times New Roman" panose="02020603050405020304" pitchFamily="18" charset="0"/>
                <a:cs typeface="Times New Roman" panose="02020603050405020304" pitchFamily="18" charset="0"/>
              </a:rPr>
            </a:br>
            <a:r>
              <a:rPr lang="en-US" sz="5100" b="1" i="0" dirty="0">
                <a:solidFill>
                  <a:schemeClr val="tx2"/>
                </a:solidFill>
                <a:effectLst/>
                <a:latin typeface="Times New Roman" panose="02020603050405020304" pitchFamily="18" charset="0"/>
                <a:cs typeface="Times New Roman" panose="02020603050405020304" pitchFamily="18" charset="0"/>
              </a:rPr>
              <a:t>An Approach to </a:t>
            </a:r>
            <a:br>
              <a:rPr lang="en-US" sz="5100" b="1" i="0" dirty="0">
                <a:solidFill>
                  <a:schemeClr val="tx2"/>
                </a:solidFill>
                <a:effectLst/>
                <a:latin typeface="Times New Roman" panose="02020603050405020304" pitchFamily="18" charset="0"/>
                <a:cs typeface="Times New Roman" panose="02020603050405020304" pitchFamily="18" charset="0"/>
              </a:rPr>
            </a:br>
            <a:r>
              <a:rPr lang="en-US" sz="5100" b="1" i="0" dirty="0">
                <a:solidFill>
                  <a:schemeClr val="tx2"/>
                </a:solidFill>
                <a:effectLst/>
                <a:latin typeface="Times New Roman" panose="02020603050405020304" pitchFamily="18" charset="0"/>
                <a:cs typeface="Times New Roman" panose="02020603050405020304" pitchFamily="18" charset="0"/>
              </a:rPr>
              <a:t>Human System Change in </a:t>
            </a:r>
            <a:br>
              <a:rPr lang="en-US" sz="5100" b="1" i="0" dirty="0">
                <a:solidFill>
                  <a:schemeClr val="tx2"/>
                </a:solidFill>
                <a:effectLst/>
                <a:latin typeface="Times New Roman" panose="02020603050405020304" pitchFamily="18" charset="0"/>
                <a:cs typeface="Times New Roman" panose="02020603050405020304" pitchFamily="18" charset="0"/>
              </a:rPr>
            </a:br>
            <a:r>
              <a:rPr lang="en-US" sz="5100" b="1" i="0" dirty="0">
                <a:solidFill>
                  <a:schemeClr val="tx2"/>
                </a:solidFill>
                <a:effectLst/>
                <a:latin typeface="Times New Roman" panose="02020603050405020304" pitchFamily="18" charset="0"/>
                <a:cs typeface="Times New Roman" panose="02020603050405020304" pitchFamily="18" charset="0"/>
              </a:rPr>
              <a:t>the Management of Sport</a:t>
            </a:r>
            <a:endParaRPr lang="en-US" sz="5100" b="1" dirty="0">
              <a:solidFill>
                <a:schemeClr val="tx2"/>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93C60A46-EA03-44E2-B6D6-2889B5F3F87B}"/>
              </a:ext>
            </a:extLst>
          </p:cNvPr>
          <p:cNvSpPr>
            <a:spLocks noGrp="1"/>
          </p:cNvSpPr>
          <p:nvPr>
            <p:ph type="subTitle" idx="1"/>
          </p:nvPr>
        </p:nvSpPr>
        <p:spPr>
          <a:xfrm>
            <a:off x="216976" y="4159404"/>
            <a:ext cx="11794210" cy="2504867"/>
          </a:xfrm>
        </p:spPr>
        <p:txBody>
          <a:bodyPr>
            <a:normAutofit/>
          </a:bodyPr>
          <a:lstStyle/>
          <a:p>
            <a:endParaRPr lang="en-US" sz="600" dirty="0">
              <a:solidFill>
                <a:srgbClr val="FFFFFF"/>
              </a:solidFill>
            </a:endParaRPr>
          </a:p>
          <a:p>
            <a:endParaRPr lang="en-US" sz="600" dirty="0">
              <a:solidFill>
                <a:schemeClr val="accent1">
                  <a:lumMod val="60000"/>
                  <a:lumOff val="40000"/>
                </a:schemeClr>
              </a:solidFill>
            </a:endParaRPr>
          </a:p>
          <a:p>
            <a:r>
              <a:rPr lang="en-US" sz="3600" b="1" dirty="0">
                <a:solidFill>
                  <a:schemeClr val="accent1">
                    <a:lumMod val="60000"/>
                    <a:lumOff val="40000"/>
                  </a:schemeClr>
                </a:solidFill>
                <a:latin typeface="Times New Roman" panose="02020603050405020304" pitchFamily="18" charset="0"/>
                <a:cs typeface="Times New Roman" panose="02020603050405020304" pitchFamily="18" charset="0"/>
              </a:rPr>
              <a:t>Darlene A Kluka, D Phil, Ph D, Research Associate </a:t>
            </a:r>
          </a:p>
          <a:p>
            <a:r>
              <a:rPr lang="en-US" sz="3600" b="1" dirty="0">
                <a:solidFill>
                  <a:schemeClr val="accent1">
                    <a:lumMod val="60000"/>
                    <a:lumOff val="40000"/>
                  </a:schemeClr>
                </a:solidFill>
                <a:latin typeface="Times New Roman" panose="02020603050405020304" pitchFamily="18" charset="0"/>
                <a:cs typeface="Times New Roman" panose="02020603050405020304" pitchFamily="18" charset="0"/>
              </a:rPr>
              <a:t>University of Pretoria, RSA</a:t>
            </a:r>
          </a:p>
          <a:p>
            <a:r>
              <a:rPr lang="en-US" sz="3600" b="1" dirty="0">
                <a:solidFill>
                  <a:srgbClr val="FF0000"/>
                </a:solidFill>
                <a:latin typeface="Times New Roman" panose="02020603050405020304" pitchFamily="18" charset="0"/>
                <a:cs typeface="Times New Roman" panose="02020603050405020304" pitchFamily="18" charset="0"/>
              </a:rPr>
              <a:t>Email: eyesport@aol.com</a:t>
            </a:r>
          </a:p>
        </p:txBody>
      </p:sp>
      <p:pic>
        <p:nvPicPr>
          <p:cNvPr id="14" name="Picture 13" descr="A close-up of a credit card&#10;&#10;Description automatically generated with low confidence">
            <a:extLst>
              <a:ext uri="{FF2B5EF4-FFF2-40B4-BE49-F238E27FC236}">
                <a16:creationId xmlns:a16="http://schemas.microsoft.com/office/drawing/2014/main" id="{D8E08AD0-6738-4C80-8B90-46C1ABBD7A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2007" y="5183108"/>
            <a:ext cx="1905000" cy="1481163"/>
          </a:xfrm>
          <a:prstGeom prst="rect">
            <a:avLst/>
          </a:prstGeom>
        </p:spPr>
      </p:pic>
      <p:pic>
        <p:nvPicPr>
          <p:cNvPr id="7" name="Audio 6">
            <a:hlinkClick r:id="" action="ppaction://media"/>
            <a:extLst>
              <a:ext uri="{FF2B5EF4-FFF2-40B4-BE49-F238E27FC236}">
                <a16:creationId xmlns:a16="http://schemas.microsoft.com/office/drawing/2014/main" id="{137AB725-C35A-4F65-B665-6AEDFD81C1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01381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900" advTm="86341">
        <p14:glitter pattern="hexagon"/>
      </p:transition>
    </mc:Choice>
    <mc:Fallback>
      <p:transition spd="slow" advTm="863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54113-5E53-416D-9347-00E68A1EF645}"/>
              </a:ext>
            </a:extLst>
          </p:cNvPr>
          <p:cNvSpPr>
            <a:spLocks noGrp="1"/>
          </p:cNvSpPr>
          <p:nvPr>
            <p:ph type="title"/>
          </p:nvPr>
        </p:nvSpPr>
        <p:spPr>
          <a:xfrm>
            <a:off x="495759" y="365125"/>
            <a:ext cx="11347373" cy="1325563"/>
          </a:xfrm>
        </p:spPr>
        <p:txBody>
          <a:bodyPr/>
          <a:lstStyle/>
          <a:p>
            <a:r>
              <a:rPr lang="en-US" dirty="0">
                <a:latin typeface="Times New Roman" panose="02020603050405020304" pitchFamily="18" charset="0"/>
                <a:cs typeface="Times New Roman" panose="02020603050405020304" pitchFamily="18" charset="0"/>
              </a:rPr>
              <a:t>Peter Drucker – </a:t>
            </a:r>
            <a:r>
              <a:rPr lang="en-US" i="1" dirty="0">
                <a:latin typeface="Times New Roman" panose="02020603050405020304" pitchFamily="18" charset="0"/>
                <a:cs typeface="Times New Roman" panose="02020603050405020304" pitchFamily="18" charset="0"/>
              </a:rPr>
              <a:t>The New Society </a:t>
            </a:r>
            <a:r>
              <a:rPr lang="en-US" sz="1600" dirty="0">
                <a:latin typeface="Times New Roman" panose="02020603050405020304" pitchFamily="18" charset="0"/>
                <a:cs typeface="Times New Roman" panose="02020603050405020304" pitchFamily="18" charset="0"/>
              </a:rPr>
              <a:t>(2</a:t>
            </a:r>
            <a:r>
              <a:rPr lang="en-US" sz="1600" baseline="30000" dirty="0">
                <a:latin typeface="Times New Roman" panose="02020603050405020304" pitchFamily="18" charset="0"/>
                <a:cs typeface="Times New Roman" panose="02020603050405020304" pitchFamily="18" charset="0"/>
              </a:rPr>
              <a:t>nd</a:t>
            </a:r>
            <a:r>
              <a:rPr lang="en-US" sz="1600" dirty="0">
                <a:latin typeface="Times New Roman" panose="02020603050405020304" pitchFamily="18" charset="0"/>
                <a:cs typeface="Times New Roman" panose="02020603050405020304" pitchFamily="18" charset="0"/>
              </a:rPr>
              <a:t> ed., 2017; London: Routledge)</a:t>
            </a:r>
            <a:endParaRPr lang="en-US" sz="1600" i="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95E2FAF-CB5F-4725-93EF-0EF453A094B4}"/>
              </a:ext>
            </a:extLst>
          </p:cNvPr>
          <p:cNvSpPr>
            <a:spLocks noGrp="1"/>
          </p:cNvSpPr>
          <p:nvPr>
            <p:ph idx="1"/>
          </p:nvPr>
        </p:nvSpPr>
        <p:spPr/>
        <p:txBody>
          <a:bodyPr>
            <a:normAutofit/>
          </a:bodyPr>
          <a:lstStyle/>
          <a:p>
            <a:r>
              <a:rPr lang="en-US" b="1" dirty="0">
                <a:latin typeface="Times New Roman" panose="02020603050405020304" pitchFamily="18" charset="0"/>
                <a:cs typeface="Times New Roman" panose="02020603050405020304" pitchFamily="18" charset="0"/>
              </a:rPr>
              <a:t>Father of Modern Management Theory</a:t>
            </a:r>
          </a:p>
          <a:p>
            <a:r>
              <a:rPr lang="en-US" b="1" dirty="0">
                <a:latin typeface="Times New Roman" panose="02020603050405020304" pitchFamily="18" charset="0"/>
                <a:cs typeface="Times New Roman" panose="02020603050405020304" pitchFamily="18" charset="0"/>
              </a:rPr>
              <a:t>“The task of leadership is to create an alignment of strengths…making a system’s weaknesses irrelevant.”</a:t>
            </a:r>
          </a:p>
          <a:p>
            <a:endParaRPr lang="en-US" b="1" dirty="0">
              <a:latin typeface="Times New Roman" panose="02020603050405020304" pitchFamily="18" charset="0"/>
              <a:cs typeface="Times New Roman" panose="02020603050405020304" pitchFamily="18" charset="0"/>
            </a:endParaRPr>
          </a:p>
          <a:p>
            <a:pPr marL="457200" lvl="1" indent="0">
              <a:buNone/>
            </a:pPr>
            <a:r>
              <a:rPr lang="en-US" b="1" dirty="0">
                <a:latin typeface="Times New Roman" panose="02020603050405020304" pitchFamily="18" charset="0"/>
                <a:cs typeface="Times New Roman" panose="02020603050405020304" pitchFamily="18" charset="0"/>
              </a:rPr>
              <a:t>Could it be that leading for the future is all about strengths rather than overcoming weaknesses?</a:t>
            </a:r>
          </a:p>
          <a:p>
            <a:pPr lvl="1"/>
            <a:endParaRPr lang="en-US" b="1"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573507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F67AB-B74D-4ECD-B9B8-FE2D31923CCE}"/>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Deficit Management	Appreciative Inquiry</a:t>
            </a:r>
          </a:p>
        </p:txBody>
      </p:sp>
      <p:graphicFrame>
        <p:nvGraphicFramePr>
          <p:cNvPr id="4" name="Table 4">
            <a:extLst>
              <a:ext uri="{FF2B5EF4-FFF2-40B4-BE49-F238E27FC236}">
                <a16:creationId xmlns:a16="http://schemas.microsoft.com/office/drawing/2014/main" id="{BAF9AB8F-B282-43FF-A66D-E48BEF65DB24}"/>
              </a:ext>
            </a:extLst>
          </p:cNvPr>
          <p:cNvGraphicFramePr>
            <a:graphicFrameLocks noGrp="1"/>
          </p:cNvGraphicFramePr>
          <p:nvPr>
            <p:ph idx="1"/>
            <p:extLst>
              <p:ext uri="{D42A27DB-BD31-4B8C-83A1-F6EECF244321}">
                <p14:modId xmlns:p14="http://schemas.microsoft.com/office/powerpoint/2010/main" val="1990126570"/>
              </p:ext>
            </p:extLst>
          </p:nvPr>
        </p:nvGraphicFramePr>
        <p:xfrm>
          <a:off x="838200" y="1825625"/>
          <a:ext cx="10515600" cy="18542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906305886"/>
                    </a:ext>
                  </a:extLst>
                </a:gridCol>
                <a:gridCol w="5257800">
                  <a:extLst>
                    <a:ext uri="{9D8B030D-6E8A-4147-A177-3AD203B41FA5}">
                      <a16:colId xmlns:a16="http://schemas.microsoft.com/office/drawing/2014/main" val="2571594271"/>
                    </a:ext>
                  </a:extLst>
                </a:gridCol>
              </a:tblGrid>
              <a:tr h="370840">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74979235"/>
                  </a:ext>
                </a:extLst>
              </a:tr>
              <a:tr h="370840">
                <a:tc>
                  <a:txBody>
                    <a:bodyPr/>
                    <a:lstStyle/>
                    <a:p>
                      <a:r>
                        <a:rPr lang="en-US" dirty="0">
                          <a:latin typeface="Times New Roman" panose="02020603050405020304" pitchFamily="18" charset="0"/>
                          <a:cs typeface="Times New Roman" panose="02020603050405020304" pitchFamily="18" charset="0"/>
                        </a:rPr>
                        <a:t>Identify problem</a:t>
                      </a:r>
                    </a:p>
                  </a:txBody>
                  <a:tcPr/>
                </a:tc>
                <a:tc>
                  <a:txBody>
                    <a:bodyPr/>
                    <a:lstStyle/>
                    <a:p>
                      <a:r>
                        <a:rPr lang="en-US" dirty="0">
                          <a:latin typeface="Times New Roman" panose="02020603050405020304" pitchFamily="18" charset="0"/>
                          <a:cs typeface="Times New Roman" panose="02020603050405020304" pitchFamily="18" charset="0"/>
                        </a:rPr>
                        <a:t>Appreciate the Best of What is</a:t>
                      </a:r>
                    </a:p>
                  </a:txBody>
                  <a:tcPr/>
                </a:tc>
                <a:extLst>
                  <a:ext uri="{0D108BD9-81ED-4DB2-BD59-A6C34878D82A}">
                    <a16:rowId xmlns:a16="http://schemas.microsoft.com/office/drawing/2014/main" val="433096862"/>
                  </a:ext>
                </a:extLst>
              </a:tr>
              <a:tr h="370840">
                <a:tc>
                  <a:txBody>
                    <a:bodyPr/>
                    <a:lstStyle/>
                    <a:p>
                      <a:r>
                        <a:rPr lang="en-US" dirty="0">
                          <a:latin typeface="Times New Roman" panose="02020603050405020304" pitchFamily="18" charset="0"/>
                          <a:cs typeface="Times New Roman" panose="02020603050405020304" pitchFamily="18" charset="0"/>
                        </a:rPr>
                        <a:t>Conduct root cause analysis</a:t>
                      </a:r>
                    </a:p>
                  </a:txBody>
                  <a:tcPr/>
                </a:tc>
                <a:tc>
                  <a:txBody>
                    <a:bodyPr/>
                    <a:lstStyle/>
                    <a:p>
                      <a:r>
                        <a:rPr lang="en-US" dirty="0">
                          <a:latin typeface="Times New Roman" panose="02020603050405020304" pitchFamily="18" charset="0"/>
                          <a:cs typeface="Times New Roman" panose="02020603050405020304" pitchFamily="18" charset="0"/>
                        </a:rPr>
                        <a:t>Imagine What Might Be</a:t>
                      </a:r>
                    </a:p>
                  </a:txBody>
                  <a:tcPr/>
                </a:tc>
                <a:extLst>
                  <a:ext uri="{0D108BD9-81ED-4DB2-BD59-A6C34878D82A}">
                    <a16:rowId xmlns:a16="http://schemas.microsoft.com/office/drawing/2014/main" val="2039868596"/>
                  </a:ext>
                </a:extLst>
              </a:tr>
              <a:tr h="370840">
                <a:tc>
                  <a:txBody>
                    <a:bodyPr/>
                    <a:lstStyle/>
                    <a:p>
                      <a:r>
                        <a:rPr lang="en-US" dirty="0">
                          <a:latin typeface="Times New Roman" panose="02020603050405020304" pitchFamily="18" charset="0"/>
                          <a:cs typeface="Times New Roman" panose="02020603050405020304" pitchFamily="18" charset="0"/>
                        </a:rPr>
                        <a:t>Brainstorm solutions and analyze</a:t>
                      </a:r>
                    </a:p>
                  </a:txBody>
                  <a:tcPr/>
                </a:tc>
                <a:tc>
                  <a:txBody>
                    <a:bodyPr/>
                    <a:lstStyle/>
                    <a:p>
                      <a:r>
                        <a:rPr lang="en-US" dirty="0">
                          <a:latin typeface="Times New Roman" panose="02020603050405020304" pitchFamily="18" charset="0"/>
                          <a:cs typeface="Times New Roman" panose="02020603050405020304" pitchFamily="18" charset="0"/>
                        </a:rPr>
                        <a:t>Design What Should Be</a:t>
                      </a:r>
                    </a:p>
                  </a:txBody>
                  <a:tcPr/>
                </a:tc>
                <a:extLst>
                  <a:ext uri="{0D108BD9-81ED-4DB2-BD59-A6C34878D82A}">
                    <a16:rowId xmlns:a16="http://schemas.microsoft.com/office/drawing/2014/main" val="1474524975"/>
                  </a:ext>
                </a:extLst>
              </a:tr>
              <a:tr h="370840">
                <a:tc>
                  <a:txBody>
                    <a:bodyPr/>
                    <a:lstStyle/>
                    <a:p>
                      <a:r>
                        <a:rPr lang="en-US" dirty="0">
                          <a:latin typeface="Times New Roman" panose="02020603050405020304" pitchFamily="18" charset="0"/>
                          <a:cs typeface="Times New Roman" panose="02020603050405020304" pitchFamily="18" charset="0"/>
                        </a:rPr>
                        <a:t>Develop treatment – action plans or interventions</a:t>
                      </a:r>
                    </a:p>
                  </a:txBody>
                  <a:tcPr/>
                </a:tc>
                <a:tc>
                  <a:txBody>
                    <a:bodyPr/>
                    <a:lstStyle/>
                    <a:p>
                      <a:r>
                        <a:rPr lang="en-US" dirty="0">
                          <a:latin typeface="Times New Roman" panose="02020603050405020304" pitchFamily="18" charset="0"/>
                          <a:cs typeface="Times New Roman" panose="02020603050405020304" pitchFamily="18" charset="0"/>
                        </a:rPr>
                        <a:t>Create What Will Be</a:t>
                      </a:r>
                    </a:p>
                  </a:txBody>
                  <a:tcPr/>
                </a:tc>
                <a:extLst>
                  <a:ext uri="{0D108BD9-81ED-4DB2-BD59-A6C34878D82A}">
                    <a16:rowId xmlns:a16="http://schemas.microsoft.com/office/drawing/2014/main" val="2412187652"/>
                  </a:ext>
                </a:extLst>
              </a:tr>
            </a:tbl>
          </a:graphicData>
        </a:graphic>
      </p:graphicFrame>
      <p:sp>
        <p:nvSpPr>
          <p:cNvPr id="5" name="TextBox 4">
            <a:extLst>
              <a:ext uri="{FF2B5EF4-FFF2-40B4-BE49-F238E27FC236}">
                <a16:creationId xmlns:a16="http://schemas.microsoft.com/office/drawing/2014/main" id="{5883E6EA-6BA7-4807-BB7E-7220275EF8D5}"/>
              </a:ext>
            </a:extLst>
          </p:cNvPr>
          <p:cNvSpPr txBox="1"/>
          <p:nvPr/>
        </p:nvSpPr>
        <p:spPr>
          <a:xfrm>
            <a:off x="838200" y="4682169"/>
            <a:ext cx="5088875" cy="646331"/>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Problem Metaphor </a:t>
            </a:r>
            <a:r>
              <a:rPr lang="en-US" b="1" dirty="0">
                <a:latin typeface="Times New Roman" panose="02020603050405020304" pitchFamily="18" charset="0"/>
                <a:cs typeface="Times New Roman" panose="02020603050405020304" pitchFamily="18" charset="0"/>
              </a:rPr>
              <a:t>– Organizations are machines</a:t>
            </a:r>
          </a:p>
          <a:p>
            <a:pPr algn="ctr"/>
            <a:r>
              <a:rPr lang="en-US" b="1" dirty="0">
                <a:latin typeface="Times New Roman" panose="02020603050405020304" pitchFamily="18" charset="0"/>
                <a:cs typeface="Times New Roman" panose="02020603050405020304" pitchFamily="18" charset="0"/>
              </a:rPr>
              <a:t>Problems to be solved…</a:t>
            </a:r>
          </a:p>
        </p:txBody>
      </p:sp>
      <p:sp>
        <p:nvSpPr>
          <p:cNvPr id="6" name="TextBox 5">
            <a:extLst>
              <a:ext uri="{FF2B5EF4-FFF2-40B4-BE49-F238E27FC236}">
                <a16:creationId xmlns:a16="http://schemas.microsoft.com/office/drawing/2014/main" id="{B4CFF5F3-1754-4B4D-859F-F9A6DE53A25D}"/>
              </a:ext>
            </a:extLst>
          </p:cNvPr>
          <p:cNvSpPr txBox="1"/>
          <p:nvPr/>
        </p:nvSpPr>
        <p:spPr>
          <a:xfrm>
            <a:off x="6096000" y="4682169"/>
            <a:ext cx="5427643" cy="923330"/>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Mystery Metaphor </a:t>
            </a:r>
            <a:r>
              <a:rPr lang="en-US" b="1"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Living systems = webs of relations with infinite strengths</a:t>
            </a:r>
          </a:p>
        </p:txBody>
      </p:sp>
      <p:pic>
        <p:nvPicPr>
          <p:cNvPr id="3" name="Audio 2">
            <a:hlinkClick r:id="" action="ppaction://media"/>
            <a:extLst>
              <a:ext uri="{FF2B5EF4-FFF2-40B4-BE49-F238E27FC236}">
                <a16:creationId xmlns:a16="http://schemas.microsoft.com/office/drawing/2014/main" id="{52B9AD6D-0E00-411A-AA3B-573102FBDF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30881305"/>
      </p:ext>
    </p:extLst>
  </p:cSld>
  <p:clrMapOvr>
    <a:masterClrMapping/>
  </p:clrMapOvr>
  <mc:AlternateContent xmlns:mc="http://schemas.openxmlformats.org/markup-compatibility/2006">
    <mc:Choice xmlns:p14="http://schemas.microsoft.com/office/powerpoint/2010/main" Requires="p14">
      <p:transition spd="slow" p14:dur="3900" advTm="68485">
        <p14:glitter pattern="hexagon"/>
      </p:transition>
    </mc:Choice>
    <mc:Fallback>
      <p:transition spd="slow" advTm="684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667DA-61BF-4E04-9810-749CB984F26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How to shift away from deficit change</a:t>
            </a:r>
          </a:p>
        </p:txBody>
      </p:sp>
      <p:sp>
        <p:nvSpPr>
          <p:cNvPr id="3" name="Content Placeholder 2">
            <a:extLst>
              <a:ext uri="{FF2B5EF4-FFF2-40B4-BE49-F238E27FC236}">
                <a16:creationId xmlns:a16="http://schemas.microsoft.com/office/drawing/2014/main" id="{D9CF9A11-CEA4-4697-911F-79D373092A39}"/>
              </a:ext>
            </a:extLst>
          </p:cNvPr>
          <p:cNvSpPr>
            <a:spLocks noGrp="1"/>
          </p:cNvSpPr>
          <p:nvPr>
            <p:ph idx="1"/>
          </p:nvPr>
        </p:nvSpPr>
        <p:spPr>
          <a:xfrm>
            <a:off x="308473" y="1825625"/>
            <a:ext cx="11666862" cy="4351338"/>
          </a:xfrm>
        </p:spPr>
        <p:txBody>
          <a:bodyPr>
            <a:normAutofit fontScale="92500"/>
          </a:bodyPr>
          <a:lstStyle/>
          <a:p>
            <a:r>
              <a:rPr lang="en-US" b="1" dirty="0">
                <a:latin typeface="Times New Roman" panose="02020603050405020304" pitchFamily="18" charset="0"/>
                <a:cs typeface="Times New Roman" panose="02020603050405020304" pitchFamily="18" charset="0"/>
              </a:rPr>
              <a:t>To change something, start by changing the way you converse about it.</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Human systems move in the direction of what we most frequently talk about.</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Shift to curiosity, and value when things went right.</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TIP:</a:t>
            </a:r>
          </a:p>
          <a:p>
            <a:pPr lvl="1"/>
            <a:r>
              <a:rPr lang="en-US" b="1" dirty="0">
                <a:latin typeface="Times New Roman" panose="02020603050405020304" pitchFamily="18" charset="0"/>
                <a:cs typeface="Times New Roman" panose="02020603050405020304" pitchFamily="18" charset="0"/>
              </a:rPr>
              <a:t>The Appreciative Leader often shifts the conversation with intentional questions that place curiosity and value on then things are going right: Sometimes when you are in a discussion about something that has gone wrong, ask:</a:t>
            </a:r>
          </a:p>
        </p:txBody>
      </p:sp>
      <p:pic>
        <p:nvPicPr>
          <p:cNvPr id="4" name="Audio 3">
            <a:hlinkClick r:id="" action="ppaction://media"/>
            <a:extLst>
              <a:ext uri="{FF2B5EF4-FFF2-40B4-BE49-F238E27FC236}">
                <a16:creationId xmlns:a16="http://schemas.microsoft.com/office/drawing/2014/main" id="{210A1986-E6A3-4C26-85D9-AD2752CCB9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45653187"/>
      </p:ext>
    </p:extLst>
  </p:cSld>
  <p:clrMapOvr>
    <a:masterClrMapping/>
  </p:clrMapOvr>
  <mc:AlternateContent xmlns:mc="http://schemas.openxmlformats.org/markup-compatibility/2006">
    <mc:Choice xmlns:p14="http://schemas.microsoft.com/office/powerpoint/2010/main" Requires="p14">
      <p:transition spd="slow" p14:dur="3900" advTm="74987">
        <p14:glitter pattern="hexagon"/>
      </p:transition>
    </mc:Choice>
    <mc:Fallback>
      <p:transition spd="slow" advTm="749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6CB43-362F-4C8B-BE3A-35CCB236C9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A704B6-4429-4251-A91C-2907E233CB90}"/>
              </a:ext>
            </a:extLst>
          </p:cNvPr>
          <p:cNvSpPr>
            <a:spLocks noGrp="1"/>
          </p:cNvSpPr>
          <p:nvPr>
            <p:ph idx="1"/>
          </p:nvPr>
        </p:nvSpPr>
        <p:spPr>
          <a:xfrm>
            <a:off x="242371" y="1825625"/>
            <a:ext cx="11821099" cy="4351338"/>
          </a:xfrm>
        </p:spPr>
        <p:txBody>
          <a:bodyPr>
            <a:normAutofit fontScale="70000" lnSpcReduction="20000"/>
          </a:bodyPr>
          <a:lstStyle/>
          <a:p>
            <a:pPr marL="0" indent="0" algn="ctr">
              <a:buNone/>
            </a:pPr>
            <a:r>
              <a:rPr lang="en-US" sz="4000" dirty="0">
                <a:latin typeface="Times New Roman" panose="02020603050405020304" pitchFamily="18" charset="0"/>
                <a:cs typeface="Times New Roman" panose="02020603050405020304" pitchFamily="18" charset="0"/>
              </a:rPr>
              <a:t>When is the last time this went correctly or great, </a:t>
            </a:r>
          </a:p>
          <a:p>
            <a:pPr marL="0" indent="0" algn="ctr">
              <a:buNone/>
            </a:pPr>
            <a:r>
              <a:rPr lang="en-US" sz="4000" dirty="0">
                <a:latin typeface="Times New Roman" panose="02020603050405020304" pitchFamily="18" charset="0"/>
                <a:cs typeface="Times New Roman" panose="02020603050405020304" pitchFamily="18" charset="0"/>
              </a:rPr>
              <a:t>and what enabled that to happen?</a:t>
            </a:r>
          </a:p>
          <a:p>
            <a:pPr marL="0" indent="0" algn="ctr">
              <a:buNone/>
            </a:pPr>
            <a:endParaRPr lang="en-US" sz="4000" dirty="0">
              <a:latin typeface="Times New Roman" panose="02020603050405020304" pitchFamily="18" charset="0"/>
              <a:cs typeface="Times New Roman" panose="02020603050405020304" pitchFamily="18" charset="0"/>
            </a:endParaRPr>
          </a:p>
          <a:p>
            <a:pPr marL="0" indent="0" algn="ctr">
              <a:buNone/>
            </a:pPr>
            <a:endParaRPr lang="en-US" sz="4000" dirty="0">
              <a:latin typeface="Times New Roman" panose="02020603050405020304" pitchFamily="18" charset="0"/>
              <a:cs typeface="Times New Roman" panose="02020603050405020304" pitchFamily="18" charset="0"/>
            </a:endParaRPr>
          </a:p>
          <a:p>
            <a:pPr marL="0" indent="0">
              <a:buNone/>
            </a:pPr>
            <a:r>
              <a:rPr lang="en-US" b="1" i="1" dirty="0">
                <a:latin typeface="Times New Roman" panose="02020603050405020304" pitchFamily="18" charset="0"/>
                <a:cs typeface="Times New Roman" panose="02020603050405020304" pitchFamily="18" charset="0"/>
              </a:rPr>
              <a:t>Compassion – the experience of benevolence or openness to others; caring for others who might be in pain; or joy in the search for growth.</a:t>
            </a:r>
          </a:p>
          <a:p>
            <a:pPr marL="0" indent="0">
              <a:buNone/>
            </a:pPr>
            <a:endParaRPr lang="en-US" b="1" i="1" dirty="0">
              <a:latin typeface="Times New Roman" panose="02020603050405020304" pitchFamily="18" charset="0"/>
              <a:cs typeface="Times New Roman" panose="02020603050405020304" pitchFamily="18" charset="0"/>
            </a:endParaRPr>
          </a:p>
          <a:p>
            <a:pPr marL="0" indent="0">
              <a:buNone/>
            </a:pPr>
            <a:r>
              <a:rPr lang="en-US" b="1" i="1" dirty="0">
                <a:latin typeface="Times New Roman" panose="02020603050405020304" pitchFamily="18" charset="0"/>
                <a:cs typeface="Times New Roman" panose="02020603050405020304" pitchFamily="18" charset="0"/>
              </a:rPr>
              <a:t>Mindfulness – being awake and aware</a:t>
            </a:r>
          </a:p>
          <a:p>
            <a:pPr marL="0" indent="0" algn="ctr">
              <a:buNone/>
            </a:pPr>
            <a:endParaRPr lang="en-US" sz="4000" b="1" dirty="0">
              <a:latin typeface="Times New Roman" panose="02020603050405020304" pitchFamily="18" charset="0"/>
              <a:cs typeface="Times New Roman" panose="02020603050405020304" pitchFamily="18" charset="0"/>
            </a:endParaRPr>
          </a:p>
          <a:p>
            <a:pPr marL="0" indent="0" algn="ctr">
              <a:buNone/>
            </a:pPr>
            <a:endParaRPr lang="en-US" sz="4000" b="1" dirty="0">
              <a:latin typeface="Times New Roman" panose="02020603050405020304" pitchFamily="18" charset="0"/>
              <a:cs typeface="Times New Roman" panose="02020603050405020304" pitchFamily="18" charset="0"/>
            </a:endParaRPr>
          </a:p>
          <a:p>
            <a:pPr marL="0" indent="0">
              <a:buNone/>
            </a:pPr>
            <a:r>
              <a:rPr lang="en-US" b="1" i="1" dirty="0">
                <a:latin typeface="Times New Roman" panose="02020603050405020304" pitchFamily="18" charset="0"/>
                <a:cs typeface="Times New Roman" panose="02020603050405020304" pitchFamily="18" charset="0"/>
              </a:rPr>
              <a:t>Maya Angelou – You won’t be remembered for what you said or did, but how you made them feel….</a:t>
            </a:r>
          </a:p>
        </p:txBody>
      </p:sp>
    </p:spTree>
    <p:extLst>
      <p:ext uri="{BB962C8B-B14F-4D97-AF65-F5344CB8AC3E}">
        <p14:creationId xmlns:p14="http://schemas.microsoft.com/office/powerpoint/2010/main" val="370604706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D48F-B4A7-4E26-8EB5-D9FE1683B924}"/>
              </a:ext>
            </a:extLst>
          </p:cNvPr>
          <p:cNvSpPr>
            <a:spLocks noGrp="1"/>
          </p:cNvSpPr>
          <p:nvPr>
            <p:ph type="title"/>
          </p:nvPr>
        </p:nvSpPr>
        <p:spPr/>
        <p:txBody>
          <a:bodyPr>
            <a:normAutofit fontScale="90000"/>
          </a:bodyPr>
          <a:lstStyle/>
          <a:p>
            <a:pPr algn="ctr"/>
            <a:r>
              <a:rPr lang="en-US" dirty="0">
                <a:latin typeface="Times New Roman" panose="02020603050405020304" pitchFamily="18" charset="0"/>
                <a:cs typeface="Times New Roman" panose="02020603050405020304" pitchFamily="18" charset="0"/>
              </a:rPr>
              <a:t>A special time in the field of change management:</a:t>
            </a:r>
            <a:r>
              <a:rPr lang="en-US" dirty="0"/>
              <a:t> </a:t>
            </a:r>
            <a:r>
              <a:rPr lang="en-US" i="1" dirty="0">
                <a:latin typeface="Times New Roman" panose="02020603050405020304" pitchFamily="18" charset="0"/>
                <a:cs typeface="Times New Roman" panose="02020603050405020304" pitchFamily="18" charset="0"/>
              </a:rPr>
              <a:t>Re-thinking human organization and change applied to sport management</a:t>
            </a:r>
          </a:p>
        </p:txBody>
      </p:sp>
      <p:sp>
        <p:nvSpPr>
          <p:cNvPr id="3" name="Content Placeholder 2">
            <a:extLst>
              <a:ext uri="{FF2B5EF4-FFF2-40B4-BE49-F238E27FC236}">
                <a16:creationId xmlns:a16="http://schemas.microsoft.com/office/drawing/2014/main" id="{73290ED2-3A2A-406C-876B-B637706205BD}"/>
              </a:ext>
            </a:extLst>
          </p:cNvPr>
          <p:cNvSpPr>
            <a:spLocks noGrp="1"/>
          </p:cNvSpPr>
          <p:nvPr>
            <p:ph idx="1"/>
          </p:nvPr>
        </p:nvSpPr>
        <p:spPr>
          <a:xfrm>
            <a:off x="168925" y="2258459"/>
            <a:ext cx="11854149" cy="4439798"/>
          </a:xfrm>
        </p:spPr>
        <p:txBody>
          <a:bodyPr>
            <a:normAutofit/>
          </a:bodyPr>
          <a:lstStyle/>
          <a:p>
            <a:r>
              <a:rPr lang="en-US" b="1" dirty="0">
                <a:latin typeface="Times New Roman" panose="02020603050405020304" pitchFamily="18" charset="0"/>
                <a:cs typeface="Times New Roman" panose="02020603050405020304" pitchFamily="18" charset="0"/>
              </a:rPr>
              <a:t>Insights from BIG CHANGE</a:t>
            </a:r>
          </a:p>
          <a:p>
            <a:pPr lvl="1"/>
            <a:r>
              <a:rPr lang="en-US" b="1" dirty="0">
                <a:latin typeface="Times New Roman" panose="02020603050405020304" pitchFamily="18" charset="0"/>
                <a:cs typeface="Times New Roman" panose="02020603050405020304" pitchFamily="18" charset="0"/>
              </a:rPr>
              <a:t>Anticipatory images – collective picture of the future</a:t>
            </a:r>
          </a:p>
          <a:p>
            <a:pPr lvl="1"/>
            <a:r>
              <a:rPr lang="en-US" b="1" dirty="0">
                <a:latin typeface="Times New Roman" panose="02020603050405020304" pitchFamily="18" charset="0"/>
                <a:cs typeface="Times New Roman" panose="02020603050405020304" pitchFamily="18" charset="0"/>
              </a:rPr>
              <a:t>Power of engagement – simple face-to-face human conversation</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THE STRENGTHS REVOLUTION and positive change research</a:t>
            </a:r>
          </a:p>
          <a:p>
            <a:pPr lvl="1"/>
            <a:r>
              <a:rPr lang="en-US" b="1" dirty="0">
                <a:latin typeface="Times New Roman" panose="02020603050405020304" pitchFamily="18" charset="0"/>
                <a:cs typeface="Times New Roman" panose="02020603050405020304" pitchFamily="18" charset="0"/>
              </a:rPr>
              <a:t>What good are positive emotions?</a:t>
            </a:r>
          </a:p>
          <a:p>
            <a:pPr lvl="1"/>
            <a:r>
              <a:rPr lang="en-US" b="1" dirty="0">
                <a:latin typeface="Times New Roman" panose="02020603050405020304" pitchFamily="18" charset="0"/>
                <a:cs typeface="Times New Roman" panose="02020603050405020304" pitchFamily="18" charset="0"/>
              </a:rPr>
              <a:t>Changing conditions of success?</a:t>
            </a:r>
          </a:p>
          <a:p>
            <a:pPr lvl="1"/>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WHOLE SYSTEM excellence – agility, speed, value innovation, execution, and follow through – a question of scale: Not bottom up and Not top down</a:t>
            </a:r>
          </a:p>
        </p:txBody>
      </p:sp>
      <p:pic>
        <p:nvPicPr>
          <p:cNvPr id="4" name="Audio 3">
            <a:hlinkClick r:id="" action="ppaction://media"/>
            <a:extLst>
              <a:ext uri="{FF2B5EF4-FFF2-40B4-BE49-F238E27FC236}">
                <a16:creationId xmlns:a16="http://schemas.microsoft.com/office/drawing/2014/main" id="{CA6BF760-6EB8-4A04-B8FB-19A8FC3BB5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38621977"/>
      </p:ext>
    </p:extLst>
  </p:cSld>
  <p:clrMapOvr>
    <a:masterClrMapping/>
  </p:clrMapOvr>
  <mc:AlternateContent xmlns:mc="http://schemas.openxmlformats.org/markup-compatibility/2006">
    <mc:Choice xmlns:p14="http://schemas.microsoft.com/office/powerpoint/2010/main" Requires="p14">
      <p:transition spd="slow" p14:dur="3900" advTm="108284">
        <p14:glitter pattern="hexagon"/>
      </p:transition>
    </mc:Choice>
    <mc:Fallback>
      <p:transition spd="slow" advTm="1082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4B330C9C-45EC-4DDD-AB1A-4104BB440C2F}"/>
              </a:ext>
            </a:extLst>
          </p:cNvPr>
          <p:cNvPicPr>
            <a:picLocks noGrp="1" noChangeAspect="1"/>
          </p:cNvPicPr>
          <p:nvPr>
            <p:ph idx="1"/>
          </p:nvPr>
        </p:nvPicPr>
        <p:blipFill>
          <a:blip r:embed="rId5"/>
          <a:stretch>
            <a:fillRect/>
          </a:stretch>
        </p:blipFill>
        <p:spPr>
          <a:xfrm>
            <a:off x="911988" y="22034"/>
            <a:ext cx="10368023" cy="7072132"/>
          </a:xfrm>
        </p:spPr>
      </p:pic>
      <p:sp>
        <p:nvSpPr>
          <p:cNvPr id="3" name="TextBox 2">
            <a:extLst>
              <a:ext uri="{FF2B5EF4-FFF2-40B4-BE49-F238E27FC236}">
                <a16:creationId xmlns:a16="http://schemas.microsoft.com/office/drawing/2014/main" id="{1537DE1D-F6EA-4F96-BCB0-744ECA35376A}"/>
              </a:ext>
            </a:extLst>
          </p:cNvPr>
          <p:cNvSpPr txBox="1"/>
          <p:nvPr/>
        </p:nvSpPr>
        <p:spPr>
          <a:xfrm>
            <a:off x="209320" y="683046"/>
            <a:ext cx="6621138" cy="523220"/>
          </a:xfrm>
          <a:prstGeom prst="rect">
            <a:avLst/>
          </a:prstGeom>
          <a:noFill/>
        </p:spPr>
        <p:txBody>
          <a:bodyPr wrap="square" rtlCol="0">
            <a:spAutoFit/>
          </a:bodyPr>
          <a:lstStyle/>
          <a:p>
            <a:r>
              <a:rPr lang="en-US" sz="1400" dirty="0"/>
              <a:t>R. Fry, 2020. Case Western Reserve, </a:t>
            </a:r>
            <a:r>
              <a:rPr lang="en-US" sz="1400" dirty="0" err="1"/>
              <a:t>Weatherhead</a:t>
            </a:r>
            <a:r>
              <a:rPr lang="en-US" sz="1400" dirty="0"/>
              <a:t> School of Management, Department of Organizational Behavior.</a:t>
            </a:r>
          </a:p>
        </p:txBody>
      </p:sp>
      <p:pic>
        <p:nvPicPr>
          <p:cNvPr id="2" name="Audio 1">
            <a:hlinkClick r:id="" action="ppaction://media"/>
            <a:extLst>
              <a:ext uri="{FF2B5EF4-FFF2-40B4-BE49-F238E27FC236}">
                <a16:creationId xmlns:a16="http://schemas.microsoft.com/office/drawing/2014/main" id="{37A17875-B9B7-42E6-AB54-40DB702C5B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8890420"/>
      </p:ext>
    </p:extLst>
  </p:cSld>
  <p:clrMapOvr>
    <a:masterClrMapping/>
  </p:clrMapOvr>
  <mc:AlternateContent xmlns:mc="http://schemas.openxmlformats.org/markup-compatibility/2006">
    <mc:Choice xmlns:p14="http://schemas.microsoft.com/office/powerpoint/2010/main" Requires="p14">
      <p:transition spd="slow" p14:dur="3900" advTm="43918">
        <p14:glitter pattern="hexagon"/>
      </p:transition>
    </mc:Choice>
    <mc:Fallback>
      <p:transition spd="slow" advTm="439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A4355-AD2D-4E64-8A65-8D1187C88C0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What best predicts high engagement?</a:t>
            </a:r>
          </a:p>
        </p:txBody>
      </p:sp>
      <p:sp>
        <p:nvSpPr>
          <p:cNvPr id="3" name="Content Placeholder 2">
            <a:extLst>
              <a:ext uri="{FF2B5EF4-FFF2-40B4-BE49-F238E27FC236}">
                <a16:creationId xmlns:a16="http://schemas.microsoft.com/office/drawing/2014/main" id="{D2282C89-3D1A-4805-8BAC-0FF19B6BC37C}"/>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How often do I get to use my strengths at work?</a:t>
            </a:r>
          </a:p>
          <a:p>
            <a:pPr lvl="8"/>
            <a:r>
              <a:rPr lang="en-US" dirty="0">
                <a:latin typeface="Times New Roman" panose="02020603050405020304" pitchFamily="18" charset="0"/>
                <a:cs typeface="Times New Roman" panose="02020603050405020304" pitchFamily="18" charset="0"/>
              </a:rPr>
              <a:t>Marcus Buckingham</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TIP:</a:t>
            </a:r>
          </a:p>
          <a:p>
            <a:pPr marL="0" indent="0">
              <a:buNone/>
            </a:pPr>
            <a:r>
              <a:rPr lang="en-US" dirty="0">
                <a:latin typeface="Times New Roman" panose="02020603050405020304" pitchFamily="18" charset="0"/>
                <a:cs typeface="Times New Roman" panose="02020603050405020304" pitchFamily="18" charset="0"/>
              </a:rPr>
              <a:t>Appreciative leaders continually use intentional questions to explore and uncover what it is that already helps us “be at our best.”</a:t>
            </a:r>
          </a:p>
        </p:txBody>
      </p:sp>
      <p:pic>
        <p:nvPicPr>
          <p:cNvPr id="4" name="Audio 3">
            <a:hlinkClick r:id="" action="ppaction://media"/>
            <a:extLst>
              <a:ext uri="{FF2B5EF4-FFF2-40B4-BE49-F238E27FC236}">
                <a16:creationId xmlns:a16="http://schemas.microsoft.com/office/drawing/2014/main" id="{C845C7D0-B1AE-45D3-B929-894805ABEE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80383257"/>
      </p:ext>
    </p:extLst>
  </p:cSld>
  <p:clrMapOvr>
    <a:masterClrMapping/>
  </p:clrMapOvr>
  <mc:AlternateContent xmlns:mc="http://schemas.openxmlformats.org/markup-compatibility/2006">
    <mc:Choice xmlns:p14="http://schemas.microsoft.com/office/powerpoint/2010/main" Requires="p14">
      <p:transition spd="slow" p14:dur="3900" advTm="36860">
        <p14:glitter pattern="hexagon"/>
      </p:transition>
    </mc:Choice>
    <mc:Fallback>
      <p:transition spd="slow" advTm="368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1B84-FCD0-418B-82A1-F6E6978ED9A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High Engagement</a:t>
            </a:r>
          </a:p>
        </p:txBody>
      </p:sp>
      <p:sp>
        <p:nvSpPr>
          <p:cNvPr id="3" name="Content Placeholder 2">
            <a:extLst>
              <a:ext uri="{FF2B5EF4-FFF2-40B4-BE49-F238E27FC236}">
                <a16:creationId xmlns:a16="http://schemas.microsoft.com/office/drawing/2014/main" id="{437B4CA2-91DD-40D6-9BC1-8CA1757B04EB}"/>
              </a:ext>
            </a:extLst>
          </p:cNvPr>
          <p:cNvSpPr>
            <a:spLocks noGrp="1"/>
          </p:cNvSpPr>
          <p:nvPr>
            <p:ph idx="1"/>
          </p:nvPr>
        </p:nvSpPr>
        <p:spPr/>
        <p:txBody>
          <a:bodyPr/>
          <a:lstStyle/>
          <a:p>
            <a:r>
              <a:rPr lang="en-US" b="1" dirty="0">
                <a:latin typeface="Times New Roman" panose="02020603050405020304" pitchFamily="18" charset="0"/>
                <a:cs typeface="Times New Roman" panose="02020603050405020304" pitchFamily="18" charset="0"/>
              </a:rPr>
              <a:t>Compared with disengaged employees, highly empowered and engaged professionals are:</a:t>
            </a:r>
          </a:p>
          <a:p>
            <a:r>
              <a:rPr lang="en-US" b="1" dirty="0">
                <a:latin typeface="Times New Roman" panose="02020603050405020304" pitchFamily="18" charset="0"/>
                <a:cs typeface="Times New Roman" panose="02020603050405020304" pitchFamily="18" charset="0"/>
              </a:rPr>
              <a:t>- 480 % more committed to helping their organization succeed;</a:t>
            </a:r>
          </a:p>
          <a:p>
            <a:r>
              <a:rPr lang="en-US" b="1" dirty="0">
                <a:latin typeface="Times New Roman" panose="02020603050405020304" pitchFamily="18" charset="0"/>
                <a:cs typeface="Times New Roman" panose="02020603050405020304" pitchFamily="18" charset="0"/>
              </a:rPr>
              <a:t>- 250 % more likely to recommend improvements;</a:t>
            </a:r>
          </a:p>
          <a:p>
            <a:r>
              <a:rPr lang="en-US" b="1" dirty="0">
                <a:latin typeface="Times New Roman" panose="02020603050405020304" pitchFamily="18" charset="0"/>
                <a:cs typeface="Times New Roman" panose="02020603050405020304" pitchFamily="18" charset="0"/>
              </a:rPr>
              <a:t>- 370 % more likely to recommend their organization as an employer; and </a:t>
            </a:r>
          </a:p>
          <a:p>
            <a:r>
              <a:rPr lang="en-US" b="1" dirty="0">
                <a:latin typeface="Times New Roman" panose="02020603050405020304" pitchFamily="18" charset="0"/>
                <a:cs typeface="Times New Roman" panose="02020603050405020304" pitchFamily="18" charset="0"/>
              </a:rPr>
              <a:t>- 30 % less likely to be absent from work.</a:t>
            </a:r>
          </a:p>
          <a:p>
            <a:pPr marL="3657600" lvl="8" indent="0">
              <a:buNone/>
            </a:pPr>
            <a:r>
              <a:rPr lang="en-US" b="1" dirty="0">
                <a:latin typeface="Times New Roman" panose="02020603050405020304" pitchFamily="18" charset="0"/>
                <a:cs typeface="Times New Roman" panose="02020603050405020304" pitchFamily="18" charset="0"/>
              </a:rPr>
              <a:t>(Temkin Group, Employee Engagement Benchmark Study, 2012)</a:t>
            </a:r>
          </a:p>
        </p:txBody>
      </p:sp>
      <p:pic>
        <p:nvPicPr>
          <p:cNvPr id="4" name="Audio 3">
            <a:hlinkClick r:id="" action="ppaction://media"/>
            <a:extLst>
              <a:ext uri="{FF2B5EF4-FFF2-40B4-BE49-F238E27FC236}">
                <a16:creationId xmlns:a16="http://schemas.microsoft.com/office/drawing/2014/main" id="{7F701CF8-1C55-4D19-9AA4-D884D2B3C6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8384318"/>
      </p:ext>
    </p:extLst>
  </p:cSld>
  <p:clrMapOvr>
    <a:masterClrMapping/>
  </p:clrMapOvr>
  <mc:AlternateContent xmlns:mc="http://schemas.openxmlformats.org/markup-compatibility/2006">
    <mc:Choice xmlns:p14="http://schemas.microsoft.com/office/powerpoint/2010/main" Requires="p14">
      <p:transition spd="slow" p14:dur="3900" advTm="42247">
        <p14:glitter pattern="hexagon"/>
      </p:transition>
    </mc:Choice>
    <mc:Fallback>
      <p:transition spd="slow" advTm="422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1403D-89F1-45C7-B845-23C84F31167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To appreciate (verb)</a:t>
            </a:r>
          </a:p>
        </p:txBody>
      </p:sp>
      <p:sp>
        <p:nvSpPr>
          <p:cNvPr id="3" name="Content Placeholder 2">
            <a:extLst>
              <a:ext uri="{FF2B5EF4-FFF2-40B4-BE49-F238E27FC236}">
                <a16:creationId xmlns:a16="http://schemas.microsoft.com/office/drawing/2014/main" id="{8875252C-6F80-45F4-842B-F6BB29AD0EB5}"/>
              </a:ext>
            </a:extLst>
          </p:cNvPr>
          <p:cNvSpPr>
            <a:spLocks noGrp="1"/>
          </p:cNvSpPr>
          <p:nvPr>
            <p:ph idx="1"/>
          </p:nvPr>
        </p:nvSpPr>
        <p:spPr/>
        <p:txBody>
          <a:bodyPr/>
          <a:lstStyle/>
          <a:p>
            <a:r>
              <a:rPr lang="en-US" b="1" dirty="0">
                <a:latin typeface="Times New Roman" panose="02020603050405020304" pitchFamily="18" charset="0"/>
                <a:cs typeface="Times New Roman" panose="02020603050405020304" pitchFamily="18" charset="0"/>
              </a:rPr>
              <a:t>To value –</a:t>
            </a:r>
          </a:p>
          <a:p>
            <a:pPr lvl="1"/>
            <a:r>
              <a:rPr lang="en-US" b="1" dirty="0">
                <a:latin typeface="Times New Roman" panose="02020603050405020304" pitchFamily="18" charset="0"/>
                <a:cs typeface="Times New Roman" panose="02020603050405020304" pitchFamily="18" charset="0"/>
              </a:rPr>
              <a:t>To recognize the best in people and the world around us;</a:t>
            </a:r>
          </a:p>
          <a:p>
            <a:pPr lvl="1"/>
            <a:r>
              <a:rPr lang="en-US" b="1" dirty="0">
                <a:latin typeface="Times New Roman" panose="02020603050405020304" pitchFamily="18" charset="0"/>
                <a:cs typeface="Times New Roman" panose="02020603050405020304" pitchFamily="18" charset="0"/>
              </a:rPr>
              <a:t>To affirm past and present strengths, successes, and potentials;</a:t>
            </a:r>
          </a:p>
          <a:p>
            <a:pPr lvl="1"/>
            <a:r>
              <a:rPr lang="en-US" b="1" dirty="0">
                <a:latin typeface="Times New Roman" panose="02020603050405020304" pitchFamily="18" charset="0"/>
                <a:cs typeface="Times New Roman" panose="02020603050405020304" pitchFamily="18" charset="0"/>
              </a:rPr>
              <a:t>To perceive those things that give life (health, vitality, and excellence) to living systems</a:t>
            </a:r>
          </a:p>
          <a:p>
            <a:pPr lvl="1"/>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To increase in value</a:t>
            </a:r>
          </a:p>
          <a:p>
            <a:pPr lvl="1"/>
            <a:r>
              <a:rPr lang="en-US" b="1" dirty="0">
                <a:latin typeface="Times New Roman" panose="02020603050405020304" pitchFamily="18" charset="0"/>
                <a:cs typeface="Times New Roman" panose="02020603050405020304" pitchFamily="18" charset="0"/>
              </a:rPr>
              <a:t>Valuing, prizing, esteeming, and honoring</a:t>
            </a:r>
          </a:p>
          <a:p>
            <a:pPr lvl="1"/>
            <a:endParaRPr lang="en-US" dirty="0"/>
          </a:p>
        </p:txBody>
      </p:sp>
      <p:pic>
        <p:nvPicPr>
          <p:cNvPr id="4" name="Audio 3">
            <a:hlinkClick r:id="" action="ppaction://media"/>
            <a:extLst>
              <a:ext uri="{FF2B5EF4-FFF2-40B4-BE49-F238E27FC236}">
                <a16:creationId xmlns:a16="http://schemas.microsoft.com/office/drawing/2014/main" id="{DE6817DC-82E1-45EF-80A5-358F8BBC0E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8261794"/>
      </p:ext>
    </p:extLst>
  </p:cSld>
  <p:clrMapOvr>
    <a:masterClrMapping/>
  </p:clrMapOvr>
  <mc:AlternateContent xmlns:mc="http://schemas.openxmlformats.org/markup-compatibility/2006">
    <mc:Choice xmlns:p14="http://schemas.microsoft.com/office/powerpoint/2010/main" Requires="p14">
      <p:transition spd="slow" p14:dur="3900" advTm="46171">
        <p14:glitter pattern="hexagon"/>
      </p:transition>
    </mc:Choice>
    <mc:Fallback>
      <p:transition spd="slow" advTm="461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4373-8541-4101-89E5-999919E898D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To inquire (verb)</a:t>
            </a:r>
          </a:p>
        </p:txBody>
      </p:sp>
      <p:sp>
        <p:nvSpPr>
          <p:cNvPr id="3" name="Content Placeholder 2">
            <a:extLst>
              <a:ext uri="{FF2B5EF4-FFF2-40B4-BE49-F238E27FC236}">
                <a16:creationId xmlns:a16="http://schemas.microsoft.com/office/drawing/2014/main" id="{62760D29-8E2C-40B4-B261-0F655AA086B9}"/>
              </a:ext>
            </a:extLst>
          </p:cNvPr>
          <p:cNvSpPr>
            <a:spLocks noGrp="1"/>
          </p:cNvSpPr>
          <p:nvPr>
            <p:ph idx="1"/>
          </p:nvPr>
        </p:nvSpPr>
        <p:spPr/>
        <p:txBody>
          <a:bodyPr/>
          <a:lstStyle/>
          <a:p>
            <a:r>
              <a:rPr lang="en-US" b="1" dirty="0">
                <a:latin typeface="Times New Roman" panose="02020603050405020304" pitchFamily="18" charset="0"/>
                <a:cs typeface="Times New Roman" panose="02020603050405020304" pitchFamily="18" charset="0"/>
              </a:rPr>
              <a:t>To explore and discover</a:t>
            </a:r>
          </a:p>
          <a:p>
            <a:r>
              <a:rPr lang="en-US" b="1" dirty="0">
                <a:latin typeface="Times New Roman" panose="02020603050405020304" pitchFamily="18" charset="0"/>
                <a:cs typeface="Times New Roman" panose="02020603050405020304" pitchFamily="18" charset="0"/>
              </a:rPr>
              <a:t>To ask questions</a:t>
            </a:r>
          </a:p>
          <a:p>
            <a:r>
              <a:rPr lang="en-US" b="1" dirty="0">
                <a:latin typeface="Times New Roman" panose="02020603050405020304" pitchFamily="18" charset="0"/>
                <a:cs typeface="Times New Roman" panose="02020603050405020304" pitchFamily="18" charset="0"/>
              </a:rPr>
              <a:t>To be open to seeing new potentials and possibilities</a:t>
            </a:r>
          </a:p>
          <a:p>
            <a:pPr lvl="1"/>
            <a:r>
              <a:rPr lang="en-US" b="1" dirty="0">
                <a:latin typeface="Times New Roman" panose="02020603050405020304" pitchFamily="18" charset="0"/>
                <a:cs typeface="Times New Roman" panose="02020603050405020304" pitchFamily="18" charset="0"/>
              </a:rPr>
              <a:t>To discover, to search, to study, and to systematically explore</a:t>
            </a:r>
          </a:p>
          <a:p>
            <a:pPr lvl="1"/>
            <a:endParaRPr lang="en-US" dirty="0">
              <a:latin typeface="Times New Roman" panose="02020603050405020304" pitchFamily="18" charset="0"/>
              <a:cs typeface="Times New Roman" panose="02020603050405020304" pitchFamily="18" charset="0"/>
            </a:endParaRPr>
          </a:p>
          <a:p>
            <a:pPr marL="457200" lvl="1" indent="0" algn="ctr">
              <a:buNone/>
            </a:pPr>
            <a:r>
              <a:rPr lang="en-US" sz="4000" dirty="0">
                <a:solidFill>
                  <a:srgbClr val="FF0000"/>
                </a:solidFill>
                <a:latin typeface="Times New Roman" panose="02020603050405020304" pitchFamily="18" charset="0"/>
                <a:cs typeface="Times New Roman" panose="02020603050405020304" pitchFamily="18" charset="0"/>
              </a:rPr>
              <a:t>INQUIRY IS THE ENGINE OF CHANGE…</a:t>
            </a:r>
          </a:p>
        </p:txBody>
      </p:sp>
      <p:pic>
        <p:nvPicPr>
          <p:cNvPr id="4" name="Audio 3">
            <a:hlinkClick r:id="" action="ppaction://media"/>
            <a:extLst>
              <a:ext uri="{FF2B5EF4-FFF2-40B4-BE49-F238E27FC236}">
                <a16:creationId xmlns:a16="http://schemas.microsoft.com/office/drawing/2014/main" id="{77411D52-6DDC-4932-9B90-7DE2A91D98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95947711"/>
      </p:ext>
    </p:extLst>
  </p:cSld>
  <p:clrMapOvr>
    <a:masterClrMapping/>
  </p:clrMapOvr>
  <mc:AlternateContent xmlns:mc="http://schemas.openxmlformats.org/markup-compatibility/2006">
    <mc:Choice xmlns:p14="http://schemas.microsoft.com/office/powerpoint/2010/main" Requires="p14">
      <p:transition spd="slow" p14:dur="3900" advTm="24901">
        <p14:glitter pattern="hexagon"/>
      </p:transition>
    </mc:Choice>
    <mc:Fallback>
      <p:transition spd="slow" advTm="249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C717D-0255-4C22-B474-E6C67D6FFCB0}"/>
              </a:ext>
            </a:extLst>
          </p:cNvPr>
          <p:cNvSpPr>
            <a:spLocks noGrp="1"/>
          </p:cNvSpPr>
          <p:nvPr>
            <p:ph type="title"/>
          </p:nvPr>
        </p:nvSpPr>
        <p:spPr>
          <a:xfrm>
            <a:off x="838200" y="365125"/>
            <a:ext cx="11353800" cy="1325563"/>
          </a:xfrm>
        </p:spPr>
        <p:txBody>
          <a:bodyPr/>
          <a:lstStyle/>
          <a:p>
            <a:r>
              <a:rPr lang="en-US" dirty="0"/>
              <a:t>                                                            </a:t>
            </a:r>
          </a:p>
        </p:txBody>
      </p:sp>
      <p:pic>
        <p:nvPicPr>
          <p:cNvPr id="4" name="Content Placeholder 3">
            <a:extLst>
              <a:ext uri="{FF2B5EF4-FFF2-40B4-BE49-F238E27FC236}">
                <a16:creationId xmlns:a16="http://schemas.microsoft.com/office/drawing/2014/main" id="{7F366E50-6D59-4EDF-B9F8-C8BA0A8F868E}"/>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50684" y="1"/>
            <a:ext cx="9124413" cy="6886350"/>
          </a:xfrm>
          <a:prstGeom prst="rect">
            <a:avLst/>
          </a:prstGeom>
        </p:spPr>
      </p:pic>
      <p:sp>
        <p:nvSpPr>
          <p:cNvPr id="5" name="TextBox 4">
            <a:extLst>
              <a:ext uri="{FF2B5EF4-FFF2-40B4-BE49-F238E27FC236}">
                <a16:creationId xmlns:a16="http://schemas.microsoft.com/office/drawing/2014/main" id="{E9216092-11DC-4080-9AA9-C8376C587458}"/>
              </a:ext>
            </a:extLst>
          </p:cNvPr>
          <p:cNvSpPr txBox="1"/>
          <p:nvPr/>
        </p:nvSpPr>
        <p:spPr>
          <a:xfrm>
            <a:off x="304800" y="1409700"/>
            <a:ext cx="10629900" cy="369332"/>
          </a:xfrm>
          <a:prstGeom prst="rect">
            <a:avLst/>
          </a:prstGeom>
          <a:noFill/>
        </p:spPr>
        <p:txBody>
          <a:bodyPr wrap="square" rtlCol="0">
            <a:spAutoFit/>
          </a:bodyPr>
          <a:lstStyle/>
          <a:p>
            <a:r>
              <a:rPr lang="en-US" dirty="0"/>
              <a:t>World Economic Forum - https://widgets.weforum.org/nve-2015/chapter2.html</a:t>
            </a:r>
          </a:p>
        </p:txBody>
      </p:sp>
      <p:sp>
        <p:nvSpPr>
          <p:cNvPr id="6" name="TextBox 5">
            <a:extLst>
              <a:ext uri="{FF2B5EF4-FFF2-40B4-BE49-F238E27FC236}">
                <a16:creationId xmlns:a16="http://schemas.microsoft.com/office/drawing/2014/main" id="{A3020C00-3FC8-4A5B-A11C-C9FA64F560C0}"/>
              </a:ext>
            </a:extLst>
          </p:cNvPr>
          <p:cNvSpPr txBox="1"/>
          <p:nvPr/>
        </p:nvSpPr>
        <p:spPr>
          <a:xfrm>
            <a:off x="7493000" y="6261100"/>
            <a:ext cx="2425700" cy="461665"/>
          </a:xfrm>
          <a:prstGeom prst="rect">
            <a:avLst/>
          </a:prstGeom>
          <a:noFill/>
        </p:spPr>
        <p:txBody>
          <a:bodyPr wrap="square" rtlCol="0">
            <a:spAutoFit/>
          </a:bodyPr>
          <a:lstStyle/>
          <a:p>
            <a:r>
              <a:rPr lang="en-US" sz="2400" dirty="0">
                <a:highlight>
                  <a:srgbClr val="FFFF00"/>
                </a:highlight>
              </a:rPr>
              <a:t>17. Resilience</a:t>
            </a:r>
          </a:p>
        </p:txBody>
      </p:sp>
      <p:pic>
        <p:nvPicPr>
          <p:cNvPr id="7" name="Audio 6">
            <a:hlinkClick r:id="" action="ppaction://media"/>
            <a:extLst>
              <a:ext uri="{FF2B5EF4-FFF2-40B4-BE49-F238E27FC236}">
                <a16:creationId xmlns:a16="http://schemas.microsoft.com/office/drawing/2014/main" id="{2FD73206-B2B2-408B-9A1C-8FFB99881A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5658692"/>
      </p:ext>
    </p:extLst>
  </p:cSld>
  <p:clrMapOvr>
    <a:masterClrMapping/>
  </p:clrMapOvr>
  <mc:AlternateContent xmlns:mc="http://schemas.openxmlformats.org/markup-compatibility/2006">
    <mc:Choice xmlns:p14="http://schemas.microsoft.com/office/powerpoint/2010/main" Requires="p14">
      <p:transition spd="slow" p14:dur="3900" advTm="80606">
        <p14:glitter pattern="hexagon"/>
      </p:transition>
    </mc:Choice>
    <mc:Fallback>
      <p:transition spd="slow" advTm="806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F7D3D-F397-4589-99D1-7FED61A9300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To be an appreciative leader:</a:t>
            </a:r>
          </a:p>
        </p:txBody>
      </p:sp>
      <p:sp>
        <p:nvSpPr>
          <p:cNvPr id="3" name="Content Placeholder 2">
            <a:extLst>
              <a:ext uri="{FF2B5EF4-FFF2-40B4-BE49-F238E27FC236}">
                <a16:creationId xmlns:a16="http://schemas.microsoft.com/office/drawing/2014/main" id="{205C30AD-4394-4F60-9098-79601F03952A}"/>
              </a:ext>
            </a:extLst>
          </p:cNvPr>
          <p:cNvSpPr>
            <a:spLocks noGrp="1"/>
          </p:cNvSpPr>
          <p:nvPr>
            <p:ph idx="1"/>
          </p:nvPr>
        </p:nvSpPr>
        <p:spPr/>
        <p:txBody>
          <a:bodyPr>
            <a:normAutofit fontScale="92500" lnSpcReduction="20000"/>
          </a:bodyPr>
          <a:lstStyle/>
          <a:p>
            <a:r>
              <a:rPr lang="en-US" b="1" dirty="0">
                <a:latin typeface="Times New Roman" panose="02020603050405020304" pitchFamily="18" charset="0"/>
                <a:cs typeface="Times New Roman" panose="02020603050405020304" pitchFamily="18" charset="0"/>
              </a:rPr>
              <a:t>You need to feel that there is truly something to be valued in the situation you face</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You need to honestly believe that there is more to learn in the attendance to the situation</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Go in the direction of what and how we want to go.  </a:t>
            </a:r>
          </a:p>
          <a:p>
            <a:endParaRPr lang="en-US" b="1" dirty="0"/>
          </a:p>
          <a:p>
            <a:r>
              <a:rPr lang="en-US" b="1" dirty="0">
                <a:latin typeface="Times New Roman" panose="02020603050405020304" pitchFamily="18" charset="0"/>
                <a:cs typeface="Times New Roman" panose="02020603050405020304" pitchFamily="18" charset="0"/>
              </a:rPr>
              <a:t>EXAMPLE (Intentionally positive statement)</a:t>
            </a:r>
          </a:p>
          <a:p>
            <a:pPr lvl="1"/>
            <a:r>
              <a:rPr lang="en-US" b="1" dirty="0">
                <a:latin typeface="Times New Roman" panose="02020603050405020304" pitchFamily="18" charset="0"/>
                <a:cs typeface="Times New Roman" panose="02020603050405020304" pitchFamily="18" charset="0"/>
              </a:rPr>
              <a:t>Please let me know how you are doing…</a:t>
            </a:r>
          </a:p>
          <a:p>
            <a:pPr lvl="1"/>
            <a:r>
              <a:rPr lang="en-US" b="1" dirty="0">
                <a:latin typeface="Times New Roman" panose="02020603050405020304" pitchFamily="18" charset="0"/>
                <a:cs typeface="Times New Roman" panose="02020603050405020304" pitchFamily="18" charset="0"/>
              </a:rPr>
              <a:t>Please let me know how well you are doing…</a:t>
            </a:r>
          </a:p>
        </p:txBody>
      </p:sp>
      <p:pic>
        <p:nvPicPr>
          <p:cNvPr id="4" name="Audio 3">
            <a:hlinkClick r:id="" action="ppaction://media"/>
            <a:extLst>
              <a:ext uri="{FF2B5EF4-FFF2-40B4-BE49-F238E27FC236}">
                <a16:creationId xmlns:a16="http://schemas.microsoft.com/office/drawing/2014/main" id="{9C9D7307-35AC-4385-B049-5FB27C9E5C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55431787"/>
      </p:ext>
    </p:extLst>
  </p:cSld>
  <p:clrMapOvr>
    <a:masterClrMapping/>
  </p:clrMapOvr>
  <mc:AlternateContent xmlns:mc="http://schemas.openxmlformats.org/markup-compatibility/2006">
    <mc:Choice xmlns:p14="http://schemas.microsoft.com/office/powerpoint/2010/main" Requires="p14">
      <p:transition spd="slow" p14:dur="3900" advTm="43965">
        <p14:glitter pattern="hexagon"/>
      </p:transition>
    </mc:Choice>
    <mc:Fallback>
      <p:transition spd="slow" advTm="439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46069-1EE9-4DED-A9F1-36203D982D7F}"/>
              </a:ext>
            </a:extLst>
          </p:cNvPr>
          <p:cNvSpPr>
            <a:spLocks noGrp="1"/>
          </p:cNvSpPr>
          <p:nvPr>
            <p:ph type="title"/>
          </p:nvPr>
        </p:nvSpPr>
        <p:spPr>
          <a:xfrm>
            <a:off x="121186" y="365125"/>
            <a:ext cx="12070814" cy="1325563"/>
          </a:xfrm>
        </p:spPr>
        <p:txBody>
          <a:bodyPr/>
          <a:lstStyle/>
          <a:p>
            <a:r>
              <a:rPr lang="en-US" dirty="0">
                <a:latin typeface="Times New Roman" panose="02020603050405020304" pitchFamily="18" charset="0"/>
                <a:cs typeface="Times New Roman" panose="02020603050405020304" pitchFamily="18" charset="0"/>
              </a:rPr>
              <a:t>A highlight moment in your sport leadership career…</a:t>
            </a:r>
          </a:p>
        </p:txBody>
      </p:sp>
      <p:sp>
        <p:nvSpPr>
          <p:cNvPr id="3" name="Content Placeholder 2">
            <a:extLst>
              <a:ext uri="{FF2B5EF4-FFF2-40B4-BE49-F238E27FC236}">
                <a16:creationId xmlns:a16="http://schemas.microsoft.com/office/drawing/2014/main" id="{257CD6AA-3C3F-4506-A1DD-FB1F0B48D77C}"/>
              </a:ext>
            </a:extLst>
          </p:cNvPr>
          <p:cNvSpPr>
            <a:spLocks noGrp="1"/>
          </p:cNvSpPr>
          <p:nvPr>
            <p:ph idx="1"/>
          </p:nvPr>
        </p:nvSpPr>
        <p:spPr/>
        <p:txBody>
          <a:bodyPr/>
          <a:lstStyle/>
          <a:p>
            <a:r>
              <a:rPr lang="en-US" b="1" dirty="0">
                <a:latin typeface="Times New Roman" panose="02020603050405020304" pitchFamily="18" charset="0"/>
                <a:cs typeface="Times New Roman" panose="02020603050405020304" pitchFamily="18" charset="0"/>
              </a:rPr>
              <a:t>Recall a time you collaborated with others to unite under a common purpose to create a better future by achieving a positive impact or improvement that sustained change.</a:t>
            </a:r>
          </a:p>
          <a:p>
            <a:pPr lvl="1"/>
            <a:r>
              <a:rPr lang="en-US" b="1" dirty="0">
                <a:latin typeface="Times New Roman" panose="02020603050405020304" pitchFamily="18" charset="0"/>
                <a:cs typeface="Times New Roman" panose="02020603050405020304" pitchFamily="18" charset="0"/>
              </a:rPr>
              <a:t>Share this story with another person by revealing the most memorable parts, including challenges, innovations, and insights.</a:t>
            </a:r>
          </a:p>
          <a:p>
            <a:pPr lvl="1"/>
            <a:endParaRPr lang="en-US" b="1" dirty="0">
              <a:latin typeface="Times New Roman" panose="02020603050405020304" pitchFamily="18" charset="0"/>
              <a:cs typeface="Times New Roman" panose="02020603050405020304" pitchFamily="18" charset="0"/>
            </a:endParaRPr>
          </a:p>
          <a:p>
            <a:pPr lvl="1"/>
            <a:r>
              <a:rPr lang="en-US" b="1" dirty="0">
                <a:latin typeface="Times New Roman" panose="02020603050405020304" pitchFamily="18" charset="0"/>
                <a:cs typeface="Times New Roman" panose="02020603050405020304" pitchFamily="18" charset="0"/>
              </a:rPr>
              <a:t>Reflect together on the root causes of success. Include things about YOU in the story; things about another or OTHERS in the story; things about surrounding conditions, organization systems, norms, leadership, etc.</a:t>
            </a:r>
          </a:p>
        </p:txBody>
      </p:sp>
      <p:pic>
        <p:nvPicPr>
          <p:cNvPr id="4" name="Audio 3">
            <a:hlinkClick r:id="" action="ppaction://media"/>
            <a:extLst>
              <a:ext uri="{FF2B5EF4-FFF2-40B4-BE49-F238E27FC236}">
                <a16:creationId xmlns:a16="http://schemas.microsoft.com/office/drawing/2014/main" id="{BCB2BFAF-46E1-4F26-9C85-BC89D5E77E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11145275"/>
      </p:ext>
    </p:extLst>
  </p:cSld>
  <p:clrMapOvr>
    <a:masterClrMapping/>
  </p:clrMapOvr>
  <mc:AlternateContent xmlns:mc="http://schemas.openxmlformats.org/markup-compatibility/2006">
    <mc:Choice xmlns:p14="http://schemas.microsoft.com/office/powerpoint/2010/main" Requires="p14">
      <p:transition spd="slow" p14:dur="3900" advTm="77889">
        <p14:glitter pattern="hexagon"/>
      </p:transition>
    </mc:Choice>
    <mc:Fallback>
      <p:transition spd="slow" advTm="778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4FA8-C1ED-41B5-9EF5-C713381FF92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Managing continuity</a:t>
            </a:r>
          </a:p>
        </p:txBody>
      </p:sp>
      <p:sp>
        <p:nvSpPr>
          <p:cNvPr id="3" name="Content Placeholder 2">
            <a:extLst>
              <a:ext uri="{FF2B5EF4-FFF2-40B4-BE49-F238E27FC236}">
                <a16:creationId xmlns:a16="http://schemas.microsoft.com/office/drawing/2014/main" id="{23E9087C-89D1-4065-AEA6-213B245CF4A5}"/>
              </a:ext>
            </a:extLst>
          </p:cNvPr>
          <p:cNvSpPr>
            <a:spLocks noGrp="1"/>
          </p:cNvSpPr>
          <p:nvPr>
            <p:ph idx="1"/>
          </p:nvPr>
        </p:nvSpPr>
        <p:spPr/>
        <p:txBody>
          <a:bodyPr/>
          <a:lstStyle/>
          <a:p>
            <a:r>
              <a:rPr lang="en-US" b="1" dirty="0">
                <a:latin typeface="Times New Roman" panose="02020603050405020304" pitchFamily="18" charset="0"/>
                <a:cs typeface="Times New Roman" panose="02020603050405020304" pitchFamily="18" charset="0"/>
              </a:rPr>
              <a:t>When is it that the people in your organization or unit are most passionate, engaged, effective – functioning at their highest best?</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Name three things that currently give life to high engagement moments (overall climate) in your organization or unit.</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What are things you believe we should keep and preserve, even as we change and transform???</a:t>
            </a:r>
          </a:p>
        </p:txBody>
      </p:sp>
      <p:pic>
        <p:nvPicPr>
          <p:cNvPr id="4" name="Audio 3">
            <a:hlinkClick r:id="" action="ppaction://media"/>
            <a:extLst>
              <a:ext uri="{FF2B5EF4-FFF2-40B4-BE49-F238E27FC236}">
                <a16:creationId xmlns:a16="http://schemas.microsoft.com/office/drawing/2014/main" id="{9D1827E0-180B-4345-A2F5-213E4D6150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40327959"/>
      </p:ext>
    </p:extLst>
  </p:cSld>
  <p:clrMapOvr>
    <a:masterClrMapping/>
  </p:clrMapOvr>
  <mc:AlternateContent xmlns:mc="http://schemas.openxmlformats.org/markup-compatibility/2006">
    <mc:Choice xmlns:p14="http://schemas.microsoft.com/office/powerpoint/2010/main" Requires="p14">
      <p:transition spd="slow" p14:dur="3900" advTm="42386">
        <p14:glitter pattern="hexagon"/>
      </p:transition>
    </mc:Choice>
    <mc:Fallback>
      <p:transition spd="slow" advTm="423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DBD02-7F5C-456F-B693-176AB51C7815}"/>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Images of the ideal future </a:t>
            </a:r>
          </a:p>
        </p:txBody>
      </p:sp>
      <p:sp>
        <p:nvSpPr>
          <p:cNvPr id="3" name="Content Placeholder 2">
            <a:extLst>
              <a:ext uri="{FF2B5EF4-FFF2-40B4-BE49-F238E27FC236}">
                <a16:creationId xmlns:a16="http://schemas.microsoft.com/office/drawing/2014/main" id="{27187724-6C2C-4442-924A-E2AE958D91F8}"/>
              </a:ext>
            </a:extLst>
          </p:cNvPr>
          <p:cNvSpPr>
            <a:spLocks noGrp="1"/>
          </p:cNvSpPr>
          <p:nvPr>
            <p:ph idx="1"/>
          </p:nvPr>
        </p:nvSpPr>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What is the future you would like to help create?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You wake up…it is now two years later…to go to work. Everything is as you always wished it could be…everyone is energized and engaged; everyone is succeeding in their work; you are being sought out to exercise your strengths to bring out the best in others. What do you see that is new, different, changed, better?</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Complete this sentence:</a:t>
            </a:r>
          </a:p>
          <a:p>
            <a:r>
              <a:rPr lang="en-US" dirty="0">
                <a:latin typeface="Times New Roman" panose="02020603050405020304" pitchFamily="18" charset="0"/>
                <a:cs typeface="Times New Roman" panose="02020603050405020304" pitchFamily="18" charset="0"/>
              </a:rPr>
              <a:t>Two years from now, I am most proud of my organization’s impact and the way we are viewed because….</a:t>
            </a:r>
          </a:p>
        </p:txBody>
      </p:sp>
      <p:pic>
        <p:nvPicPr>
          <p:cNvPr id="4" name="Audio 3">
            <a:hlinkClick r:id="" action="ppaction://media"/>
            <a:extLst>
              <a:ext uri="{FF2B5EF4-FFF2-40B4-BE49-F238E27FC236}">
                <a16:creationId xmlns:a16="http://schemas.microsoft.com/office/drawing/2014/main" id="{9A5B5E04-C8D2-444E-8A0F-2ECE0EDC9C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80695090"/>
      </p:ext>
    </p:extLst>
  </p:cSld>
  <p:clrMapOvr>
    <a:masterClrMapping/>
  </p:clrMapOvr>
  <mc:AlternateContent xmlns:mc="http://schemas.openxmlformats.org/markup-compatibility/2006">
    <mc:Choice xmlns:p14="http://schemas.microsoft.com/office/powerpoint/2010/main" Requires="p14">
      <p:transition spd="slow" p14:dur="3900" advTm="62982">
        <p14:glitter pattern="hexagon"/>
      </p:transition>
    </mc:Choice>
    <mc:Fallback>
      <p:transition spd="slow" advTm="629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EAE1B-DDE9-4E76-BA8E-322F10D76691}"/>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Summary of opening:</a:t>
            </a:r>
          </a:p>
        </p:txBody>
      </p:sp>
      <p:sp>
        <p:nvSpPr>
          <p:cNvPr id="3" name="Content Placeholder 2">
            <a:extLst>
              <a:ext uri="{FF2B5EF4-FFF2-40B4-BE49-F238E27FC236}">
                <a16:creationId xmlns:a16="http://schemas.microsoft.com/office/drawing/2014/main" id="{BF28D8A8-843E-4C36-9971-3A766F438873}"/>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High point leadership moment</a:t>
            </a:r>
          </a:p>
          <a:p>
            <a:r>
              <a:rPr lang="en-US" dirty="0">
                <a:latin typeface="Times New Roman" panose="02020603050405020304" pitchFamily="18" charset="0"/>
                <a:cs typeface="Times New Roman" panose="02020603050405020304" pitchFamily="18" charset="0"/>
              </a:rPr>
              <a:t>Continuity question</a:t>
            </a:r>
          </a:p>
          <a:p>
            <a:r>
              <a:rPr lang="en-US" dirty="0">
                <a:latin typeface="Times New Roman" panose="02020603050405020304" pitchFamily="18" charset="0"/>
                <a:cs typeface="Times New Roman" panose="02020603050405020304" pitchFamily="18" charset="0"/>
              </a:rPr>
              <a:t>Images of two years from now</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TIP:</a:t>
            </a:r>
          </a:p>
          <a:p>
            <a:r>
              <a:rPr lang="en-US" dirty="0">
                <a:latin typeface="Times New Roman" panose="02020603050405020304" pitchFamily="18" charset="0"/>
                <a:cs typeface="Times New Roman" panose="02020603050405020304" pitchFamily="18" charset="0"/>
              </a:rPr>
              <a:t>Listen for strengths, aspirations, opportunities, and results</a:t>
            </a:r>
          </a:p>
          <a:p>
            <a:r>
              <a:rPr lang="en-US" dirty="0">
                <a:latin typeface="Times New Roman" panose="02020603050405020304" pitchFamily="18" charset="0"/>
                <a:cs typeface="Times New Roman" panose="02020603050405020304" pitchFamily="18" charset="0"/>
              </a:rPr>
              <a:t>Find the gold in other’s stories</a:t>
            </a:r>
          </a:p>
        </p:txBody>
      </p:sp>
    </p:spTree>
    <p:extLst>
      <p:ext uri="{BB962C8B-B14F-4D97-AF65-F5344CB8AC3E}">
        <p14:creationId xmlns:p14="http://schemas.microsoft.com/office/powerpoint/2010/main" val="145111755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E0C13-6C2D-48F8-A3BE-C46B541499DF}"/>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What did you notice while you were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having your conversations?</a:t>
            </a:r>
          </a:p>
        </p:txBody>
      </p:sp>
      <p:sp>
        <p:nvSpPr>
          <p:cNvPr id="3" name="Content Placeholder 2">
            <a:extLst>
              <a:ext uri="{FF2B5EF4-FFF2-40B4-BE49-F238E27FC236}">
                <a16:creationId xmlns:a16="http://schemas.microsoft.com/office/drawing/2014/main" id="{51377A3A-010D-42E7-B8B6-ABE490E4388B}"/>
              </a:ext>
            </a:extLst>
          </p:cNvPr>
          <p:cNvSpPr>
            <a:spLocks noGrp="1"/>
          </p:cNvSpPr>
          <p:nvPr>
            <p:ph idx="1"/>
          </p:nvPr>
        </p:nvSpPr>
        <p:spPr>
          <a:xfrm>
            <a:off x="2027104" y="1825625"/>
            <a:ext cx="9326696" cy="4351338"/>
          </a:xfrm>
        </p:spPr>
        <p:txBody>
          <a:bodyPr>
            <a:normAutofit/>
          </a:bodyPr>
          <a:lstStyle/>
          <a:p>
            <a:pPr marL="0" indent="0">
              <a:buNone/>
            </a:pPr>
            <a:r>
              <a:rPr lang="en-US" b="1" dirty="0">
                <a:latin typeface="Times New Roman" panose="02020603050405020304" pitchFamily="18" charset="0"/>
                <a:cs typeface="Times New Roman" panose="02020603050405020304" pitchFamily="18" charset="0"/>
              </a:rPr>
              <a:t>Connection					Energy</a:t>
            </a:r>
          </a:p>
          <a:p>
            <a:pPr marL="0" indent="0">
              <a:buNone/>
            </a:pPr>
            <a:r>
              <a:rPr lang="en-US" b="1" dirty="0">
                <a:latin typeface="Times New Roman" panose="02020603050405020304" pitchFamily="18" charset="0"/>
                <a:cs typeface="Times New Roman" panose="02020603050405020304" pitchFamily="18" charset="0"/>
              </a:rPr>
              <a:t>Smiles					Happiness</a:t>
            </a:r>
          </a:p>
          <a:p>
            <a:pPr marL="0" indent="0">
              <a:buNone/>
            </a:pPr>
            <a:r>
              <a:rPr lang="en-US" b="1" dirty="0">
                <a:latin typeface="Times New Roman" panose="02020603050405020304" pitchFamily="18" charset="0"/>
                <a:cs typeface="Times New Roman" panose="02020603050405020304" pitchFamily="18" charset="0"/>
              </a:rPr>
              <a:t>Active listening				Pride</a:t>
            </a:r>
          </a:p>
          <a:p>
            <a:pPr marL="0" indent="0">
              <a:buNone/>
            </a:pPr>
            <a:r>
              <a:rPr lang="en-US" b="1" dirty="0">
                <a:latin typeface="Times New Roman" panose="02020603050405020304" pitchFamily="18" charset="0"/>
                <a:cs typeface="Times New Roman" panose="02020603050405020304" pitchFamily="18" charset="0"/>
              </a:rPr>
              <a:t>Hope						Excitement</a:t>
            </a:r>
          </a:p>
          <a:p>
            <a:pPr marL="0" indent="0">
              <a:buNone/>
            </a:pPr>
            <a:r>
              <a:rPr lang="en-US" b="1" dirty="0">
                <a:latin typeface="Times New Roman" panose="02020603050405020304" pitchFamily="18" charset="0"/>
                <a:cs typeface="Times New Roman" panose="02020603050405020304" pitchFamily="18" charset="0"/>
              </a:rPr>
              <a:t>Enthusiasm					Confidence</a:t>
            </a:r>
          </a:p>
          <a:p>
            <a:pPr marL="0" indent="0">
              <a:buNone/>
            </a:pPr>
            <a:r>
              <a:rPr lang="en-US" b="1" dirty="0">
                <a:latin typeface="Times New Roman" panose="02020603050405020304" pitchFamily="18" charset="0"/>
                <a:cs typeface="Times New Roman" panose="02020603050405020304" pitchFamily="18" charset="0"/>
              </a:rPr>
              <a:t>Empowerment				Interest</a:t>
            </a:r>
          </a:p>
          <a:p>
            <a:pPr marL="0" indent="0">
              <a:buNone/>
            </a:pPr>
            <a:endParaRPr lang="en-US" dirty="0"/>
          </a:p>
        </p:txBody>
      </p:sp>
      <p:pic>
        <p:nvPicPr>
          <p:cNvPr id="4" name="Audio 3">
            <a:hlinkClick r:id="" action="ppaction://media"/>
            <a:extLst>
              <a:ext uri="{FF2B5EF4-FFF2-40B4-BE49-F238E27FC236}">
                <a16:creationId xmlns:a16="http://schemas.microsoft.com/office/drawing/2014/main" id="{B3931929-07DD-4E7E-BFFA-000C715456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68559271"/>
      </p:ext>
    </p:extLst>
  </p:cSld>
  <p:clrMapOvr>
    <a:masterClrMapping/>
  </p:clrMapOvr>
  <mc:AlternateContent xmlns:mc="http://schemas.openxmlformats.org/markup-compatibility/2006">
    <mc:Choice xmlns:p14="http://schemas.microsoft.com/office/powerpoint/2010/main" Requires="p14">
      <p:transition spd="slow" p14:dur="3900" advTm="33075">
        <p14:glitter pattern="hexagon"/>
      </p:transition>
    </mc:Choice>
    <mc:Fallback>
      <p:transition spd="slow" advTm="330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43CE0-7643-43EE-85A8-5AD05B3D76A8}"/>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We live in worlds our questions create.</a:t>
            </a:r>
          </a:p>
        </p:txBody>
      </p:sp>
      <p:sp>
        <p:nvSpPr>
          <p:cNvPr id="3" name="Content Placeholder 2">
            <a:extLst>
              <a:ext uri="{FF2B5EF4-FFF2-40B4-BE49-F238E27FC236}">
                <a16:creationId xmlns:a16="http://schemas.microsoft.com/office/drawing/2014/main" id="{7D68D030-00D4-46C9-BEE9-86A824C1D12D}"/>
              </a:ext>
            </a:extLst>
          </p:cNvPr>
          <p:cNvSpPr>
            <a:spLocks noGrp="1"/>
          </p:cNvSpPr>
          <p:nvPr>
            <p:ph idx="1"/>
          </p:nvPr>
        </p:nvSpPr>
        <p:spPr/>
        <p:txBody>
          <a:bodyPr/>
          <a:lstStyle/>
          <a:p>
            <a:r>
              <a:rPr lang="en-US" b="1" dirty="0">
                <a:latin typeface="Times New Roman" panose="02020603050405020304" pitchFamily="18" charset="0"/>
                <a:cs typeface="Times New Roman" panose="02020603050405020304" pitchFamily="18" charset="0"/>
              </a:rPr>
              <a:t>Encyclopedia of Positive Questions</a:t>
            </a:r>
          </a:p>
          <a:p>
            <a:r>
              <a:rPr lang="en-US" b="1" dirty="0">
                <a:latin typeface="Times New Roman" panose="02020603050405020304" pitchFamily="18" charset="0"/>
                <a:cs typeface="Times New Roman" panose="02020603050405020304" pitchFamily="18" charset="0"/>
              </a:rPr>
              <a:t>The Art of Questioning</a:t>
            </a:r>
          </a:p>
          <a:p>
            <a:r>
              <a:rPr lang="en-US" b="1" dirty="0">
                <a:latin typeface="Times New Roman" panose="02020603050405020304" pitchFamily="18" charset="0"/>
                <a:cs typeface="Times New Roman" panose="02020603050405020304" pitchFamily="18" charset="0"/>
              </a:rPr>
              <a:t>The Five Most Important Questions</a:t>
            </a:r>
          </a:p>
          <a:p>
            <a:r>
              <a:rPr lang="en-US" b="1" dirty="0">
                <a:latin typeface="Times New Roman" panose="02020603050405020304" pitchFamily="18" charset="0"/>
                <a:cs typeface="Times New Roman" panose="02020603050405020304" pitchFamily="18" charset="0"/>
              </a:rPr>
              <a:t>A More Beautiful Question</a:t>
            </a:r>
          </a:p>
          <a:p>
            <a:endParaRPr lang="en-US" b="1"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TIP:</a:t>
            </a:r>
          </a:p>
          <a:p>
            <a:pPr marL="0" indent="0">
              <a:buNone/>
            </a:pPr>
            <a:r>
              <a:rPr lang="en-US" b="1" dirty="0">
                <a:latin typeface="Times New Roman" panose="02020603050405020304" pitchFamily="18" charset="0"/>
                <a:cs typeface="Times New Roman" panose="02020603050405020304" pitchFamily="18" charset="0"/>
              </a:rPr>
              <a:t>At your next meeting, start by asking everyone to share one quick story about the best thing that has happened to them since you last met. Watch what happens</a:t>
            </a:r>
            <a:r>
              <a:rPr lang="en-US" b="1" dirty="0">
                <a:latin typeface="Times New Roman" panose="02020603050405020304" pitchFamily="18" charset="0"/>
                <a:cs typeface="Times New Roman" panose="02020603050405020304" pitchFamily="18" charset="0"/>
                <a:sym typeface="Wingdings" panose="05000000000000000000" pitchFamily="2" charset="2"/>
              </a:rPr>
              <a:t>.</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365651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A308588-7D1C-43E4-A2AF-2EB194F2D694}"/>
              </a:ext>
            </a:extLst>
          </p:cNvPr>
          <p:cNvPicPr>
            <a:picLocks noGrp="1" noChangeAspect="1"/>
          </p:cNvPicPr>
          <p:nvPr>
            <p:ph idx="1"/>
          </p:nvPr>
        </p:nvPicPr>
        <p:blipFill>
          <a:blip r:embed="rId5"/>
          <a:stretch>
            <a:fillRect/>
          </a:stretch>
        </p:blipFill>
        <p:spPr>
          <a:xfrm>
            <a:off x="1469985" y="275494"/>
            <a:ext cx="9546882" cy="7228353"/>
          </a:xfrm>
        </p:spPr>
      </p:pic>
      <p:sp>
        <p:nvSpPr>
          <p:cNvPr id="6" name="Rectangle 5">
            <a:extLst>
              <a:ext uri="{FF2B5EF4-FFF2-40B4-BE49-F238E27FC236}">
                <a16:creationId xmlns:a16="http://schemas.microsoft.com/office/drawing/2014/main" id="{336E7B8B-E01C-4BEE-BF96-EF16BD2B84A7}"/>
              </a:ext>
            </a:extLst>
          </p:cNvPr>
          <p:cNvSpPr/>
          <p:nvPr/>
        </p:nvSpPr>
        <p:spPr>
          <a:xfrm>
            <a:off x="1469985" y="6377651"/>
            <a:ext cx="3703899" cy="1325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2F6D777-E453-4457-8D66-B940E425D0E2}"/>
              </a:ext>
            </a:extLst>
          </p:cNvPr>
          <p:cNvSpPr/>
          <p:nvPr/>
        </p:nvSpPr>
        <p:spPr>
          <a:xfrm>
            <a:off x="7987229" y="6377651"/>
            <a:ext cx="3117773" cy="1215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3655CA8-CBFA-4676-AFD8-0FB339071D0D}"/>
              </a:ext>
            </a:extLst>
          </p:cNvPr>
          <p:cNvSpPr/>
          <p:nvPr/>
        </p:nvSpPr>
        <p:spPr>
          <a:xfrm>
            <a:off x="4858440" y="7050795"/>
            <a:ext cx="3227942" cy="5426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8F71839-DAC2-40E1-B285-BD22C7DFF881}"/>
              </a:ext>
            </a:extLst>
          </p:cNvPr>
          <p:cNvSpPr/>
          <p:nvPr/>
        </p:nvSpPr>
        <p:spPr>
          <a:xfrm>
            <a:off x="7579605" y="6492875"/>
            <a:ext cx="506777" cy="6680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514C790-0BC6-4C87-9797-491154482FB2}"/>
              </a:ext>
            </a:extLst>
          </p:cNvPr>
          <p:cNvSpPr/>
          <p:nvPr/>
        </p:nvSpPr>
        <p:spPr>
          <a:xfrm>
            <a:off x="4968607" y="6492875"/>
            <a:ext cx="694063" cy="6680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43397FB-100C-4BDC-8E7E-40DF48CB9164}"/>
              </a:ext>
            </a:extLst>
          </p:cNvPr>
          <p:cNvSpPr txBox="1"/>
          <p:nvPr/>
        </p:nvSpPr>
        <p:spPr>
          <a:xfrm>
            <a:off x="1696598" y="1222872"/>
            <a:ext cx="3007604" cy="369332"/>
          </a:xfrm>
          <a:prstGeom prst="rect">
            <a:avLst/>
          </a:prstGeom>
          <a:noFill/>
        </p:spPr>
        <p:txBody>
          <a:bodyPr wrap="square" rtlCol="0">
            <a:spAutoFit/>
          </a:bodyPr>
          <a:lstStyle/>
          <a:p>
            <a:r>
              <a:rPr lang="en-US" dirty="0"/>
              <a:t>(R. Fry, 2020)</a:t>
            </a:r>
          </a:p>
        </p:txBody>
      </p:sp>
      <p:pic>
        <p:nvPicPr>
          <p:cNvPr id="4" name="Audio 3">
            <a:hlinkClick r:id="" action="ppaction://media"/>
            <a:extLst>
              <a:ext uri="{FF2B5EF4-FFF2-40B4-BE49-F238E27FC236}">
                <a16:creationId xmlns:a16="http://schemas.microsoft.com/office/drawing/2014/main" id="{422619EA-4367-4C15-A9D6-08ABDFA8BC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28323139"/>
      </p:ext>
    </p:extLst>
  </p:cSld>
  <p:clrMapOvr>
    <a:masterClrMapping/>
  </p:clrMapOvr>
  <mc:AlternateContent xmlns:mc="http://schemas.openxmlformats.org/markup-compatibility/2006">
    <mc:Choice xmlns:p14="http://schemas.microsoft.com/office/powerpoint/2010/main" Requires="p14">
      <p:transition spd="slow" p14:dur="3900" advTm="62600">
        <p14:glitter pattern="hexagon"/>
      </p:transition>
    </mc:Choice>
    <mc:Fallback>
      <p:transition spd="slow" advTm="62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lose-up of a newspaper&#10;&#10;Description automatically generated with medium confidence">
            <a:extLst>
              <a:ext uri="{FF2B5EF4-FFF2-40B4-BE49-F238E27FC236}">
                <a16:creationId xmlns:a16="http://schemas.microsoft.com/office/drawing/2014/main" id="{6C125BDF-89D9-4CC4-9DA5-5CA1D6B8C050}"/>
              </a:ext>
            </a:extLst>
          </p:cNvPr>
          <p:cNvPicPr>
            <a:picLocks noGrp="1" noChangeAspect="1"/>
          </p:cNvPicPr>
          <p:nvPr>
            <p:ph idx="1"/>
          </p:nvPr>
        </p:nvPicPr>
        <p:blipFill rotWithShape="1">
          <a:blip r:embed="rId5"/>
          <a:srcRect t="3372" b="79"/>
          <a:stretch/>
        </p:blipFill>
        <p:spPr>
          <a:xfrm>
            <a:off x="20" y="1282"/>
            <a:ext cx="12191980" cy="6856718"/>
          </a:xfrm>
          <a:prstGeom prst="rect">
            <a:avLst/>
          </a:prstGeom>
        </p:spPr>
      </p:pic>
      <p:pic>
        <p:nvPicPr>
          <p:cNvPr id="3" name="Audio 2">
            <a:hlinkClick r:id="" action="ppaction://media"/>
            <a:extLst>
              <a:ext uri="{FF2B5EF4-FFF2-40B4-BE49-F238E27FC236}">
                <a16:creationId xmlns:a16="http://schemas.microsoft.com/office/drawing/2014/main" id="{7D646F4D-981F-4DD5-98B6-C0CC3E340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46590784"/>
      </p:ext>
    </p:extLst>
  </p:cSld>
  <p:clrMapOvr>
    <a:masterClrMapping/>
  </p:clrMapOvr>
  <mc:AlternateContent xmlns:mc="http://schemas.openxmlformats.org/markup-compatibility/2006">
    <mc:Choice xmlns:p14="http://schemas.microsoft.com/office/powerpoint/2010/main" Requires="p14">
      <p:transition spd="slow" p14:dur="3900" advTm="10412">
        <p14:glitter pattern="hexagon"/>
      </p:transition>
    </mc:Choice>
    <mc:Fallback>
      <p:transition spd="slow" advTm="104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4B826-A934-45D1-87EE-7C0466F956F0}"/>
              </a:ext>
            </a:extLst>
          </p:cNvPr>
          <p:cNvSpPr>
            <a:spLocks noGrp="1"/>
          </p:cNvSpPr>
          <p:nvPr>
            <p:ph type="title"/>
          </p:nvPr>
        </p:nvSpPr>
        <p:spPr>
          <a:xfrm>
            <a:off x="132202" y="365125"/>
            <a:ext cx="12059798" cy="1325563"/>
          </a:xfrm>
        </p:spPr>
        <p:txBody>
          <a:bodyPr/>
          <a:lstStyle/>
          <a:p>
            <a:r>
              <a:rPr lang="en-US" dirty="0">
                <a:latin typeface="Times New Roman" panose="02020603050405020304" pitchFamily="18" charset="0"/>
              </a:rPr>
              <a:t>What percent of large-scale change efforts succeed?</a:t>
            </a:r>
          </a:p>
        </p:txBody>
      </p:sp>
      <p:sp>
        <p:nvSpPr>
          <p:cNvPr id="3" name="Content Placeholder 2">
            <a:extLst>
              <a:ext uri="{FF2B5EF4-FFF2-40B4-BE49-F238E27FC236}">
                <a16:creationId xmlns:a16="http://schemas.microsoft.com/office/drawing/2014/main" id="{C50CC358-519A-4795-A03E-4C67F99D61E3}"/>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Less than 20 %?</a:t>
            </a:r>
          </a:p>
          <a:p>
            <a:r>
              <a:rPr lang="en-US" dirty="0">
                <a:latin typeface="Times New Roman" panose="02020603050405020304" pitchFamily="18" charset="0"/>
                <a:cs typeface="Times New Roman" panose="02020603050405020304" pitchFamily="18" charset="0"/>
              </a:rPr>
              <a:t>20 – 30 %?      </a:t>
            </a:r>
          </a:p>
          <a:p>
            <a:r>
              <a:rPr lang="en-US" dirty="0">
                <a:latin typeface="Times New Roman" panose="02020603050405020304" pitchFamily="18" charset="0"/>
                <a:cs typeface="Times New Roman" panose="02020603050405020304" pitchFamily="18" charset="0"/>
              </a:rPr>
              <a:t>31 – 50 %?</a:t>
            </a:r>
          </a:p>
          <a:p>
            <a:r>
              <a:rPr lang="en-US" dirty="0">
                <a:latin typeface="Times New Roman" panose="02020603050405020304" pitchFamily="18" charset="0"/>
                <a:cs typeface="Times New Roman" panose="02020603050405020304" pitchFamily="18" charset="0"/>
              </a:rPr>
              <a:t>51 – 75 %?</a:t>
            </a:r>
          </a:p>
          <a:p>
            <a:r>
              <a:rPr lang="en-US" dirty="0">
                <a:latin typeface="Times New Roman" panose="02020603050405020304" pitchFamily="18" charset="0"/>
                <a:cs typeface="Times New Roman" panose="02020603050405020304" pitchFamily="18" charset="0"/>
              </a:rPr>
              <a:t>More than 75 %?</a:t>
            </a: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Arrow: Left 3">
            <a:extLst>
              <a:ext uri="{FF2B5EF4-FFF2-40B4-BE49-F238E27FC236}">
                <a16:creationId xmlns:a16="http://schemas.microsoft.com/office/drawing/2014/main" id="{779AD854-F94D-4A67-85CA-06B302D5EDB0}"/>
              </a:ext>
            </a:extLst>
          </p:cNvPr>
          <p:cNvSpPr/>
          <p:nvPr/>
        </p:nvSpPr>
        <p:spPr>
          <a:xfrm>
            <a:off x="4120309" y="2368626"/>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AB8675A5-B3E5-413B-A739-CF6738569D3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82777531"/>
      </p:ext>
    </p:extLst>
  </p:cSld>
  <p:clrMapOvr>
    <a:masterClrMapping/>
  </p:clrMapOvr>
  <mc:AlternateContent xmlns:mc="http://schemas.openxmlformats.org/markup-compatibility/2006">
    <mc:Choice xmlns:p14="http://schemas.microsoft.com/office/powerpoint/2010/main" Requires="p14">
      <p:transition spd="slow" p14:dur="3900" advTm="33284">
        <p14:glitter pattern="hexagon"/>
      </p:transition>
    </mc:Choice>
    <mc:Fallback>
      <p:transition spd="slow" advTm="332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957F013-1887-4980-995D-5BBD4D077EC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7793C3B8-0C5E-4020-9BA1-DEBC0E9F87AB}"/>
              </a:ext>
            </a:extLst>
          </p:cNvPr>
          <p:cNvSpPr>
            <a:spLocks noGrp="1"/>
          </p:cNvSpPr>
          <p:nvPr>
            <p:ph type="title"/>
          </p:nvPr>
        </p:nvSpPr>
        <p:spPr>
          <a:xfrm>
            <a:off x="838201" y="1065862"/>
            <a:ext cx="3313164" cy="4726276"/>
          </a:xfrm>
        </p:spPr>
        <p:txBody>
          <a:bodyPr>
            <a:normAutofit/>
          </a:bodyPr>
          <a:lstStyle/>
          <a:p>
            <a:pPr algn="r"/>
            <a:r>
              <a:rPr lang="en-US" sz="4000" b="1" dirty="0">
                <a:solidFill>
                  <a:schemeClr val="bg1"/>
                </a:solidFill>
                <a:latin typeface="Times New Roman" panose="02020603050405020304" pitchFamily="18" charset="0"/>
              </a:rPr>
              <a:t>What is Appreciative Inquiry?</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D8CA88C-7D75-4F1C-898B-F33E59F63530}"/>
              </a:ext>
            </a:extLst>
          </p:cNvPr>
          <p:cNvSpPr>
            <a:spLocks noGrp="1"/>
          </p:cNvSpPr>
          <p:nvPr>
            <p:ph idx="1"/>
          </p:nvPr>
        </p:nvSpPr>
        <p:spPr>
          <a:xfrm>
            <a:off x="5155379" y="1065862"/>
            <a:ext cx="5744685" cy="4726276"/>
          </a:xfrm>
        </p:spPr>
        <p:txBody>
          <a:bodyPr anchor="ctr">
            <a:normAutofit/>
          </a:bodyPr>
          <a:lstStyle/>
          <a:p>
            <a:pPr marL="0" indent="0">
              <a:buNone/>
            </a:pPr>
            <a:r>
              <a:rPr lang="en-US" sz="2000" b="1" dirty="0">
                <a:solidFill>
                  <a:schemeClr val="bg1"/>
                </a:solidFill>
                <a:latin typeface="Times New Roman" panose="02020603050405020304" pitchFamily="18" charset="0"/>
                <a:cs typeface="Times New Roman" panose="02020603050405020304" pitchFamily="18" charset="0"/>
              </a:rPr>
              <a:t>- A collaborative and rigorous search to identify and understand an organization’s strengths to:</a:t>
            </a:r>
          </a:p>
          <a:p>
            <a:pPr lvl="1"/>
            <a:r>
              <a:rPr lang="en-US" sz="2000" b="1" dirty="0">
                <a:solidFill>
                  <a:schemeClr val="bg1"/>
                </a:solidFill>
                <a:latin typeface="Times New Roman" panose="02020603050405020304" pitchFamily="18" charset="0"/>
                <a:cs typeface="Times New Roman" panose="02020603050405020304" pitchFamily="18" charset="0"/>
              </a:rPr>
              <a:t>Imagine our highest hopes and greatest possibilities, to stimulate thinking and aspirations</a:t>
            </a:r>
          </a:p>
          <a:p>
            <a:pPr lvl="1"/>
            <a:r>
              <a:rPr lang="en-US" sz="2000" b="1" dirty="0">
                <a:solidFill>
                  <a:schemeClr val="bg1"/>
                </a:solidFill>
                <a:latin typeface="Times New Roman" panose="02020603050405020304" pitchFamily="18" charset="0"/>
                <a:cs typeface="Times New Roman" panose="02020603050405020304" pitchFamily="18" charset="0"/>
              </a:rPr>
              <a:t>Co-construction of the ideal future, and</a:t>
            </a:r>
          </a:p>
          <a:p>
            <a:pPr lvl="1"/>
            <a:r>
              <a:rPr lang="en-US" sz="2000" b="1" dirty="0">
                <a:solidFill>
                  <a:schemeClr val="bg1"/>
                </a:solidFill>
                <a:latin typeface="Times New Roman" panose="02020603050405020304" pitchFamily="18" charset="0"/>
                <a:cs typeface="Times New Roman" panose="02020603050405020304" pitchFamily="18" charset="0"/>
              </a:rPr>
              <a:t>Launch self-directed change and innovation</a:t>
            </a:r>
          </a:p>
        </p:txBody>
      </p:sp>
      <p:pic>
        <p:nvPicPr>
          <p:cNvPr id="4" name="Audio 3">
            <a:hlinkClick r:id="" action="ppaction://media"/>
            <a:extLst>
              <a:ext uri="{FF2B5EF4-FFF2-40B4-BE49-F238E27FC236}">
                <a16:creationId xmlns:a16="http://schemas.microsoft.com/office/drawing/2014/main" id="{48F4E16B-51BE-436C-92BD-29621ACBCA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15677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900" advTm="34932">
        <p14:glitter pattern="hexagon"/>
      </p:transition>
    </mc:Choice>
    <mc:Fallback>
      <p:transition spd="slow" advTm="349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Hands-on top of each other">
            <a:extLst>
              <a:ext uri="{FF2B5EF4-FFF2-40B4-BE49-F238E27FC236}">
                <a16:creationId xmlns:a16="http://schemas.microsoft.com/office/drawing/2014/main" id="{055D37CD-C400-4512-B8EF-79BCEC5372CA}"/>
              </a:ext>
            </a:extLst>
          </p:cNvPr>
          <p:cNvPicPr>
            <a:picLocks noChangeAspect="1"/>
          </p:cNvPicPr>
          <p:nvPr/>
        </p:nvPicPr>
        <p:blipFill rotWithShape="1">
          <a:blip r:embed="rId5">
            <a:alphaModFix amt="60000"/>
          </a:blip>
          <a:srcRect l="22222" r="1" b="1"/>
          <a:stretch/>
        </p:blipFill>
        <p:spPr>
          <a:xfrm>
            <a:off x="-1" y="10"/>
            <a:ext cx="12192001" cy="68579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a:extLst>
              <a:ext uri="{FF2B5EF4-FFF2-40B4-BE49-F238E27FC236}">
                <a16:creationId xmlns:a16="http://schemas.microsoft.com/office/drawing/2014/main" id="{02D778F3-34B2-4CE8-840E-BCF71F1285FC}"/>
              </a:ext>
            </a:extLst>
          </p:cNvPr>
          <p:cNvSpPr>
            <a:spLocks noGrp="1"/>
          </p:cNvSpPr>
          <p:nvPr>
            <p:ph type="title"/>
          </p:nvPr>
        </p:nvSpPr>
        <p:spPr>
          <a:xfrm>
            <a:off x="838199" y="1671570"/>
            <a:ext cx="5155261" cy="4072044"/>
          </a:xfrm>
        </p:spPr>
        <p:txBody>
          <a:bodyPr anchor="t">
            <a:normAutofit/>
          </a:bodyPr>
          <a:lstStyle/>
          <a:p>
            <a:r>
              <a:rPr lang="en-US" b="1" dirty="0">
                <a:latin typeface="Times New Roman" panose="02020603050405020304" pitchFamily="18" charset="0"/>
                <a:cs typeface="Times New Roman" panose="02020603050405020304" pitchFamily="18" charset="0"/>
              </a:rPr>
              <a:t>Principles of Appreciative Inquiry</a:t>
            </a:r>
          </a:p>
        </p:txBody>
      </p:sp>
      <p:sp>
        <p:nvSpPr>
          <p:cNvPr id="3" name="Content Placeholder 2">
            <a:extLst>
              <a:ext uri="{FF2B5EF4-FFF2-40B4-BE49-F238E27FC236}">
                <a16:creationId xmlns:a16="http://schemas.microsoft.com/office/drawing/2014/main" id="{AA46B866-C938-4C7B-AA39-56FA52FC9982}"/>
              </a:ext>
            </a:extLst>
          </p:cNvPr>
          <p:cNvSpPr>
            <a:spLocks noGrp="1"/>
          </p:cNvSpPr>
          <p:nvPr>
            <p:ph idx="1"/>
          </p:nvPr>
        </p:nvSpPr>
        <p:spPr>
          <a:xfrm>
            <a:off x="6185986" y="1671566"/>
            <a:ext cx="5170861" cy="4072043"/>
          </a:xfrm>
        </p:spPr>
        <p:txBody>
          <a:bodyPr>
            <a:normAutofit/>
          </a:bodyPr>
          <a:lstStyle/>
          <a:p>
            <a:r>
              <a:rPr lang="en-US" sz="1900" b="1" dirty="0">
                <a:latin typeface="Times New Roman" panose="02020603050405020304" pitchFamily="18" charset="0"/>
                <a:cs typeface="Times New Roman" panose="02020603050405020304" pitchFamily="18" charset="0"/>
              </a:rPr>
              <a:t>Seeks to locate, understand, and illuminate life-giving forces of human existence.</a:t>
            </a:r>
          </a:p>
          <a:p>
            <a:r>
              <a:rPr lang="en-US" sz="1900" b="1" dirty="0">
                <a:latin typeface="Times New Roman" panose="02020603050405020304" pitchFamily="18" charset="0"/>
                <a:cs typeface="Times New Roman" panose="02020603050405020304" pitchFamily="18" charset="0"/>
              </a:rPr>
              <a:t>Has a new platform to imagine possibilities for a preferred future.</a:t>
            </a:r>
          </a:p>
          <a:p>
            <a:r>
              <a:rPr lang="en-US" sz="1900" b="1" dirty="0">
                <a:latin typeface="Times New Roman" panose="02020603050405020304" pitchFamily="18" charset="0"/>
                <a:cs typeface="Times New Roman" panose="02020603050405020304" pitchFamily="18" charset="0"/>
              </a:rPr>
              <a:t>New possibilities become opportunities for constructing future scenarios and launching self-managed change initiatives.</a:t>
            </a:r>
          </a:p>
          <a:p>
            <a:r>
              <a:rPr lang="en-US" sz="1900" b="1" dirty="0">
                <a:latin typeface="Times New Roman" panose="02020603050405020304" pitchFamily="18" charset="0"/>
                <a:cs typeface="Times New Roman" panose="02020603050405020304" pitchFamily="18" charset="0"/>
              </a:rPr>
              <a:t>Organizations are centers of connections:</a:t>
            </a:r>
          </a:p>
          <a:p>
            <a:pPr lvl="1"/>
            <a:r>
              <a:rPr lang="en-US" sz="1900" b="1" dirty="0">
                <a:latin typeface="Times New Roman" panose="02020603050405020304" pitchFamily="18" charset="0"/>
                <a:cs typeface="Times New Roman" panose="02020603050405020304" pitchFamily="18" charset="0"/>
              </a:rPr>
              <a:t>Relationships, partnerships, alliances, values of ideas, knowledge, and actions</a:t>
            </a:r>
          </a:p>
          <a:p>
            <a:pPr lvl="1"/>
            <a:r>
              <a:rPr lang="en-US" sz="1900" b="1" dirty="0">
                <a:latin typeface="Times New Roman" panose="02020603050405020304" pitchFamily="18" charset="0"/>
                <a:cs typeface="Times New Roman" panose="02020603050405020304" pitchFamily="18" charset="0"/>
              </a:rPr>
              <a:t>Cooperative search for the best in people, their organizations, and the world around them</a:t>
            </a:r>
          </a:p>
        </p:txBody>
      </p:sp>
      <p:pic>
        <p:nvPicPr>
          <p:cNvPr id="4" name="Audio 3">
            <a:hlinkClick r:id="" action="ppaction://media"/>
            <a:extLst>
              <a:ext uri="{FF2B5EF4-FFF2-40B4-BE49-F238E27FC236}">
                <a16:creationId xmlns:a16="http://schemas.microsoft.com/office/drawing/2014/main" id="{0C3AF707-E992-4F6B-B420-7AFCC466E0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58171776"/>
      </p:ext>
    </p:extLst>
  </p:cSld>
  <p:clrMapOvr>
    <a:masterClrMapping/>
  </p:clrMapOvr>
  <mc:AlternateContent xmlns:mc="http://schemas.openxmlformats.org/markup-compatibility/2006">
    <mc:Choice xmlns:p14="http://schemas.microsoft.com/office/powerpoint/2010/main" Requires="p14">
      <p:transition spd="slow" p14:dur="3900" advTm="69855">
        <p14:glitter pattern="hexagon"/>
      </p:transition>
    </mc:Choice>
    <mc:Fallback>
      <p:transition spd="slow" advTm="698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DCAD-AAD5-4B89-B2B3-192F32DDD58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Appreciative Inquiry is</a:t>
            </a:r>
            <a:r>
              <a:rPr lang="en-US" dirty="0"/>
              <a:t>:</a:t>
            </a:r>
          </a:p>
        </p:txBody>
      </p:sp>
      <p:sp>
        <p:nvSpPr>
          <p:cNvPr id="3" name="Content Placeholder 2">
            <a:extLst>
              <a:ext uri="{FF2B5EF4-FFF2-40B4-BE49-F238E27FC236}">
                <a16:creationId xmlns:a16="http://schemas.microsoft.com/office/drawing/2014/main" id="{B8E831A5-A48A-4BB4-A653-A3B39C2C0000}"/>
              </a:ext>
            </a:extLst>
          </p:cNvPr>
          <p:cNvSpPr>
            <a:spLocks noGrp="1"/>
          </p:cNvSpPr>
          <p:nvPr>
            <p:ph sz="half" idx="1"/>
          </p:nvPr>
        </p:nvSpPr>
        <p:spPr/>
        <p:txBody>
          <a:bodyPr>
            <a:normAutofit fontScale="77500" lnSpcReduction="20000"/>
          </a:bodyPr>
          <a:lstStyle/>
          <a:p>
            <a:r>
              <a:rPr lang="en-US" b="1" dirty="0">
                <a:latin typeface="Times New Roman" panose="02020603050405020304" pitchFamily="18" charset="0"/>
                <a:cs typeface="Times New Roman" panose="02020603050405020304" pitchFamily="18" charset="0"/>
              </a:rPr>
              <a:t>Strengths-based</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Collaborative – interactive space</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Inclusive – whole system involved at once</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An artful search – search for what gives life to any situation</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Generative – connections for productivity, well being, learning, cooperative capacity, resilience</a:t>
            </a:r>
          </a:p>
        </p:txBody>
      </p:sp>
      <p:sp>
        <p:nvSpPr>
          <p:cNvPr id="4" name="Content Placeholder 3">
            <a:extLst>
              <a:ext uri="{FF2B5EF4-FFF2-40B4-BE49-F238E27FC236}">
                <a16:creationId xmlns:a16="http://schemas.microsoft.com/office/drawing/2014/main" id="{F17AC927-7DE5-4157-A2CB-3227601FD758}"/>
              </a:ext>
            </a:extLst>
          </p:cNvPr>
          <p:cNvSpPr>
            <a:spLocks noGrp="1"/>
          </p:cNvSpPr>
          <p:nvPr>
            <p:ph sz="half" idx="2"/>
          </p:nvPr>
        </p:nvSpPr>
        <p:spPr/>
        <p:txBody>
          <a:bodyPr>
            <a:normAutofit fontScale="77500" lnSpcReduction="20000"/>
          </a:bodyPr>
          <a:lstStyle/>
          <a:p>
            <a:r>
              <a:rPr lang="en-US" b="1" dirty="0">
                <a:latin typeface="Times New Roman" panose="02020603050405020304" pitchFamily="18" charset="0"/>
                <a:cs typeface="Times New Roman" panose="02020603050405020304" pitchFamily="18" charset="0"/>
              </a:rPr>
              <a:t>Search for strengths</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Imagine highest hopes and possibilities</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Construction of ideal future</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Launch self-directed change and innovation</a:t>
            </a:r>
          </a:p>
        </p:txBody>
      </p:sp>
      <p:pic>
        <p:nvPicPr>
          <p:cNvPr id="5" name="Audio 4">
            <a:hlinkClick r:id="" action="ppaction://media"/>
            <a:extLst>
              <a:ext uri="{FF2B5EF4-FFF2-40B4-BE49-F238E27FC236}">
                <a16:creationId xmlns:a16="http://schemas.microsoft.com/office/drawing/2014/main" id="{51250B2D-0385-4CF0-B4AD-95B7A42501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61212068"/>
      </p:ext>
    </p:extLst>
  </p:cSld>
  <p:clrMapOvr>
    <a:masterClrMapping/>
  </p:clrMapOvr>
  <mc:AlternateContent xmlns:mc="http://schemas.openxmlformats.org/markup-compatibility/2006">
    <mc:Choice xmlns:p14="http://schemas.microsoft.com/office/powerpoint/2010/main" Requires="p14">
      <p:transition spd="slow" p14:dur="3900" advTm="62541">
        <p14:glitter pattern="hexagon"/>
      </p:transition>
    </mc:Choice>
    <mc:Fallback>
      <p:transition spd="slow" advTm="625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E5450-E799-4E8B-84F8-8DA6D51200A0}"/>
              </a:ext>
            </a:extLst>
          </p:cNvPr>
          <p:cNvSpPr>
            <a:spLocks noGrp="1"/>
          </p:cNvSpPr>
          <p:nvPr>
            <p:ph type="title"/>
          </p:nvPr>
        </p:nvSpPr>
        <p:spPr>
          <a:xfrm>
            <a:off x="165253" y="365125"/>
            <a:ext cx="11909234" cy="1325563"/>
          </a:xfrm>
        </p:spPr>
        <p:txBody>
          <a:bodyPr>
            <a:normAutofit fontScale="90000"/>
          </a:bodyPr>
          <a:lstStyle/>
          <a:p>
            <a:r>
              <a:rPr lang="en-US" dirty="0">
                <a:latin typeface="Times New Roman" panose="02020603050405020304" pitchFamily="18" charset="0"/>
                <a:cs typeface="Times New Roman" panose="02020603050405020304" pitchFamily="18" charset="0"/>
              </a:rPr>
              <a:t>Applications of AI are based upon positive psychology, positive organization scholarship, and neuroscience:</a:t>
            </a:r>
          </a:p>
        </p:txBody>
      </p:sp>
      <p:sp>
        <p:nvSpPr>
          <p:cNvPr id="3" name="Content Placeholder 2">
            <a:extLst>
              <a:ext uri="{FF2B5EF4-FFF2-40B4-BE49-F238E27FC236}">
                <a16:creationId xmlns:a16="http://schemas.microsoft.com/office/drawing/2014/main" id="{27E0DC37-C28F-4978-8A6C-51B4EE51E150}"/>
              </a:ext>
            </a:extLst>
          </p:cNvPr>
          <p:cNvSpPr>
            <a:spLocks noGrp="1"/>
          </p:cNvSpPr>
          <p:nvPr>
            <p:ph idx="1"/>
          </p:nvPr>
        </p:nvSpPr>
        <p:spPr/>
        <p:txBody>
          <a:bodyPr>
            <a:normAutofit lnSpcReduction="10000"/>
          </a:bodyPr>
          <a:lstStyle/>
          <a:p>
            <a:r>
              <a:rPr lang="en-US" b="1" i="1" dirty="0">
                <a:latin typeface="Times New Roman" panose="02020603050405020304" pitchFamily="18" charset="0"/>
              </a:rPr>
              <a:t>Constructionist Principle: </a:t>
            </a:r>
            <a:r>
              <a:rPr lang="en-US" b="1" dirty="0">
                <a:latin typeface="Times New Roman" panose="02020603050405020304" pitchFamily="18" charset="0"/>
              </a:rPr>
              <a:t>As we talk, so we make. </a:t>
            </a:r>
          </a:p>
          <a:p>
            <a:r>
              <a:rPr lang="en-US" b="1" i="1" dirty="0">
                <a:latin typeface="Times New Roman" panose="02020603050405020304" pitchFamily="18" charset="0"/>
              </a:rPr>
              <a:t>Poetic Principle: </a:t>
            </a:r>
            <a:r>
              <a:rPr lang="en-US" b="1" dirty="0">
                <a:latin typeface="Times New Roman" panose="02020603050405020304" pitchFamily="18" charset="0"/>
              </a:rPr>
              <a:t>As we choose topics of inquiry, so we open new horizons of action. </a:t>
            </a:r>
          </a:p>
          <a:p>
            <a:r>
              <a:rPr lang="en-US" b="1" i="1" dirty="0">
                <a:latin typeface="Times New Roman" panose="02020603050405020304" pitchFamily="18" charset="0"/>
              </a:rPr>
              <a:t>Simultaneity Principle: </a:t>
            </a:r>
            <a:r>
              <a:rPr lang="en-US" b="1" dirty="0">
                <a:latin typeface="Times New Roman" panose="02020603050405020304" pitchFamily="18" charset="0"/>
              </a:rPr>
              <a:t>As we ask positive questions, so we transform.</a:t>
            </a:r>
          </a:p>
          <a:p>
            <a:r>
              <a:rPr lang="en-US" b="1" i="1" dirty="0">
                <a:latin typeface="Times New Roman" panose="02020603050405020304" pitchFamily="18" charset="0"/>
              </a:rPr>
              <a:t>Anticipatory Principle: </a:t>
            </a:r>
            <a:r>
              <a:rPr lang="en-US" b="1" dirty="0">
                <a:latin typeface="Times New Roman" panose="02020603050405020304" pitchFamily="18" charset="0"/>
              </a:rPr>
              <a:t>As we imagine, so we create.</a:t>
            </a:r>
          </a:p>
          <a:p>
            <a:r>
              <a:rPr lang="en-US" b="1" i="1" dirty="0">
                <a:latin typeface="Times New Roman" panose="02020603050405020304" pitchFamily="18" charset="0"/>
              </a:rPr>
              <a:t>Positive Principle </a:t>
            </a:r>
            <a:r>
              <a:rPr lang="en-US" b="1" dirty="0">
                <a:latin typeface="Times New Roman" panose="02020603050405020304" pitchFamily="18" charset="0"/>
              </a:rPr>
              <a:t>– As we express hope, joy, and caring, so we create new relations.</a:t>
            </a:r>
          </a:p>
          <a:p>
            <a:r>
              <a:rPr lang="en-US" b="1" i="1" dirty="0">
                <a:latin typeface="Times New Roman" panose="02020603050405020304" pitchFamily="18" charset="0"/>
              </a:rPr>
              <a:t>Narrative Principle: </a:t>
            </a:r>
            <a:r>
              <a:rPr lang="en-US" b="1" dirty="0">
                <a:latin typeface="Times New Roman" panose="02020603050405020304" pitchFamily="18" charset="0"/>
              </a:rPr>
              <a:t>Stories weave a connectedness that bridges the past with the future.</a:t>
            </a:r>
          </a:p>
          <a:p>
            <a:endParaRPr lang="en-US" b="1" dirty="0"/>
          </a:p>
          <a:p>
            <a:endParaRPr lang="en-US" dirty="0"/>
          </a:p>
        </p:txBody>
      </p:sp>
      <p:pic>
        <p:nvPicPr>
          <p:cNvPr id="4" name="Audio 3">
            <a:hlinkClick r:id="" action="ppaction://media"/>
            <a:extLst>
              <a:ext uri="{FF2B5EF4-FFF2-40B4-BE49-F238E27FC236}">
                <a16:creationId xmlns:a16="http://schemas.microsoft.com/office/drawing/2014/main" id="{A2E561F3-7955-4CB3-947B-AF4EE8BAEE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77987355"/>
      </p:ext>
    </p:extLst>
  </p:cSld>
  <p:clrMapOvr>
    <a:masterClrMapping/>
  </p:clrMapOvr>
  <mc:AlternateContent xmlns:mc="http://schemas.openxmlformats.org/markup-compatibility/2006">
    <mc:Choice xmlns:p14="http://schemas.microsoft.com/office/powerpoint/2010/main" Requires="p14">
      <p:transition spd="slow" p14:dur="3900" advTm="186442">
        <p14:glitter pattern="hexagon"/>
      </p:transition>
    </mc:Choice>
    <mc:Fallback>
      <p:transition spd="slow" advTm="1864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B77FB-96CB-4002-B6D0-031BD597E7D3}"/>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Deficit Theory of Change</a:t>
            </a:r>
          </a:p>
        </p:txBody>
      </p:sp>
      <p:sp>
        <p:nvSpPr>
          <p:cNvPr id="3" name="Content Placeholder 2">
            <a:extLst>
              <a:ext uri="{FF2B5EF4-FFF2-40B4-BE49-F238E27FC236}">
                <a16:creationId xmlns:a16="http://schemas.microsoft.com/office/drawing/2014/main" id="{B56B6F83-5A55-40E6-8B00-E3BD4619DF12}"/>
              </a:ext>
            </a:extLst>
          </p:cNvPr>
          <p:cNvSpPr>
            <a:spLocks noGrp="1"/>
          </p:cNvSpPr>
          <p:nvPr>
            <p:ph idx="1"/>
          </p:nvPr>
        </p:nvSpPr>
        <p:spPr/>
        <p:txBody>
          <a:bodyPr>
            <a:normAutofit lnSpcReduction="10000"/>
          </a:bodyPr>
          <a:lstStyle/>
          <a:p>
            <a:pPr marL="0" indent="0">
              <a:buNone/>
            </a:pPr>
            <a:r>
              <a:rPr lang="en-US" b="1" dirty="0">
                <a:latin typeface="Times New Roman" panose="02020603050405020304" pitchFamily="18" charset="0"/>
                <a:cs typeface="Times New Roman" panose="02020603050405020304" pitchFamily="18" charset="0"/>
              </a:rPr>
              <a:t>Most institutions of higher education, sport programs, professional sport teams, and Olympic family members appear to function on an unwritten rule:</a:t>
            </a:r>
          </a:p>
          <a:p>
            <a:pPr marL="0" indent="0">
              <a:buNone/>
            </a:pPr>
            <a:r>
              <a:rPr lang="en-US" b="1" i="1" dirty="0">
                <a:solidFill>
                  <a:srgbClr val="FF0000"/>
                </a:solidFill>
                <a:latin typeface="Times New Roman" panose="02020603050405020304" pitchFamily="18" charset="0"/>
                <a:cs typeface="Times New Roman" panose="02020603050405020304" pitchFamily="18" charset="0"/>
              </a:rPr>
              <a:t>Let’s fix what is wrong and let the strengths take care of themselves.</a:t>
            </a:r>
          </a:p>
          <a:p>
            <a:pPr marL="0" indent="0">
              <a:buNone/>
            </a:pPr>
            <a:r>
              <a:rPr lang="en-US" sz="1600" b="1" u="sng" dirty="0">
                <a:latin typeface="Times New Roman" panose="02020603050405020304" pitchFamily="18" charset="0"/>
                <a:cs typeface="Times New Roman" panose="02020603050405020304" pitchFamily="18" charset="0"/>
              </a:rPr>
              <a:t>Unintended consequences:</a:t>
            </a:r>
          </a:p>
          <a:p>
            <a:pPr marL="0" indent="0">
              <a:buNone/>
            </a:pPr>
            <a:r>
              <a:rPr lang="en-US" sz="1600" b="1" dirty="0">
                <a:latin typeface="Times New Roman" panose="02020603050405020304" pitchFamily="18" charset="0"/>
                <a:cs typeface="Times New Roman" panose="02020603050405020304" pitchFamily="18" charset="0"/>
              </a:rPr>
              <a:t>Fragmentation</a:t>
            </a:r>
          </a:p>
          <a:p>
            <a:pPr marL="0" indent="0">
              <a:buNone/>
            </a:pPr>
            <a:r>
              <a:rPr lang="en-US" sz="1600" b="1" dirty="0">
                <a:latin typeface="Times New Roman" panose="02020603050405020304" pitchFamily="18" charset="0"/>
                <a:cs typeface="Times New Roman" panose="02020603050405020304" pitchFamily="18" charset="0"/>
              </a:rPr>
              <a:t>Exhaustion that spirals in deficit language and voice (40 K articles on anxiety; 25 K articles on medical and dysfunction)</a:t>
            </a:r>
          </a:p>
          <a:p>
            <a:pPr marL="0" indent="0">
              <a:buNone/>
            </a:pPr>
            <a:r>
              <a:rPr lang="en-US" sz="1600" b="1" dirty="0">
                <a:latin typeface="Times New Roman" panose="02020603050405020304" pitchFamily="18" charset="0"/>
                <a:cs typeface="Times New Roman" panose="02020603050405020304" pitchFamily="18" charset="0"/>
              </a:rPr>
              <a:t>Breakdown in relations/closed door meetings/decrease in public space/cycle of despair</a:t>
            </a:r>
          </a:p>
          <a:p>
            <a:pPr marL="0" indent="0">
              <a:buNone/>
            </a:pPr>
            <a:r>
              <a:rPr lang="en-US" sz="1600" b="1" dirty="0">
                <a:latin typeface="Times New Roman" panose="02020603050405020304" pitchFamily="18" charset="0"/>
                <a:cs typeface="Times New Roman" panose="02020603050405020304" pitchFamily="18" charset="0"/>
              </a:rPr>
              <a:t>Increased resistance to the next announcement</a:t>
            </a:r>
          </a:p>
          <a:p>
            <a:pPr marL="0" indent="0">
              <a:buNone/>
            </a:pPr>
            <a:r>
              <a:rPr lang="en-US" sz="1600" b="1" dirty="0">
                <a:latin typeface="Times New Roman" panose="02020603050405020304" pitchFamily="18" charset="0"/>
                <a:cs typeface="Times New Roman" panose="02020603050405020304" pitchFamily="18" charset="0"/>
              </a:rPr>
              <a:t>Burning platforms lose their power</a:t>
            </a:r>
          </a:p>
          <a:p>
            <a:pPr marL="0" indent="0">
              <a:buNone/>
            </a:pPr>
            <a:r>
              <a:rPr lang="en-US" sz="1600" b="1" dirty="0">
                <a:latin typeface="Times New Roman" panose="02020603050405020304" pitchFamily="18" charset="0"/>
                <a:cs typeface="Times New Roman" panose="02020603050405020304" pitchFamily="18" charset="0"/>
              </a:rPr>
              <a:t>SWOT shortcut – group wants to move to weaknesses or threats first – learned tendency to fix these first</a:t>
            </a:r>
          </a:p>
          <a:p>
            <a:pPr marL="0" indent="0">
              <a:buNone/>
            </a:pPr>
            <a:endParaRPr lang="en-US" dirty="0"/>
          </a:p>
        </p:txBody>
      </p:sp>
      <p:pic>
        <p:nvPicPr>
          <p:cNvPr id="4" name="Audio 3">
            <a:hlinkClick r:id="" action="ppaction://media"/>
            <a:extLst>
              <a:ext uri="{FF2B5EF4-FFF2-40B4-BE49-F238E27FC236}">
                <a16:creationId xmlns:a16="http://schemas.microsoft.com/office/drawing/2014/main" id="{A3E0E879-E328-462E-A495-D55748EF44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70998839"/>
      </p:ext>
    </p:extLst>
  </p:cSld>
  <p:clrMapOvr>
    <a:masterClrMapping/>
  </p:clrMapOvr>
  <mc:AlternateContent xmlns:mc="http://schemas.openxmlformats.org/markup-compatibility/2006">
    <mc:Choice xmlns:p14="http://schemas.microsoft.com/office/powerpoint/2010/main" Requires="p14">
      <p:transition spd="slow" p14:dur="3900" advTm="101132">
        <p14:glitter pattern="hexagon"/>
      </p:transition>
    </mc:Choice>
    <mc:Fallback>
      <p:transition spd="slow" advTm="1011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1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2425</Words>
  <Application>Microsoft Office PowerPoint</Application>
  <PresentationFormat>Widescreen</PresentationFormat>
  <Paragraphs>252</Paragraphs>
  <Slides>27</Slides>
  <Notes>27</Notes>
  <HiddenSlides>4</HiddenSlides>
  <MMClips>23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Times New Roman</vt:lpstr>
      <vt:lpstr>Office Theme</vt:lpstr>
      <vt:lpstr>Appreciative Inquiry:  An Approach to  Human System Change in  the Management of Sport</vt:lpstr>
      <vt:lpstr>                                                            </vt:lpstr>
      <vt:lpstr>PowerPoint Presentation</vt:lpstr>
      <vt:lpstr>What percent of large-scale change efforts succeed?</vt:lpstr>
      <vt:lpstr>What is Appreciative Inquiry?</vt:lpstr>
      <vt:lpstr>Principles of Appreciative Inquiry</vt:lpstr>
      <vt:lpstr>Appreciative Inquiry is:</vt:lpstr>
      <vt:lpstr>Applications of AI are based upon positive psychology, positive organization scholarship, and neuroscience:</vt:lpstr>
      <vt:lpstr>Deficit Theory of Change</vt:lpstr>
      <vt:lpstr>Peter Drucker – The New Society (2nd ed., 2017; London: Routledge)</vt:lpstr>
      <vt:lpstr>Deficit Management Appreciative Inquiry</vt:lpstr>
      <vt:lpstr>How to shift away from deficit change</vt:lpstr>
      <vt:lpstr>PowerPoint Presentation</vt:lpstr>
      <vt:lpstr>A special time in the field of change management: Re-thinking human organization and change applied to sport management</vt:lpstr>
      <vt:lpstr>PowerPoint Presentation</vt:lpstr>
      <vt:lpstr>What best predicts high engagement?</vt:lpstr>
      <vt:lpstr>High Engagement</vt:lpstr>
      <vt:lpstr>To appreciate (verb)</vt:lpstr>
      <vt:lpstr>To inquire (verb)</vt:lpstr>
      <vt:lpstr>To be an appreciative leader:</vt:lpstr>
      <vt:lpstr>A highlight moment in your sport leadership career…</vt:lpstr>
      <vt:lpstr>Managing continuity</vt:lpstr>
      <vt:lpstr>Images of the ideal future </vt:lpstr>
      <vt:lpstr>Summary of opening:</vt:lpstr>
      <vt:lpstr>What did you notice while you were  having your conversations?</vt:lpstr>
      <vt:lpstr>We live in worlds our questions create.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Darlene A Kluka</dc:creator>
  <cp:lastModifiedBy>Darlene A Kluka</cp:lastModifiedBy>
  <cp:revision>44</cp:revision>
  <cp:lastPrinted>2022-01-09T18:29:41Z</cp:lastPrinted>
  <dcterms:created xsi:type="dcterms:W3CDTF">2022-01-03T18:18:25Z</dcterms:created>
  <dcterms:modified xsi:type="dcterms:W3CDTF">2022-01-11T18:05:54Z</dcterms:modified>
</cp:coreProperties>
</file>