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7" r:id="rId4"/>
    <p:sldId id="269" r:id="rId5"/>
    <p:sldId id="266" r:id="rId6"/>
    <p:sldId id="258" r:id="rId7"/>
    <p:sldId id="270" r:id="rId8"/>
    <p:sldId id="259" r:id="rId9"/>
    <p:sldId id="268" r:id="rId10"/>
    <p:sldId id="271" r:id="rId11"/>
    <p:sldId id="272" r:id="rId12"/>
    <p:sldId id="26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498" autoAdjust="0"/>
  </p:normalViewPr>
  <p:slideViewPr>
    <p:cSldViewPr snapToGrid="0">
      <p:cViewPr varScale="1">
        <p:scale>
          <a:sx n="87" d="100"/>
          <a:sy n="87" d="100"/>
        </p:scale>
        <p:origin x="1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6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2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2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8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50E7FB-E274-4138-8DCD-BA20C205293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B572E9-D429-4849-8593-4CFFF0A25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orehead@indstate.e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9574-6D2F-B72A-7C8B-135BDD4E7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Sustainable Cities: </a:t>
            </a:r>
            <a:br>
              <a:rPr lang="en-US" sz="6600" dirty="0"/>
            </a:br>
            <a:r>
              <a:rPr lang="en-US" sz="5000" i="1" dirty="0">
                <a:solidFill>
                  <a:srgbClr val="0F6FC6"/>
                </a:solidFill>
              </a:rPr>
              <a:t>Incorporating the UN 17 Sustainable Development Goals Into Your Next Sport Facility Planning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246DB-AEFB-4240-BCAE-072B6B32A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cap="none" dirty="0"/>
              <a:t>Craig Morehead</a:t>
            </a:r>
          </a:p>
          <a:p>
            <a:r>
              <a:rPr lang="en-US" cap="none" dirty="0"/>
              <a:t>Department of Kinesiology, Recreation, and Sport</a:t>
            </a:r>
          </a:p>
          <a:p>
            <a:r>
              <a:rPr lang="en-US" cap="none" dirty="0"/>
              <a:t>Indiana State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B0C27-92B1-ACA5-10BB-4E1DE2F2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235" y="4595389"/>
            <a:ext cx="3147162" cy="15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D2D-4FEB-1302-1FA4-CE89C0BB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8 Weeks Course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48C6-69DB-BAE1-A7D7-C0DBFF2E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998720" cy="43550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0F6FC6"/>
                </a:solidFill>
              </a:rPr>
              <a:t>Week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Field Trip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Activity – What is Sustainability?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F6FC6"/>
                </a:solidFill>
              </a:rPr>
              <a:t> Week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Activity – Master Plan Review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F6FC6"/>
                </a:solidFill>
              </a:rPr>
              <a:t> Week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Two Stakeholder 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F6FC6"/>
                </a:solidFill>
              </a:rPr>
              <a:t> Week 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Activity – Midpoint Check-in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34EDC9-9706-5BA1-BBFC-B962250FF0A3}"/>
              </a:ext>
            </a:extLst>
          </p:cNvPr>
          <p:cNvSpPr txBox="1">
            <a:spLocks/>
          </p:cNvSpPr>
          <p:nvPr/>
        </p:nvSpPr>
        <p:spPr>
          <a:xfrm>
            <a:off x="6316980" y="1845733"/>
            <a:ext cx="4998720" cy="43550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0F6FC6"/>
                </a:solidFill>
              </a:rPr>
              <a:t>Week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Nothing due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F6FC6"/>
                </a:solidFill>
              </a:rPr>
              <a:t> Week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In-Class Work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F6FC6"/>
                </a:solidFill>
              </a:rPr>
              <a:t> Week 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Thanksgiving 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F6FC6"/>
                </a:solidFill>
              </a:rPr>
              <a:t> Week 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Presentations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Written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Activity – Reflection </a:t>
            </a:r>
          </a:p>
        </p:txBody>
      </p:sp>
    </p:spTree>
    <p:extLst>
      <p:ext uri="{BB962C8B-B14F-4D97-AF65-F5344CB8AC3E}">
        <p14:creationId xmlns:p14="http://schemas.microsoft.com/office/powerpoint/2010/main" val="24187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D2D-4FEB-1302-1FA4-CE89C0BB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Reflection Feedback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48C6-69DB-BAE1-A7D7-C0DBFF2E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0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0F6FC6"/>
                </a:solidFill>
              </a:rPr>
              <a:t>“My idea of sustainability changed quite a bit over the course of the project. I always thought that sustainability was more climate/nature focused. But over the course I learned that not only is sustainability climate focused, but also focuses on human and infrastructure as well.”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F6FC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F6FC6"/>
                </a:solidFill>
              </a:rPr>
              <a:t> “Create a sense of understanding how everything you do can tie into sustainability.”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F6FC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F6FC6"/>
                </a:solidFill>
              </a:rPr>
              <a:t> General theme of how important stakeholder interviews were to the process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1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D2D-4FEB-1302-1FA4-CE89C0BB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Project Into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48C6-69DB-BAE1-A7D7-C0DBFF2E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i="1" dirty="0">
                <a:solidFill>
                  <a:srgbClr val="0F6FC6"/>
                </a:solidFill>
              </a:rPr>
              <a:t>Difficulty?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Teaching Materials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i="1" dirty="0">
                <a:solidFill>
                  <a:srgbClr val="0F6FC6"/>
                </a:solidFill>
              </a:rPr>
              <a:t>Strengths?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Implementing course concepts into real-world situation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F6FC6"/>
                </a:solidFill>
              </a:rPr>
              <a:t> Challenges?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Framing the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Tying feasible ideas to UN Sustainable Development 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Transportation and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11A3A-5DE0-1A99-D890-00ADEC873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9" t="20235" r="9059" b="20471"/>
          <a:stretch/>
        </p:blipFill>
        <p:spPr>
          <a:xfrm>
            <a:off x="9350188" y="1900020"/>
            <a:ext cx="1805491" cy="1314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9D43B-F76C-605D-2A23-D806344F0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950"/>
          <a:stretch/>
        </p:blipFill>
        <p:spPr>
          <a:xfrm>
            <a:off x="8591458" y="3322001"/>
            <a:ext cx="3322949" cy="1421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1288F-2884-AB16-339C-EE5FDA926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403" y="4836402"/>
            <a:ext cx="1657057" cy="14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0737B616-F077-AF02-7E70-0D31A45E6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5882"/>
          <a:stretch/>
        </p:blipFill>
        <p:spPr>
          <a:xfrm>
            <a:off x="7138035" y="2383366"/>
            <a:ext cx="4274820" cy="3754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CB49D-E1D4-5EF8-F748-7B057EC8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Concerns?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0F5DD-E653-D8C2-58F5-640CCB5B2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4550"/>
            <a:ext cx="4274820" cy="3754544"/>
          </a:xfrm>
        </p:spPr>
        <p:txBody>
          <a:bodyPr/>
          <a:lstStyle/>
          <a:p>
            <a:r>
              <a:rPr lang="en-US" dirty="0"/>
              <a:t>Craig Morehead</a:t>
            </a:r>
          </a:p>
          <a:p>
            <a:r>
              <a:rPr lang="en-US" dirty="0"/>
              <a:t>Indiana State University </a:t>
            </a:r>
          </a:p>
          <a:p>
            <a:r>
              <a:rPr lang="en-US" dirty="0">
                <a:solidFill>
                  <a:srgbClr val="0F6FC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craig.morehead@indstate.edu</a:t>
            </a:r>
            <a:r>
              <a:rPr lang="en-US" dirty="0">
                <a:solidFill>
                  <a:srgbClr val="0F6FC6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24FF4A-E047-11DD-BB2B-C64A330DC6CD}"/>
              </a:ext>
            </a:extLst>
          </p:cNvPr>
          <p:cNvSpPr txBox="1">
            <a:spLocks/>
          </p:cNvSpPr>
          <p:nvPr/>
        </p:nvSpPr>
        <p:spPr>
          <a:xfrm>
            <a:off x="7138035" y="1980142"/>
            <a:ext cx="42748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Project Materials </a:t>
            </a:r>
            <a:endParaRPr lang="en-US" b="1" dirty="0">
              <a:solidFill>
                <a:srgbClr val="0F6FC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ABA9F-1E39-CAF3-834F-1F30A096A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64" y="3577396"/>
            <a:ext cx="5419165" cy="26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8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D2D-4FEB-1302-1FA4-CE89C0BB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Professional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48C6-69DB-BAE1-A7D7-C0DBFF2E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457200">
              <a:buFont typeface="+mj-lt"/>
              <a:buAutoNum type="alphaUcPeriod" startAt="2"/>
            </a:pPr>
            <a:r>
              <a:rPr lang="en-US" sz="2800" dirty="0"/>
              <a:t>Functions of Sport Management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800" dirty="0"/>
              <a:t>Sport Operations, Event and Facilities Management</a:t>
            </a:r>
          </a:p>
          <a:p>
            <a:pPr marL="0" indent="0">
              <a:buNone/>
            </a:pPr>
            <a:endParaRPr lang="en-US" sz="1600" i="1" dirty="0">
              <a:solidFill>
                <a:srgbClr val="0F6FC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F6FC6"/>
                </a:solidFill>
              </a:rPr>
              <a:t> Who has a facility master plan project in their undergrad course?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F6FC6"/>
                </a:solidFill>
              </a:rPr>
              <a:t> Is it for a generic, fictitious entity?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0F6FC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F6FC6"/>
                </a:solidFill>
              </a:rPr>
              <a:t> Do you discuss sustainability in this course?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F6FC6"/>
                </a:solidFill>
              </a:rPr>
              <a:t> Do you go beyond recycling, renewables, and LEED Certification?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0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D2D-4FEB-1302-1FA4-CE89C0BB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memory of Dr. Alton Little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ED480-8662-6677-1D1E-AFE35164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53649"/>
            <a:ext cx="5291371" cy="359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51243-7252-8AEC-7D76-D5BFDC28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1417"/>
            <a:ext cx="5291371" cy="406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CE39B3-8199-2803-13CE-CE1668B42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/>
          <a:stretch/>
        </p:blipFill>
        <p:spPr bwMode="auto">
          <a:xfrm>
            <a:off x="1097280" y="1959376"/>
            <a:ext cx="4000500" cy="419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1B4C4-F974-C0ED-C985-99A2DE19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501650"/>
            <a:ext cx="8134350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80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D2D-4FEB-1302-1FA4-CE89C0BB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Cities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48C6-69DB-BAE1-A7D7-C0DBFF2E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04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800" i="1" dirty="0">
                <a:solidFill>
                  <a:srgbClr val="0F6FC6"/>
                </a:solidFill>
              </a:rPr>
              <a:t>EPIC Model – Educational Partnerships for Innovation in Community</a:t>
            </a:r>
            <a:endParaRPr lang="en-US" sz="2600" i="1" dirty="0">
              <a:solidFill>
                <a:srgbClr val="0F6FC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Communities </a:t>
            </a:r>
            <a:r>
              <a:rPr lang="en-US" sz="2800" dirty="0">
                <a:solidFill>
                  <a:srgbClr val="0F6FC6"/>
                </a:solidFill>
              </a:rPr>
              <a:t>lack resources</a:t>
            </a:r>
            <a:r>
              <a:rPr lang="en-US" sz="2800" dirty="0"/>
              <a:t> (i.e., staff and budget)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Universities have </a:t>
            </a:r>
            <a:r>
              <a:rPr lang="en-US" sz="2800" dirty="0">
                <a:solidFill>
                  <a:srgbClr val="0F6FC6"/>
                </a:solidFill>
              </a:rPr>
              <a:t>students</a:t>
            </a:r>
            <a:r>
              <a:rPr lang="en-US" sz="2800" dirty="0"/>
              <a:t> who are: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Creative, desire to make change, learning best practices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University Engagement Office identifies </a:t>
            </a:r>
            <a:r>
              <a:rPr lang="en-US" sz="2800" dirty="0">
                <a:solidFill>
                  <a:srgbClr val="0F6FC6"/>
                </a:solidFill>
              </a:rPr>
              <a:t>partner city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Partner city </a:t>
            </a:r>
            <a:r>
              <a:rPr lang="en-US" sz="2800" dirty="0">
                <a:solidFill>
                  <a:srgbClr val="0F6FC6"/>
                </a:solidFill>
              </a:rPr>
              <a:t>identifies projects </a:t>
            </a:r>
            <a:r>
              <a:rPr lang="en-US" sz="2800" dirty="0"/>
              <a:t>with help of university coordinator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F6FC6"/>
                </a:solidFill>
              </a:rPr>
              <a:t>Scope of Work</a:t>
            </a:r>
            <a:r>
              <a:rPr lang="en-US" sz="2800" dirty="0"/>
              <a:t> ensures projects will be mutually beneficial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Students provide ideas for real solutions to community challenges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800" dirty="0"/>
              <a:t>Advance community partner’s plan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800" dirty="0"/>
              <a:t>Meet educational needs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E0D5-D28A-3269-B5F1-560B9A83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493" y="5120641"/>
            <a:ext cx="2202961" cy="10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UN adopts new Global Goals, charting sustainable development for people and  planet by 2030 | | UN News">
            <a:extLst>
              <a:ext uri="{FF2B5EF4-FFF2-40B4-BE49-F238E27FC236}">
                <a16:creationId xmlns:a16="http://schemas.microsoft.com/office/drawing/2014/main" id="{270D1D65-62EB-E23E-06AD-CF540F18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5" y="545841"/>
            <a:ext cx="10505869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5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1B4C4-F974-C0ED-C985-99A2DE19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501650"/>
            <a:ext cx="8134350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60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CBFF-2BC6-24F9-5DE6-CBBA80D3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 Process </a:t>
            </a:r>
            <a:r>
              <a:rPr lang="en-US" sz="2000" dirty="0"/>
              <a:t>(Pierce et al., 2020)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4DB9-A182-1F37-42B2-511D6A44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984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100" dirty="0">
                <a:solidFill>
                  <a:srgbClr val="0F6FC6"/>
                </a:solidFill>
              </a:rPr>
              <a:t>Empathize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/>
              <a:t>Field Trip – Immerse ourselves in the physical environment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/>
              <a:t>Interviews – To better understand experiences, motivations,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100" dirty="0">
                <a:solidFill>
                  <a:srgbClr val="0F6FC6"/>
                </a:solidFill>
              </a:rPr>
              <a:t>Define the Problem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/>
              <a:t>Create a problem statement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100" dirty="0">
                <a:solidFill>
                  <a:srgbClr val="0F6FC6"/>
                </a:solidFill>
              </a:rPr>
              <a:t>Ideate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/>
              <a:t>Brainstorm potential solutions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i="1" dirty="0"/>
              <a:t>Must align with one of 17 Goals of UN Sustainable Development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100" dirty="0">
                <a:solidFill>
                  <a:srgbClr val="0F6FC6"/>
                </a:solidFill>
              </a:rPr>
              <a:t>Prototype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/>
              <a:t>Written proposal and presentation (Maps, renderings, proposed master plans, rationale)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100" dirty="0">
                <a:solidFill>
                  <a:srgbClr val="0F6FC6"/>
                </a:solidFill>
              </a:rPr>
              <a:t>Test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/>
              <a:t>Not feasible for this project</a:t>
            </a:r>
          </a:p>
        </p:txBody>
      </p:sp>
    </p:spTree>
    <p:extLst>
      <p:ext uri="{BB962C8B-B14F-4D97-AF65-F5344CB8AC3E}">
        <p14:creationId xmlns:p14="http://schemas.microsoft.com/office/powerpoint/2010/main" val="37727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D2D-4FEB-1302-1FA4-CE89C0BB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Marshall, IL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48C6-69DB-BAE1-A7D7-C0DBFF2E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0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800" i="1" dirty="0">
                <a:solidFill>
                  <a:srgbClr val="0F6FC6"/>
                </a:solidFill>
              </a:rPr>
              <a:t>Fresh off Comprehensive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Investing in Parks &amp; Rec Opportunities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Community survey identified </a:t>
            </a:r>
            <a:r>
              <a:rPr lang="en-US" sz="2400" dirty="0">
                <a:solidFill>
                  <a:srgbClr val="0F6FC6"/>
                </a:solidFill>
              </a:rPr>
              <a:t>Indoor Rec Facilities </a:t>
            </a:r>
            <a:r>
              <a:rPr lang="en-US" sz="2400" dirty="0">
                <a:solidFill>
                  <a:schemeClr val="tx1"/>
                </a:solidFill>
              </a:rPr>
              <a:t>&amp; </a:t>
            </a:r>
            <a:r>
              <a:rPr lang="en-US" sz="2400" dirty="0">
                <a:solidFill>
                  <a:srgbClr val="0F6FC6"/>
                </a:solidFill>
              </a:rPr>
              <a:t>Bike/Walking Trails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260 acres … remediated former chemical production site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36BE2-07BE-D8B2-D2B7-126781B89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676650"/>
            <a:ext cx="3188970" cy="239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7D178-F1F7-2ABA-7365-3DE0EAD1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967" y="3676650"/>
            <a:ext cx="3117977" cy="233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1623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502</TotalTime>
  <Words>485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Retrospect</vt:lpstr>
      <vt:lpstr>Sustainable Cities:  Incorporating the UN 17 Sustainable Development Goals Into Your Next Sport Facility Planning Project</vt:lpstr>
      <vt:lpstr>Common Professional Component</vt:lpstr>
      <vt:lpstr>In memory of Dr. Alton Little</vt:lpstr>
      <vt:lpstr>PowerPoint Presentation</vt:lpstr>
      <vt:lpstr>Sustainable Cities</vt:lpstr>
      <vt:lpstr>PowerPoint Presentation</vt:lpstr>
      <vt:lpstr>PowerPoint Presentation</vt:lpstr>
      <vt:lpstr>Design Thinking Process (Pierce et al., 2020)</vt:lpstr>
      <vt:lpstr>Marshall, IL</vt:lpstr>
      <vt:lpstr>Timeline – 8 Weeks Course</vt:lpstr>
      <vt:lpstr>Student Reflection Feedback</vt:lpstr>
      <vt:lpstr>Integrating Project Into Course</vt:lpstr>
      <vt:lpstr>Questions? Comments?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Cities:  Incorporating the UN’s 17 Sustainable Development Goals Into Your Next Sport Facility Planning Project</dc:title>
  <dc:creator>Craig Morehead</dc:creator>
  <cp:lastModifiedBy>Craig Morehead</cp:lastModifiedBy>
  <cp:revision>28</cp:revision>
  <dcterms:created xsi:type="dcterms:W3CDTF">2023-02-01T17:33:56Z</dcterms:created>
  <dcterms:modified xsi:type="dcterms:W3CDTF">2023-02-08T18:58:12Z</dcterms:modified>
</cp:coreProperties>
</file>