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9" r:id="rId3"/>
    <p:sldId id="260" r:id="rId4"/>
    <p:sldId id="264" r:id="rId5"/>
    <p:sldId id="309" r:id="rId6"/>
    <p:sldId id="282" r:id="rId7"/>
    <p:sldId id="297" r:id="rId8"/>
    <p:sldId id="305" r:id="rId9"/>
    <p:sldId id="292" r:id="rId10"/>
    <p:sldId id="306" r:id="rId11"/>
    <p:sldId id="307" r:id="rId12"/>
    <p:sldId id="308" r:id="rId13"/>
    <p:sldId id="295" r:id="rId14"/>
    <p:sldId id="293" r:id="rId15"/>
    <p:sldId id="301" r:id="rId16"/>
    <p:sldId id="29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hiddenSlides="1"/>
  <p:clrMru>
    <a:srgbClr val="004080"/>
    <a:srgbClr val="FFFF66"/>
    <a:srgbClr val="171FBD"/>
    <a:srgbClr val="0000BE"/>
    <a:srgbClr val="B22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15" autoAdjust="0"/>
    <p:restoredTop sz="98189" autoAdjust="0"/>
  </p:normalViewPr>
  <p:slideViewPr>
    <p:cSldViewPr snapToGrid="0" snapToObjects="1">
      <p:cViewPr>
        <p:scale>
          <a:sx n="100" d="100"/>
          <a:sy n="100" d="100"/>
        </p:scale>
        <p:origin x="-1640" y="-10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2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18E3A-EFD7-6B4D-B2F6-845417FC9FD4}" type="datetimeFigureOut">
              <a:rPr lang="en-US" smtClean="0"/>
              <a:t>2/14/20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6FF5F-0915-FF48-897D-FADFA3154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80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DC8E-4B83-9A40-9DC7-1DC4A099F4DB}" type="datetimeFigureOut">
              <a:rPr lang="en-US" smtClean="0"/>
              <a:t>2/14/20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D75FF-05A5-4449-B650-36C1B67C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2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531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D75FF-05A5-4449-B650-36C1B67C48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7730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74940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industry Value-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$189.338 billion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Milano and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Chelladurai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(2011)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Today many institutions of higher education emphasize a field experience component in their curriculum in the field of sport management.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Minimal work has been produced that evaluates the effectiveness of sport and recreation management internship programs at an HBCU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Exploration of this problem within the historically black collage and university context may result in the finding of unique methods in sport and recreation management internship programs </a:t>
            </a:r>
            <a:endParaRPr lang="en-US" sz="12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828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6787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Exploration of this problem within the historically black collage and university context may result in the finding of unique methods in sport and recreation management internship programs </a:t>
            </a:r>
            <a:endParaRPr lang="en-US" sz="12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D75FF-05A5-4449-B650-36C1B67C48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5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78130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Coding Method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Open code then A priori coding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D75FF-05A5-4449-B650-36C1B67C48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8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D75FF-05A5-4449-B650-36C1B67C48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95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 with former interns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D75FF-05A5-4449-B650-36C1B67C48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subTitle" idx="1"/>
          </p:nvPr>
        </p:nvSpPr>
        <p:spPr>
          <a:xfrm>
            <a:off x="1544128" y="2895600"/>
            <a:ext cx="6400799" cy="2916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500" b="1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500" b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February </a:t>
            </a:r>
            <a:r>
              <a:rPr lang="en-US" sz="1500" b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7</a:t>
            </a:r>
            <a:r>
              <a:rPr lang="en-US" sz="1500" b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</a:t>
            </a:r>
            <a:r>
              <a:rPr lang="en-US" sz="1500" b="1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, 2020</a:t>
            </a:r>
            <a:endParaRPr lang="en-US" sz="1500" b="1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296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500" b="1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500" b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Jason L. Perry, </a:t>
            </a:r>
            <a:r>
              <a:rPr lang="en-US" sz="1500" b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EdD</a:t>
            </a:r>
            <a:endParaRPr lang="en-US" sz="1500" b="1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1500" b="1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500" b="1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COSMA 2020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1500" b="1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2070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 fontScale="90000"/>
          </a:bodyPr>
          <a:lstStyle/>
          <a:p>
            <a:pPr algn="ctr"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-US" sz="2800" dirty="0">
                <a:solidFill>
                  <a:schemeClr val="tx1"/>
                </a:solidFill>
              </a:rPr>
              <a:t>Building Student Confidence in Career Readiness by Engaging in Sport Management Internships for Students at a Historically Black University"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b="0" i="0" u="none" strike="noStrike" cap="none" baseline="0" dirty="0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86885020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Role models as a confidence builder</a:t>
            </a:r>
            <a:endParaRPr lang="en-US" dirty="0"/>
          </a:p>
          <a:p>
            <a:pPr lvl="1"/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Internship Site Supervisors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James stated “The family atmosphere, the connections with small classrooms, the accessibility through professors. Being able to see a professional that looks like you, or a </a:t>
            </a:r>
            <a:r>
              <a:rPr lang="en-US" dirty="0" smtClean="0"/>
              <a:t>doctor(professor) </a:t>
            </a:r>
            <a:r>
              <a:rPr lang="en-US" dirty="0"/>
              <a:t>that looks like you is invigorating. I would say it gives you a positive feeling that this is something that you can do and that you can </a:t>
            </a:r>
            <a:r>
              <a:rPr lang="en-US" dirty="0" smtClean="0"/>
              <a:t>be </a:t>
            </a:r>
            <a:r>
              <a:rPr lang="en-US" dirty="0"/>
              <a:t>because you see people that look just like you.”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&amp; Role Models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9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Students thought highly of the opportunity to meet current professionals as a means to starting their careers</a:t>
            </a:r>
          </a:p>
          <a:p>
            <a:endParaRPr lang="en-US" dirty="0"/>
          </a:p>
          <a:p>
            <a:r>
              <a:rPr lang="en-US" dirty="0" smtClean="0"/>
              <a:t>The Internship Program Director included network opportunities </a:t>
            </a:r>
          </a:p>
          <a:p>
            <a:endParaRPr lang="en-US" dirty="0"/>
          </a:p>
          <a:p>
            <a:r>
              <a:rPr lang="en-US" dirty="0"/>
              <a:t>Eric stated, “I was even told that {supervisor} will see about getting me a job on somebody’s coaching staff once I graduate.  {site supervisor} is willing to contact people he knows in (their) network to help me form more connections. My {supervisor) is trying to help me anyway {they} can and I appreciate it.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Participants </a:t>
            </a:r>
            <a:r>
              <a:rPr lang="en-US" dirty="0"/>
              <a:t>spoke of challenges in the environment but ultimately believed that it was not a hindrance to future success in the </a:t>
            </a:r>
            <a:r>
              <a:rPr lang="en-US" dirty="0" smtClean="0"/>
              <a:t>field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Working in smaller environments with limited resources was viewed as a positive factor in career readiness</a:t>
            </a:r>
          </a:p>
          <a:p>
            <a:endParaRPr lang="en-US" dirty="0"/>
          </a:p>
          <a:p>
            <a:r>
              <a:rPr lang="en-US" dirty="0"/>
              <a:t>Michael stated “With my supervisor being out of work for a long time this semester, it really made it hard to get the full internship experience. But I believe that I am ready to work. This has taught me to roll with the punches and be willing to adapt in sports.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Overcoming Obstacles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7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07093"/>
            <a:ext cx="7826679" cy="4672394"/>
          </a:xfrm>
        </p:spPr>
        <p:txBody>
          <a:bodyPr>
            <a:normAutofit/>
          </a:bodyPr>
          <a:lstStyle/>
          <a:p>
            <a:r>
              <a:rPr lang="en-US" dirty="0" smtClean="0"/>
              <a:t>Limited sample size makes it difficult to generalize beyond this group of students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Lack of female representation in this study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9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Need for future research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Replicate this study in other learning environments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xpanded </a:t>
            </a:r>
            <a:r>
              <a:rPr lang="en-US" dirty="0"/>
              <a:t>beyond only examining one site </a:t>
            </a:r>
            <a:r>
              <a:rPr lang="en-US" dirty="0" smtClean="0"/>
              <a:t>to </a:t>
            </a:r>
            <a:r>
              <a:rPr lang="en-US" dirty="0"/>
              <a:t>explore </a:t>
            </a:r>
            <a:r>
              <a:rPr lang="en-US" dirty="0" smtClean="0"/>
              <a:t>program </a:t>
            </a:r>
            <a:r>
              <a:rPr lang="en-US" dirty="0"/>
              <a:t>norms </a:t>
            </a:r>
            <a:r>
              <a:rPr lang="en-US" dirty="0" smtClean="0"/>
              <a:t>across HBCU </a:t>
            </a:r>
            <a:r>
              <a:rPr lang="en-US" dirty="0"/>
              <a:t>programs </a:t>
            </a:r>
            <a:endParaRPr lang="en-US" dirty="0" smtClean="0"/>
          </a:p>
          <a:p>
            <a:pPr lvl="1"/>
            <a:r>
              <a:rPr lang="en-US" dirty="0" smtClean="0"/>
              <a:t>Possible implications for women of color in SM at HBCUs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/>
              <a:t>d</a:t>
            </a:r>
            <a:r>
              <a:rPr lang="en-US" dirty="0" smtClean="0"/>
              <a:t>iversity when selecting internship sites</a:t>
            </a:r>
          </a:p>
          <a:p>
            <a:pPr lvl="1"/>
            <a:r>
              <a:rPr lang="en-US" dirty="0" smtClean="0"/>
              <a:t> Sport Management Programs must seek internship sites with a diverse population of supervisors to provide role models with commonality to a diverse population of 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Students </a:t>
            </a:r>
            <a:r>
              <a:rPr lang="en-US" dirty="0"/>
              <a:t>expressed a sense </a:t>
            </a:r>
            <a:r>
              <a:rPr lang="en-US" dirty="0">
                <a:solidFill>
                  <a:schemeClr val="tx1"/>
                </a:solidFill>
              </a:rPr>
              <a:t>of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increased confidence </a:t>
            </a:r>
            <a:r>
              <a:rPr lang="en-US" dirty="0"/>
              <a:t>and eagerness to begin their careers </a:t>
            </a:r>
            <a:r>
              <a:rPr lang="en-US" dirty="0" smtClean="0"/>
              <a:t>after </a:t>
            </a:r>
            <a:r>
              <a:rPr lang="en-US" dirty="0"/>
              <a:t>completing the internship program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Students indicated that they </a:t>
            </a:r>
            <a:r>
              <a:rPr lang="en-US" dirty="0"/>
              <a:t>believed that they were ready to pursue careers in the field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aunchany.com/wp-content/uploads/2016/01/ide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5" b="91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1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idx="1"/>
          </p:nvPr>
        </p:nvSpPr>
        <p:spPr>
          <a:xfrm>
            <a:off x="301752" y="1177206"/>
            <a:ext cx="8503920" cy="49218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Dr. Jason L. Perry</a:t>
            </a:r>
            <a:endParaRPr lang="en-US" sz="27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 dirty="0" err="1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Jason.perry@howard.edu</a:t>
            </a:r>
            <a:r>
              <a:rPr lang="en-US" sz="27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(919)616-8200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Contact Information</a:t>
            </a:r>
          </a:p>
        </p:txBody>
      </p:sp>
      <p:pic>
        <p:nvPicPr>
          <p:cNvPr id="3" name="Picture 2" descr="downlo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3740150"/>
            <a:ext cx="39370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8223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602408" y="1600200"/>
            <a:ext cx="8376492" cy="4749046"/>
          </a:xfrm>
          <a:prstGeom prst="rect">
            <a:avLst/>
          </a:prstGeom>
        </p:spPr>
        <p:txBody>
          <a:bodyPr lIns="91425" tIns="91425" rIns="91425" bIns="91425" anchor="t" anchorCtr="0">
            <a:normAutofit fontScale="9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3800" dirty="0" smtClean="0">
              <a:latin typeface="Georgia" panose="02040502050405020303" pitchFamily="18" charset="0"/>
            </a:endParaRP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 smtClean="0">
                <a:latin typeface="Georgia" panose="02040502050405020303" pitchFamily="18" charset="0"/>
              </a:rPr>
              <a:t> </a:t>
            </a:r>
            <a:r>
              <a:rPr lang="en-US" sz="3800" dirty="0" smtClean="0">
                <a:solidFill>
                  <a:schemeClr val="tx2"/>
                </a:solidFill>
              </a:rPr>
              <a:t>Introduction		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 smtClean="0">
                <a:solidFill>
                  <a:schemeClr val="tx2"/>
                </a:solidFill>
              </a:rPr>
              <a:t> Problem			</a:t>
            </a:r>
            <a:endParaRPr lang="en-US" sz="3800" dirty="0">
              <a:solidFill>
                <a:schemeClr val="tx2"/>
              </a:solidFill>
            </a:endParaRP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/>
              <a:t>P</a:t>
            </a:r>
            <a:r>
              <a:rPr lang="en-US" sz="3800" dirty="0" smtClean="0">
                <a:solidFill>
                  <a:schemeClr val="tx2"/>
                </a:solidFill>
              </a:rPr>
              <a:t>urpose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 smtClean="0">
                <a:solidFill>
                  <a:schemeClr val="tx2"/>
                </a:solidFill>
              </a:rPr>
              <a:t>Research </a:t>
            </a:r>
            <a:r>
              <a:rPr lang="en-US" sz="3800" dirty="0">
                <a:solidFill>
                  <a:schemeClr val="tx2"/>
                </a:solidFill>
              </a:rPr>
              <a:t>method and design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 smtClean="0">
                <a:solidFill>
                  <a:schemeClr val="tx2"/>
                </a:solidFill>
              </a:rPr>
              <a:t>Data </a:t>
            </a:r>
            <a:r>
              <a:rPr lang="en-US" sz="3800" dirty="0">
                <a:solidFill>
                  <a:schemeClr val="tx2"/>
                </a:solidFill>
              </a:rPr>
              <a:t>analysis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>
                <a:solidFill>
                  <a:schemeClr val="tx2"/>
                </a:solidFill>
              </a:rPr>
              <a:t>Findings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>
                <a:solidFill>
                  <a:schemeClr val="tx2"/>
                </a:solidFill>
              </a:rPr>
              <a:t>Data </a:t>
            </a:r>
            <a:r>
              <a:rPr lang="en-US" sz="3800" dirty="0" smtClean="0">
                <a:solidFill>
                  <a:schemeClr val="tx2"/>
                </a:solidFill>
              </a:rPr>
              <a:t>results/interpretations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 smtClean="0"/>
              <a:t>Limitations </a:t>
            </a:r>
            <a:endParaRPr lang="en-US" sz="3800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 smtClean="0">
                <a:solidFill>
                  <a:schemeClr val="tx2"/>
                </a:solidFill>
              </a:rPr>
              <a:t>Implication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3800" dirty="0" smtClean="0"/>
              <a:t>Conclusion</a:t>
            </a:r>
            <a:endParaRPr lang="en-US" sz="38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8000" dirty="0">
              <a:solidFill>
                <a:schemeClr val="tx2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80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endParaRPr sz="8800" dirty="0"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1228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idx="1"/>
          </p:nvPr>
        </p:nvSpPr>
        <p:spPr>
          <a:xfrm>
            <a:off x="301751" y="1088628"/>
            <a:ext cx="8699209" cy="55373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lnSpcReduction="10000"/>
          </a:bodyPr>
          <a:lstStyle/>
          <a:p>
            <a:pPr marL="596900" indent="-457200">
              <a:spcBef>
                <a:spcPts val="540"/>
              </a:spcBef>
              <a:buClr>
                <a:schemeClr val="accent1"/>
              </a:buClr>
            </a:pPr>
            <a:endParaRPr lang="en-US" sz="2600" dirty="0" smtClean="0"/>
          </a:p>
          <a:p>
            <a:r>
              <a:rPr lang="en-US" sz="2800" dirty="0"/>
              <a:t>It is becoming increasingly challenging for students to enter into the sports business industry </a:t>
            </a:r>
            <a:endParaRPr lang="en-US" sz="2800" dirty="0" smtClean="0"/>
          </a:p>
          <a:p>
            <a:pPr lvl="1"/>
            <a:r>
              <a:rPr lang="en-US" sz="2400" dirty="0" smtClean="0"/>
              <a:t>Competition for Jobs</a:t>
            </a:r>
          </a:p>
          <a:p>
            <a:pPr lvl="1"/>
            <a:r>
              <a:rPr lang="en-US" sz="2400" dirty="0" smtClean="0"/>
              <a:t>Dominant popularity of specific areas (College, Pro Sports)</a:t>
            </a:r>
          </a:p>
          <a:p>
            <a:r>
              <a:rPr lang="en-US" sz="2600" dirty="0" smtClean="0"/>
              <a:t>Sport Management Internship </a:t>
            </a:r>
            <a:r>
              <a:rPr lang="en-US" sz="2600" dirty="0"/>
              <a:t>programs </a:t>
            </a:r>
            <a:r>
              <a:rPr lang="en-US" sz="2600" dirty="0" smtClean="0"/>
              <a:t>can </a:t>
            </a:r>
            <a:r>
              <a:rPr lang="en-US" sz="2600" dirty="0"/>
              <a:t>prepare students for the workforce, increase student knowledge, </a:t>
            </a:r>
            <a:r>
              <a:rPr lang="en-US" sz="2600" dirty="0" smtClean="0"/>
              <a:t>and greatly increases the likelihood of obtaining </a:t>
            </a:r>
            <a:r>
              <a:rPr lang="en-US" sz="2600" dirty="0"/>
              <a:t>creditable employment in the </a:t>
            </a:r>
            <a:r>
              <a:rPr lang="en-US" sz="2600" dirty="0" smtClean="0"/>
              <a:t>field (Brown, Willet, R. </a:t>
            </a:r>
            <a:r>
              <a:rPr lang="en-US" sz="2600" dirty="0" err="1" smtClean="0"/>
              <a:t>Goldfine</a:t>
            </a:r>
            <a:r>
              <a:rPr lang="en-US" sz="2600" dirty="0" smtClean="0"/>
              <a:t>, B. </a:t>
            </a:r>
            <a:r>
              <a:rPr lang="en-US" sz="2600" dirty="0" err="1" smtClean="0"/>
              <a:t>Goldfine</a:t>
            </a:r>
            <a:r>
              <a:rPr lang="en-US" sz="2600" dirty="0" smtClean="0"/>
              <a:t>, 2018)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139700" indent="0">
              <a:spcBef>
                <a:spcPts val="540"/>
              </a:spcBef>
              <a:buClr>
                <a:schemeClr val="accent1"/>
              </a:buClr>
              <a:buNone/>
            </a:pPr>
            <a:endParaRPr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274320" marR="0" lvl="0" indent="-1346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Introduction: Background 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4971137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idx="1"/>
          </p:nvPr>
        </p:nvSpPr>
        <p:spPr>
          <a:xfrm>
            <a:off x="301750" y="1527050"/>
            <a:ext cx="8503799" cy="492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lvl="1"/>
            <a:r>
              <a:rPr lang="en-US" sz="3200" dirty="0"/>
              <a:t>Minimal work has been produced that evaluates the effectiveness of sport </a:t>
            </a:r>
            <a:r>
              <a:rPr lang="en-US" sz="3200" dirty="0" smtClean="0"/>
              <a:t>management </a:t>
            </a:r>
            <a:r>
              <a:rPr lang="en-US" sz="3200" dirty="0"/>
              <a:t>internship programs </a:t>
            </a:r>
            <a:r>
              <a:rPr lang="en-US" sz="3200" dirty="0" smtClean="0"/>
              <a:t>at HBCU institutions</a:t>
            </a:r>
            <a:endParaRPr lang="en-US" sz="3200" dirty="0"/>
          </a:p>
          <a:p>
            <a:pPr marL="365760" lvl="1" indent="0">
              <a:buNone/>
            </a:pPr>
            <a:endParaRPr lang="en-US" sz="3000" dirty="0" smtClean="0"/>
          </a:p>
          <a:p>
            <a:pPr lvl="1"/>
            <a:r>
              <a:rPr lang="en-US" sz="3000" dirty="0" smtClean="0"/>
              <a:t>African Americans are under-represented in leadership positions in the sport industry ( Singer and Cunningham,2018)</a:t>
            </a:r>
          </a:p>
          <a:p>
            <a:pPr lvl="1"/>
            <a:endParaRPr lang="en-US" sz="3000" dirty="0"/>
          </a:p>
          <a:p>
            <a:pPr lvl="1"/>
            <a:endParaRPr lang="en-US" sz="3000" dirty="0"/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5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cap="none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Problem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98402664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3000" dirty="0" smtClean="0"/>
              <a:t>To investigate how students </a:t>
            </a:r>
            <a:r>
              <a:rPr lang="en-US" sz="3000" dirty="0"/>
              <a:t>at a HBCU perceive the sport management program's ability to prepare them for success in the sports </a:t>
            </a:r>
            <a:r>
              <a:rPr lang="en-US" sz="3000" dirty="0" smtClean="0"/>
              <a:t>industry. </a:t>
            </a:r>
            <a:endParaRPr lang="en-US" sz="3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2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idx="1"/>
          </p:nvPr>
        </p:nvSpPr>
        <p:spPr>
          <a:xfrm>
            <a:off x="301750" y="1527050"/>
            <a:ext cx="8503799" cy="489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274320" marR="0" lvl="0" indent="-2854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eorgia"/>
              <a:buChar char="●"/>
            </a:pPr>
            <a:endParaRPr lang="en-US" sz="23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sz="23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Investigated</a:t>
            </a:r>
            <a:r>
              <a:rPr lang="en-US" sz="23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one </a:t>
            </a:r>
            <a:r>
              <a:rPr lang="en-US" sz="23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HBCU Sport</a:t>
            </a:r>
            <a:r>
              <a:rPr lang="en-US" sz="23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Internship Program</a:t>
            </a:r>
            <a:r>
              <a:rPr lang="en-US" sz="23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(1)</a:t>
            </a:r>
            <a:endParaRPr lang="en-US" sz="23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274320" marR="0" lvl="0" indent="-2854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eorgia"/>
              <a:buChar char="●"/>
            </a:pPr>
            <a:endParaRPr lang="en-US" sz="23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266700" marR="0" lvl="1" indent="0" algn="l" rtl="0">
              <a:lnSpc>
                <a:spcPct val="90000"/>
              </a:lnSpc>
              <a:spcBef>
                <a:spcPts val="410"/>
              </a:spcBef>
              <a:spcAft>
                <a:spcPts val="0"/>
              </a:spcAft>
              <a:buClr>
                <a:schemeClr val="accent2"/>
              </a:buClr>
              <a:buSzPct val="65117"/>
              <a:buNone/>
            </a:pPr>
            <a:endParaRPr lang="en-US" sz="2050" b="0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92391"/>
              <a:buNone/>
            </a:pPr>
            <a:r>
              <a:rPr lang="en-US" sz="23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Student</a:t>
            </a:r>
            <a:r>
              <a:rPr lang="en-US" sz="23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Interns</a:t>
            </a:r>
            <a:r>
              <a:rPr lang="en-US" sz="23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(</a:t>
            </a:r>
            <a:r>
              <a:rPr lang="en-US" sz="23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7</a:t>
            </a:r>
            <a:r>
              <a:rPr lang="en-US" sz="23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)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</a:t>
            </a:r>
            <a:endParaRPr lang="en-US" sz="25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548640" marR="0" lvl="1" indent="-281940" algn="l" rtl="0">
              <a:lnSpc>
                <a:spcPct val="90000"/>
              </a:lnSpc>
              <a:spcBef>
                <a:spcPts val="410"/>
              </a:spcBef>
              <a:spcAft>
                <a:spcPts val="0"/>
              </a:spcAft>
              <a:buClr>
                <a:schemeClr val="accent2"/>
              </a:buClr>
              <a:buSzPct val="65117"/>
              <a:buFont typeface="Georgia"/>
              <a:buChar char="○"/>
            </a:pPr>
            <a:r>
              <a:rPr lang="en-US" sz="205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Senior Students preparing for graduation </a:t>
            </a:r>
            <a:endParaRPr lang="en-US" sz="2050" b="0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594360" lvl="1" indent="-238760">
              <a:lnSpc>
                <a:spcPct val="90000"/>
              </a:lnSpc>
              <a:spcBef>
                <a:spcPts val="370"/>
              </a:spcBef>
              <a:buClr>
                <a:schemeClr val="accent3"/>
              </a:buClr>
              <a:buSzPct val="69232"/>
              <a:buFont typeface="Georgia"/>
              <a:buChar char="•"/>
            </a:pPr>
            <a:r>
              <a:rPr lang="en-US" sz="205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Were recruited to participate based on their enrollment in the internship course during the time of data collection</a:t>
            </a:r>
          </a:p>
          <a:p>
            <a:pPr marL="594360" lvl="1" indent="-238760">
              <a:lnSpc>
                <a:spcPct val="90000"/>
              </a:lnSpc>
              <a:spcBef>
                <a:spcPts val="370"/>
              </a:spcBef>
              <a:buClr>
                <a:schemeClr val="accent3"/>
              </a:buClr>
              <a:buSzPct val="69232"/>
              <a:buFont typeface="Georgia"/>
              <a:buChar char="•"/>
            </a:pPr>
            <a:endParaRPr lang="en-US" sz="205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320040" indent="-238760">
              <a:lnSpc>
                <a:spcPct val="90000"/>
              </a:lnSpc>
              <a:spcBef>
                <a:spcPts val="370"/>
              </a:spcBef>
              <a:buClr>
                <a:schemeClr val="accent3"/>
              </a:buClr>
              <a:buSzPct val="69232"/>
              <a:buFont typeface="Georgia"/>
              <a:buChar char="•"/>
            </a:pPr>
            <a:endParaRPr lang="en-US" sz="225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320040" indent="-238760">
              <a:lnSpc>
                <a:spcPct val="90000"/>
              </a:lnSpc>
              <a:spcBef>
                <a:spcPts val="370"/>
              </a:spcBef>
              <a:buClr>
                <a:schemeClr val="accent3"/>
              </a:buClr>
              <a:buSzPct val="69232"/>
              <a:buFont typeface="Georgia"/>
              <a:buChar char="•"/>
            </a:pPr>
            <a:r>
              <a:rPr lang="en-US" sz="225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Pre and Post interviews were conducted</a:t>
            </a:r>
          </a:p>
          <a:p>
            <a:pPr marL="594360" lvl="3" indent="-238760">
              <a:lnSpc>
                <a:spcPct val="90000"/>
              </a:lnSpc>
              <a:spcBef>
                <a:spcPts val="370"/>
              </a:spcBef>
              <a:buSzPct val="69232"/>
              <a:buFont typeface="Georgia"/>
              <a:buChar char="•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Interviews: Semi-structured, open-ended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questions</a:t>
            </a:r>
          </a:p>
          <a:p>
            <a:pPr marL="594360" lvl="3" indent="-238760">
              <a:lnSpc>
                <a:spcPct val="90000"/>
              </a:lnSpc>
              <a:spcBef>
                <a:spcPts val="370"/>
              </a:spcBef>
              <a:buSzPct val="69232"/>
              <a:buFont typeface="Georgia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Interviews lasted approximately 45-75 minutes</a:t>
            </a:r>
            <a:endParaRPr lang="en-US" sz="2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594360" lvl="1" indent="-238760">
              <a:lnSpc>
                <a:spcPct val="90000"/>
              </a:lnSpc>
              <a:spcBef>
                <a:spcPts val="370"/>
              </a:spcBef>
              <a:buClr>
                <a:schemeClr val="accent3"/>
              </a:buClr>
              <a:buSzPct val="69232"/>
              <a:buFont typeface="Georgia"/>
              <a:buChar char="•"/>
            </a:pPr>
            <a:endParaRPr lang="en-US" sz="205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311402" y="307850"/>
            <a:ext cx="8534399" cy="121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30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Method </a:t>
            </a:r>
            <a:b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Site</a:t>
            </a:r>
            <a:r>
              <a:rPr lang="en-US" sz="3300" b="0" i="0" u="none" strike="noStrike" cap="none" baseline="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/Participants/</a:t>
            </a:r>
            <a:r>
              <a:rPr lang="en-US" sz="3300" b="0" i="0" u="none" strike="noStrike" cap="none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 Design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50871587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64" y="1823372"/>
            <a:ext cx="8466290" cy="48026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</a:t>
            </a:r>
            <a:r>
              <a:rPr lang="en-US" sz="2800" dirty="0"/>
              <a:t>inductive analysis </a:t>
            </a:r>
            <a:r>
              <a:rPr lang="en-US" sz="2800" dirty="0" smtClean="0"/>
              <a:t>was used to assess data.</a:t>
            </a:r>
          </a:p>
          <a:p>
            <a:r>
              <a:rPr lang="en-US" sz="2800" dirty="0"/>
              <a:t>This study followed the four stages of data analysis used by </a:t>
            </a:r>
            <a:r>
              <a:rPr lang="en-US" sz="2800" dirty="0" err="1"/>
              <a:t>Stratta</a:t>
            </a:r>
            <a:r>
              <a:rPr lang="en-US" sz="2800" dirty="0"/>
              <a:t> (2004). The four stages included: </a:t>
            </a:r>
            <a:endParaRPr lang="en-US" sz="2800" dirty="0" smtClean="0"/>
          </a:p>
          <a:p>
            <a:pPr lvl="1"/>
            <a:r>
              <a:rPr lang="en-US" sz="2400" dirty="0" smtClean="0"/>
              <a:t>1</a:t>
            </a:r>
            <a:r>
              <a:rPr lang="en-US" sz="2400" dirty="0"/>
              <a:t>) Openly coding data as </a:t>
            </a:r>
            <a:r>
              <a:rPr lang="en-US" sz="2400" dirty="0" smtClean="0"/>
              <a:t>concept 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dirty="0"/>
              <a:t>) Grouping concepts into common categories through axial </a:t>
            </a:r>
            <a:r>
              <a:rPr lang="en-US" sz="2400" dirty="0" smtClean="0"/>
              <a:t>coding</a:t>
            </a:r>
          </a:p>
          <a:p>
            <a:pPr lvl="1"/>
            <a:r>
              <a:rPr lang="en-US" sz="2400" dirty="0" smtClean="0"/>
              <a:t>3</a:t>
            </a:r>
            <a:r>
              <a:rPr lang="en-US" sz="2400" dirty="0"/>
              <a:t>) Identifying contextual relationships that link the established </a:t>
            </a:r>
            <a:r>
              <a:rPr lang="en-US" sz="2400" dirty="0" smtClean="0"/>
              <a:t>categories</a:t>
            </a:r>
            <a:endParaRPr lang="en-US" sz="2400" dirty="0"/>
          </a:p>
          <a:p>
            <a:pPr lvl="1"/>
            <a:r>
              <a:rPr lang="en-US" sz="2400" dirty="0" smtClean="0"/>
              <a:t>4</a:t>
            </a:r>
            <a:r>
              <a:rPr lang="en-US" sz="2400" dirty="0"/>
              <a:t>) Finding overarching themes that are significant to this phenomenon. </a:t>
            </a: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1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290194"/>
              </p:ext>
            </p:extLst>
          </p:nvPr>
        </p:nvGraphicFramePr>
        <p:xfrm>
          <a:off x="317500" y="1634808"/>
          <a:ext cx="8509000" cy="458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00"/>
                <a:gridCol w="1193800"/>
                <a:gridCol w="2262504"/>
                <a:gridCol w="1903096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“James”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Activities Dept.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“William”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</a:t>
                      </a:r>
                      <a:r>
                        <a:rPr lang="en-US" baseline="0" dirty="0" smtClean="0"/>
                        <a:t>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Recreation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“Michael”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Collegiate Athletic</a:t>
                      </a:r>
                      <a:r>
                        <a:rPr lang="en-US" baseline="0" dirty="0" smtClean="0"/>
                        <a:t> Dept.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“Kim”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</a:t>
                      </a:r>
                      <a:r>
                        <a:rPr lang="en-US" baseline="0" dirty="0" smtClean="0"/>
                        <a:t>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Non-Profit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“Eric”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Collegiate Basketball Coaching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“Jim”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Campus Intramural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“Larry”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Unpaid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44158"/>
            <a:ext cx="8534399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Student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6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Theme: The internship as a springboard to career readiness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Elements included:</a:t>
            </a:r>
          </a:p>
          <a:p>
            <a:r>
              <a:rPr lang="en-US" dirty="0" smtClean="0"/>
              <a:t>Mentorship and role models</a:t>
            </a:r>
          </a:p>
          <a:p>
            <a:r>
              <a:rPr lang="en-US" dirty="0" smtClean="0"/>
              <a:t>Networking </a:t>
            </a:r>
          </a:p>
          <a:p>
            <a:r>
              <a:rPr lang="en-US" dirty="0" smtClean="0"/>
              <a:t>Overcoming obstacles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1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57282</TotalTime>
  <Words>946</Words>
  <Application>Microsoft Macintosh PowerPoint</Application>
  <PresentationFormat>On-screen Show (4:3)</PresentationFormat>
  <Paragraphs>166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Building Student Confidence in Career Readiness by Engaging in Sport Management Internships for Students at a Historically Black University" </vt:lpstr>
      <vt:lpstr>Outline</vt:lpstr>
      <vt:lpstr>Introduction: Background </vt:lpstr>
      <vt:lpstr>Problem</vt:lpstr>
      <vt:lpstr>Purpose</vt:lpstr>
      <vt:lpstr>        Method  Site/Participants/ Design</vt:lpstr>
      <vt:lpstr>Data Analysis </vt:lpstr>
      <vt:lpstr>Student Overview</vt:lpstr>
      <vt:lpstr>Results</vt:lpstr>
      <vt:lpstr>Mentoring &amp; Role Models  </vt:lpstr>
      <vt:lpstr>Networking</vt:lpstr>
      <vt:lpstr>Overcoming Obstacles</vt:lpstr>
      <vt:lpstr>Limitations</vt:lpstr>
      <vt:lpstr>Implications</vt:lpstr>
      <vt:lpstr>Conclusion</vt:lpstr>
      <vt:lpstr>Questions</vt:lpstr>
      <vt:lpstr>Contact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Public School Response to Cyber Programs: Fiscal considerations, retention and recruitment strategies and participant experiences</dc:title>
  <dc:creator>Jason Perry</dc:creator>
  <cp:lastModifiedBy>Heather Alderman</cp:lastModifiedBy>
  <cp:revision>201</cp:revision>
  <cp:lastPrinted>2016-12-20T03:09:26Z</cp:lastPrinted>
  <dcterms:created xsi:type="dcterms:W3CDTF">2015-08-15T04:37:12Z</dcterms:created>
  <dcterms:modified xsi:type="dcterms:W3CDTF">2020-02-14T19:00:07Z</dcterms:modified>
</cp:coreProperties>
</file>