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66" r:id="rId4"/>
    <p:sldId id="257" r:id="rId5"/>
    <p:sldId id="258" r:id="rId6"/>
    <p:sldId id="259" r:id="rId7"/>
    <p:sldId id="264" r:id="rId8"/>
    <p:sldId id="261" r:id="rId9"/>
    <p:sldId id="263" r:id="rId10"/>
    <p:sldId id="269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-288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Relationship Id="rId2" Type="http://schemas.microsoft.com/office/2011/relationships/chartStyle" Target="style3.xml"/><Relationship Id="rId3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Relationship Id="rId2" Type="http://schemas.microsoft.com/office/2011/relationships/chartStyle" Target="style4.xml"/><Relationship Id="rId3" Type="http://schemas.microsoft.com/office/2011/relationships/chartColorStyle" Target="colors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Relationship Id="rId2" Type="http://schemas.microsoft.com/office/2011/relationships/chartStyle" Target="style5.xml"/><Relationship Id="rId3" Type="http://schemas.microsoft.com/office/2011/relationships/chartColorStyle" Target="colors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Relationship Id="rId2" Type="http://schemas.microsoft.com/office/2011/relationships/chartStyle" Target="style6.xml"/><Relationship Id="rId3" Type="http://schemas.microsoft.com/office/2011/relationships/chartColorStyle" Target="colors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Relationship Id="rId2" Type="http://schemas.microsoft.com/office/2011/relationships/chartStyle" Target="style7.xml"/><Relationship Id="rId3" Type="http://schemas.microsoft.com/office/2011/relationships/chartColorStyle" Target="colors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8.xlsx"/><Relationship Id="rId2" Type="http://schemas.microsoft.com/office/2011/relationships/chartStyle" Target="style8.xml"/><Relationship Id="rId3" Type="http://schemas.microsoft.com/office/2011/relationships/chartColorStyle" Target="colors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First destination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19C-4088-A005-EA5934B6E0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D04-4795-B062-E9BC235DFF65}"/>
              </c:ext>
            </c:extLst>
          </c:dPt>
          <c:dLbls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04-4795-B062-E9BC235DFF6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Full time employment</c:v>
                </c:pt>
                <c:pt idx="1">
                  <c:v>Other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0.584</c:v>
                </c:pt>
                <c:pt idx="1">
                  <c:v>0.416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D04-4795-B062-E9BC235DFF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First destination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DFF-40C0-B4A8-3BEAECFAC7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D97-4BA2-8E7E-B7062BAEE5AA}"/>
              </c:ext>
            </c:extLst>
          </c:dPt>
          <c:dLbls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97-4BA2-8E7E-B7062BAEE5A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Full time employment</c:v>
                </c:pt>
                <c:pt idx="1">
                  <c:v>Other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0.42</c:v>
                </c:pt>
                <c:pt idx="1">
                  <c:v>0.58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D97-4BA2-8E7E-B7062BAEE5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areaChart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76000"/>
                    <a:tint val="60000"/>
                    <a:satMod val="100000"/>
                    <a:lumMod val="110000"/>
                  </a:schemeClr>
                </a:gs>
                <a:gs pos="100000">
                  <a:schemeClr val="accent1">
                    <a:shade val="76000"/>
                    <a:tint val="70000"/>
                    <a:satMod val="100000"/>
                    <a:lumMod val="10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76000"/>
                  <a:shade val="95000"/>
                </a:schemeClr>
              </a:solidFill>
              <a:round/>
            </a:ln>
            <a:effectLst/>
          </c:spPr>
          <c:dLbls>
            <c:dLbl>
              <c:idx val="0"/>
              <c:layout>
                <c:manualLayout>
                  <c:x val="0.060766286314607"/>
                  <c:y val="0.3215629382176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CE2-434D-ACAF-1EFE93076378}"/>
                </c:ext>
              </c:extLst>
            </c:dLbl>
            <c:dLbl>
              <c:idx val="1"/>
              <c:layout>
                <c:manualLayout>
                  <c:x val="-0.0700132100396302"/>
                  <c:y val="-0.016275458249642"/>
                </c:manualLayout>
              </c:layout>
              <c:tx>
                <c:rich>
                  <a:bodyPr/>
                  <a:lstStyle/>
                  <a:p>
                    <a:fld id="{828F7722-00AB-4FBE-A26F-F476E92E45A4}" type="VALUE">
                      <a:rPr lang="en-US" sz="2200" baseline="0" dirty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CE2-434D-ACAF-1EFE9307637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At graduation</c:v>
                </c:pt>
                <c:pt idx="1">
                  <c:v>At 3 months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0.981</c:v>
                </c:pt>
                <c:pt idx="1">
                  <c:v>0.144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E2-434D-ACAF-1EFE9307637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77000"/>
                    <a:tint val="60000"/>
                    <a:satMod val="100000"/>
                    <a:lumMod val="110000"/>
                  </a:schemeClr>
                </a:gs>
                <a:gs pos="100000">
                  <a:schemeClr val="accent1">
                    <a:tint val="77000"/>
                    <a:tint val="70000"/>
                    <a:satMod val="100000"/>
                    <a:lumMod val="10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tint val="77000"/>
                  <a:shade val="95000"/>
                </a:schemeClr>
              </a:solidFill>
              <a:round/>
            </a:ln>
            <a:effectLst/>
          </c:spPr>
          <c:cat>
            <c:strRef>
              <c:f>Sheet1!$A$2:$A$3</c:f>
              <c:strCache>
                <c:ptCount val="2"/>
                <c:pt idx="0">
                  <c:v>At graduation</c:v>
                </c:pt>
                <c:pt idx="1">
                  <c:v>At 3 months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0.019</c:v>
                </c:pt>
                <c:pt idx="1">
                  <c:v>0.856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CE2-434D-ACAF-1EFE93076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2225512"/>
        <c:axId val="2112488200"/>
      </c:areaChart>
      <c:catAx>
        <c:axId val="2112225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2488200"/>
        <c:crosses val="autoZero"/>
        <c:auto val="1"/>
        <c:lblAlgn val="ctr"/>
        <c:lblOffset val="100"/>
        <c:noMultiLvlLbl val="0"/>
      </c:catAx>
      <c:valAx>
        <c:axId val="2112488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22255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did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17847B76-88DA-4385-927C-D5C656502453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, </a:t>
                    </a:r>
                  </a:p>
                  <a:p>
                    <a:r>
                      <a:rPr lang="en-US" smtClean="0"/>
                      <a:t>67.9%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4E7-4A53-9132-D069E4ECEEE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53C3DD9E-5223-4503-8EC8-D59A4B6AA4B9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, </a:t>
                    </a:r>
                  </a:p>
                  <a:p>
                    <a:r>
                      <a:rPr lang="en-US" smtClean="0"/>
                      <a:t>54.9%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4E7-4A53-9132-D069E4ECEEE5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DECA1791-34D8-41E9-921D-E6677235C61A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, </a:t>
                    </a:r>
                  </a:p>
                  <a:p>
                    <a:r>
                      <a:rPr lang="en-US" smtClean="0"/>
                      <a:t>25.7%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E4E7-4A53-9132-D069E4ECEEE5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114, </a:t>
                    </a:r>
                  </a:p>
                  <a:p>
                    <a:r>
                      <a:rPr lang="en-US" dirty="0" smtClean="0"/>
                      <a:t>22%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4E7-4A53-9132-D069E4ECEEE5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Experiential learning</c:v>
                </c:pt>
                <c:pt idx="1">
                  <c:v>Internships</c:v>
                </c:pt>
                <c:pt idx="2">
                  <c:v>Full time</c:v>
                </c:pt>
                <c:pt idx="3">
                  <c:v>More than 1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790.0</c:v>
                </c:pt>
                <c:pt idx="1">
                  <c:v>638.0</c:v>
                </c:pt>
                <c:pt idx="2">
                  <c:v>299.0</c:v>
                </c:pt>
                <c:pt idx="3">
                  <c:v>256.0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E7-4A53-9132-D069E4ECEEE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did not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Experiential learning</c:v>
                </c:pt>
                <c:pt idx="1">
                  <c:v>Internships</c:v>
                </c:pt>
                <c:pt idx="2">
                  <c:v>Full time</c:v>
                </c:pt>
                <c:pt idx="3">
                  <c:v>More than 1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372.0</c:v>
                </c:pt>
                <c:pt idx="1">
                  <c:v>524.0</c:v>
                </c:pt>
                <c:pt idx="2">
                  <c:v>863.0</c:v>
                </c:pt>
                <c:pt idx="3">
                  <c:v>906.0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4E7-4A53-9132-D069E4ECEE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10730888"/>
        <c:axId val="2064623720"/>
      </c:barChart>
      <c:catAx>
        <c:axId val="2110730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4623720"/>
        <c:crosses val="autoZero"/>
        <c:auto val="1"/>
        <c:lblAlgn val="ctr"/>
        <c:lblOffset val="100"/>
        <c:noMultiLvlLbl val="0"/>
      </c:catAx>
      <c:valAx>
        <c:axId val="2064623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0730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177318241888"/>
          <c:y val="0.0"/>
          <c:w val="0.734211336964652"/>
          <c:h val="1.0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led to job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0B0-476F-B1F3-87633A7B31DC}"/>
              </c:ext>
            </c:extLst>
          </c:dPt>
          <c:dPt>
            <c:idx val="1"/>
            <c:bubble3D val="0"/>
            <c:spPr>
              <a:solidFill>
                <a:schemeClr val="accent3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0B0-476F-B1F3-87633A7B31D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did </c:v>
                </c:pt>
                <c:pt idx="1">
                  <c:v>did not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0.29</c:v>
                </c:pt>
                <c:pt idx="1">
                  <c:v>0.71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1DC-4D2F-9769-96CCB0B8B1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aseline="0" dirty="0" smtClean="0"/>
              <a:t>Full time placement rates</a:t>
            </a:r>
            <a:endParaRPr lang="en-US" sz="2400" baseline="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Full time employment</c:v>
                </c:pt>
              </c:strCache>
            </c:strRef>
          </c:tx>
          <c:spPr>
            <a:solidFill>
              <a:schemeClr val="accent4">
                <a:shade val="6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AA0-45FB-A93F-0CD5FF50FF20}"/>
              </c:ext>
            </c:extLst>
          </c:dPt>
          <c:cat>
            <c:strRef>
              <c:f>Sheet1!$A$2:$A$6</c:f>
              <c:strCache>
                <c:ptCount val="5"/>
                <c:pt idx="0">
                  <c:v>All survey respondents </c:v>
                </c:pt>
                <c:pt idx="1">
                  <c:v>Internship</c:v>
                </c:pt>
                <c:pt idx="2">
                  <c:v>Full time</c:v>
                </c:pt>
                <c:pt idx="3">
                  <c:v>Part time</c:v>
                </c:pt>
                <c:pt idx="4">
                  <c:v>More than 1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444.0</c:v>
                </c:pt>
                <c:pt idx="1">
                  <c:v>261.0</c:v>
                </c:pt>
                <c:pt idx="2">
                  <c:v>122.0</c:v>
                </c:pt>
                <c:pt idx="3">
                  <c:v>130.0</c:v>
                </c:pt>
                <c:pt idx="4">
                  <c:v>114.0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A0-45FB-A93F-0CD5FF50FF2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All survey respondents </c:v>
                </c:pt>
                <c:pt idx="1">
                  <c:v>Internship</c:v>
                </c:pt>
                <c:pt idx="2">
                  <c:v>Full time</c:v>
                </c:pt>
                <c:pt idx="3">
                  <c:v>Part time</c:v>
                </c:pt>
                <c:pt idx="4">
                  <c:v>More than 1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712.0</c:v>
                </c:pt>
                <c:pt idx="1">
                  <c:v>377.0</c:v>
                </c:pt>
                <c:pt idx="2">
                  <c:v>177.0</c:v>
                </c:pt>
                <c:pt idx="3">
                  <c:v>193.0</c:v>
                </c:pt>
                <c:pt idx="4">
                  <c:v>142.0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AA0-45FB-A93F-0CD5FF50FF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12696984"/>
        <c:axId val="2112700616"/>
      </c:barChart>
      <c:scatterChart>
        <c:scatterStyle val="lineMarker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%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FF00"/>
              </a:solidFill>
              <a:ln w="190500">
                <a:solidFill>
                  <a:srgbClr val="FFFF00"/>
                </a:solidFill>
              </a:ln>
              <a:effectLst/>
            </c:spPr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strRef>
              <c:f>Sheet1!$A$2:$A$6</c:f>
              <c:strCache>
                <c:ptCount val="5"/>
                <c:pt idx="0">
                  <c:v>All survey respondents </c:v>
                </c:pt>
                <c:pt idx="1">
                  <c:v>Internship</c:v>
                </c:pt>
                <c:pt idx="2">
                  <c:v>Full time</c:v>
                </c:pt>
                <c:pt idx="3">
                  <c:v>Part time</c:v>
                </c:pt>
                <c:pt idx="4">
                  <c:v>More than 1</c:v>
                </c:pt>
              </c:strCache>
            </c:strRef>
          </c:xVal>
          <c:yVal>
            <c:numRef>
              <c:f>Sheet1!$D$2:$D$6</c:f>
              <c:numCache>
                <c:formatCode>General</c:formatCode>
                <c:ptCount val="5"/>
                <c:pt idx="0">
                  <c:v>0.384</c:v>
                </c:pt>
                <c:pt idx="1">
                  <c:v>0.409</c:v>
                </c:pt>
                <c:pt idx="2">
                  <c:v>0.408</c:v>
                </c:pt>
                <c:pt idx="3">
                  <c:v>0.402</c:v>
                </c:pt>
                <c:pt idx="4">
                  <c:v>0.445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2A1-49B2-8418-DAF74E85C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2707880"/>
        <c:axId val="2112704488"/>
      </c:scatterChart>
      <c:catAx>
        <c:axId val="2112696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2700616"/>
        <c:crosses val="autoZero"/>
        <c:auto val="1"/>
        <c:lblAlgn val="ctr"/>
        <c:lblOffset val="100"/>
        <c:noMultiLvlLbl val="0"/>
      </c:catAx>
      <c:valAx>
        <c:axId val="2112700616"/>
        <c:scaling>
          <c:orientation val="minMax"/>
          <c:max val="12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2696984"/>
        <c:crosses val="autoZero"/>
        <c:crossBetween val="between"/>
      </c:valAx>
      <c:valAx>
        <c:axId val="2112704488"/>
        <c:scaling>
          <c:orientation val="minMax"/>
          <c:max val="1.0"/>
          <c:min val="0.0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2707880"/>
        <c:crosses val="max"/>
        <c:crossBetween val="midCat"/>
      </c:valAx>
      <c:valAx>
        <c:axId val="21127078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127044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Full time placement rates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Full time placement rate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National average</c:v>
                </c:pt>
                <c:pt idx="1">
                  <c:v>All survey respondents</c:v>
                </c:pt>
                <c:pt idx="2">
                  <c:v>No EL</c:v>
                </c:pt>
                <c:pt idx="3">
                  <c:v>All EL</c:v>
                </c:pt>
                <c:pt idx="5">
                  <c:v>Field experience</c:v>
                </c:pt>
                <c:pt idx="6">
                  <c:v>Service learning</c:v>
                </c:pt>
                <c:pt idx="7">
                  <c:v>Assistantships</c:v>
                </c:pt>
                <c:pt idx="8">
                  <c:v>Internship</c:v>
                </c:pt>
                <c:pt idx="9">
                  <c:v>Study abroad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5">
                  <c:v>0.304</c:v>
                </c:pt>
                <c:pt idx="6">
                  <c:v>0.346</c:v>
                </c:pt>
                <c:pt idx="7">
                  <c:v>0.409</c:v>
                </c:pt>
                <c:pt idx="8">
                  <c:v>0.409</c:v>
                </c:pt>
                <c:pt idx="9">
                  <c:v>0.524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A40-48CE-A68F-0F30FD71CEF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Full time placement rate2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chemeClr val="tx1">
                  <a:lumMod val="7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BD6-46B7-9DE2-1E29AF0C3626}"/>
              </c:ext>
            </c:extLst>
          </c:dPt>
          <c:dLbls>
            <c:dLbl>
              <c:idx val="3"/>
              <c:layout>
                <c:manualLayout>
                  <c:x val="0.0"/>
                  <c:y val="0.01058667695880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BD6-46B7-9DE2-1E29AF0C362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National average</c:v>
                </c:pt>
                <c:pt idx="1">
                  <c:v>All survey respondents</c:v>
                </c:pt>
                <c:pt idx="2">
                  <c:v>No EL</c:v>
                </c:pt>
                <c:pt idx="3">
                  <c:v>All EL</c:v>
                </c:pt>
                <c:pt idx="5">
                  <c:v>Field experience</c:v>
                </c:pt>
                <c:pt idx="6">
                  <c:v>Service learning</c:v>
                </c:pt>
                <c:pt idx="7">
                  <c:v>Assistantships</c:v>
                </c:pt>
                <c:pt idx="8">
                  <c:v>Internship</c:v>
                </c:pt>
                <c:pt idx="9">
                  <c:v>Study abroad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0.584</c:v>
                </c:pt>
                <c:pt idx="1">
                  <c:v>0.384</c:v>
                </c:pt>
                <c:pt idx="2">
                  <c:v>0.384</c:v>
                </c:pt>
                <c:pt idx="3">
                  <c:v>0.402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A40-48CE-A68F-0F30FD71CE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2113888248"/>
        <c:axId val="2107887160"/>
        <c:axId val="0"/>
      </c:bar3DChart>
      <c:catAx>
        <c:axId val="2113888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7887160"/>
        <c:crosses val="autoZero"/>
        <c:auto val="1"/>
        <c:lblAlgn val="ctr"/>
        <c:lblOffset val="100"/>
        <c:noMultiLvlLbl val="0"/>
      </c:catAx>
      <c:valAx>
        <c:axId val="2107887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3888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Full time placement rates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Full time placement rate</c:v>
                </c:pt>
              </c:strCache>
            </c:strRef>
          </c:tx>
          <c:spPr>
            <a:solidFill>
              <a:schemeClr val="accent1">
                <a:tint val="77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All students</c:v>
                </c:pt>
                <c:pt idx="2">
                  <c:v>require full time internships</c:v>
                </c:pt>
                <c:pt idx="3">
                  <c:v>require full time or part time internships</c:v>
                </c:pt>
                <c:pt idx="4">
                  <c:v>don't require internships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2" formatCode="0.0%">
                  <c:v>0.388571428571429</c:v>
                </c:pt>
                <c:pt idx="3" formatCode="0.0%">
                  <c:v>0.401515151515151</c:v>
                </c:pt>
                <c:pt idx="4" formatCode="0.0%">
                  <c:v>0.376923076923077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A40-48CE-A68F-0F30FD71CEF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Full time placement rate2</c:v>
                </c:pt>
              </c:strCache>
            </c:strRef>
          </c:tx>
          <c:spPr>
            <a:solidFill>
              <a:schemeClr val="tx1">
                <a:lumMod val="7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All students</c:v>
                </c:pt>
                <c:pt idx="2">
                  <c:v>require full time internships</c:v>
                </c:pt>
                <c:pt idx="3">
                  <c:v>require full time or part time internships</c:v>
                </c:pt>
                <c:pt idx="4">
                  <c:v>don't require internships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0.384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A40-48CE-A68F-0F30FD71CEF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071326984"/>
        <c:axId val="2071159192"/>
      </c:barChart>
      <c:catAx>
        <c:axId val="2071326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1159192"/>
        <c:crosses val="autoZero"/>
        <c:auto val="1"/>
        <c:lblAlgn val="ctr"/>
        <c:lblOffset val="100"/>
        <c:noMultiLvlLbl val="0"/>
      </c:catAx>
      <c:valAx>
        <c:axId val="2071159192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71326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6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7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8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0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48FF44-E6B9-4B2D-9862-98D6A4A9056A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14BCF58B-5178-4BA5-8276-F4EE7580B19D}">
      <dgm:prSet phldrT="[Text]"/>
      <dgm:spPr/>
      <dgm:t>
        <a:bodyPr/>
        <a:lstStyle/>
        <a:p>
          <a:r>
            <a:rPr lang="en-US" dirty="0" smtClean="0"/>
            <a:t>SPM required Internships</a:t>
          </a:r>
          <a:endParaRPr lang="en-US" dirty="0"/>
        </a:p>
      </dgm:t>
    </dgm:pt>
    <dgm:pt modelId="{BC2D05E5-600C-44A0-A67A-CC2E67072B3D}" type="parTrans" cxnId="{377EAEC7-F248-4C6E-A053-2CF338839F1D}">
      <dgm:prSet/>
      <dgm:spPr/>
      <dgm:t>
        <a:bodyPr/>
        <a:lstStyle/>
        <a:p>
          <a:endParaRPr lang="en-US"/>
        </a:p>
      </dgm:t>
    </dgm:pt>
    <dgm:pt modelId="{ECC16577-777D-4784-929F-8DF0C5A9AD1D}" type="sibTrans" cxnId="{377EAEC7-F248-4C6E-A053-2CF338839F1D}">
      <dgm:prSet/>
      <dgm:spPr/>
      <dgm:t>
        <a:bodyPr/>
        <a:lstStyle/>
        <a:p>
          <a:endParaRPr lang="en-US" dirty="0"/>
        </a:p>
      </dgm:t>
    </dgm:pt>
    <dgm:pt modelId="{09A81022-6028-4EEC-B532-6408D350296F}">
      <dgm:prSet phldrT="[Text]"/>
      <dgm:spPr/>
      <dgm:t>
        <a:bodyPr/>
        <a:lstStyle/>
        <a:p>
          <a:r>
            <a:rPr lang="en-US" dirty="0" smtClean="0"/>
            <a:t>Full time jobs?</a:t>
          </a:r>
          <a:endParaRPr lang="en-US" dirty="0"/>
        </a:p>
      </dgm:t>
    </dgm:pt>
    <dgm:pt modelId="{22CD8294-AC4E-4AB9-8EED-D7E815735A73}" type="parTrans" cxnId="{A9CC8F96-6850-4C8D-B438-BE0222C81658}">
      <dgm:prSet/>
      <dgm:spPr/>
      <dgm:t>
        <a:bodyPr/>
        <a:lstStyle/>
        <a:p>
          <a:endParaRPr lang="en-US"/>
        </a:p>
      </dgm:t>
    </dgm:pt>
    <dgm:pt modelId="{5DDA6B58-F335-4358-B5F8-2E99E130BDE0}" type="sibTrans" cxnId="{A9CC8F96-6850-4C8D-B438-BE0222C81658}">
      <dgm:prSet/>
      <dgm:spPr/>
      <dgm:t>
        <a:bodyPr/>
        <a:lstStyle/>
        <a:p>
          <a:endParaRPr lang="en-US"/>
        </a:p>
      </dgm:t>
    </dgm:pt>
    <dgm:pt modelId="{0F59ADF1-FA63-47FF-88AA-50761102247B}" type="pres">
      <dgm:prSet presAssocID="{4448FF44-E6B9-4B2D-9862-98D6A4A9056A}" presName="Name0" presStyleCnt="0">
        <dgm:presLayoutVars>
          <dgm:dir/>
          <dgm:resizeHandles val="exact"/>
        </dgm:presLayoutVars>
      </dgm:prSet>
      <dgm:spPr/>
    </dgm:pt>
    <dgm:pt modelId="{569DC710-3FE7-4F63-B215-C9CF6C399C67}" type="pres">
      <dgm:prSet presAssocID="{4448FF44-E6B9-4B2D-9862-98D6A4A9056A}" presName="vNodes" presStyleCnt="0"/>
      <dgm:spPr/>
    </dgm:pt>
    <dgm:pt modelId="{4A20B1D6-3F4F-494D-A5D7-7AB8EB92B666}" type="pres">
      <dgm:prSet presAssocID="{14BCF58B-5178-4BA5-8276-F4EE7580B19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B9C2E2-7019-4A63-9935-FE2D7D1C7A47}" type="pres">
      <dgm:prSet presAssocID="{4448FF44-E6B9-4B2D-9862-98D6A4A9056A}" presName="sibTransLast" presStyleLbl="sibTrans2D1" presStyleIdx="0" presStyleCnt="1" custScaleX="160160"/>
      <dgm:spPr/>
      <dgm:t>
        <a:bodyPr/>
        <a:lstStyle/>
        <a:p>
          <a:endParaRPr lang="en-US"/>
        </a:p>
      </dgm:t>
    </dgm:pt>
    <dgm:pt modelId="{D2C80D2F-447F-4A48-85C6-05B5A48211DB}" type="pres">
      <dgm:prSet presAssocID="{4448FF44-E6B9-4B2D-9862-98D6A4A9056A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C46E0A05-6CD2-4399-99E7-BB088304C95D}" type="pres">
      <dgm:prSet presAssocID="{4448FF44-E6B9-4B2D-9862-98D6A4A9056A}" presName="las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0C7331-BC27-46AC-B38C-95D47C934F03}" type="presOf" srcId="{4448FF44-E6B9-4B2D-9862-98D6A4A9056A}" destId="{0F59ADF1-FA63-47FF-88AA-50761102247B}" srcOrd="0" destOrd="0" presId="urn:microsoft.com/office/officeart/2005/8/layout/equation2"/>
    <dgm:cxn modelId="{378F3E6A-90BC-4741-AABB-4A22C33868EA}" type="presOf" srcId="{ECC16577-777D-4784-929F-8DF0C5A9AD1D}" destId="{D4B9C2E2-7019-4A63-9935-FE2D7D1C7A47}" srcOrd="0" destOrd="0" presId="urn:microsoft.com/office/officeart/2005/8/layout/equation2"/>
    <dgm:cxn modelId="{10434582-3875-4E7F-B4ED-84518163B53F}" type="presOf" srcId="{ECC16577-777D-4784-929F-8DF0C5A9AD1D}" destId="{D2C80D2F-447F-4A48-85C6-05B5A48211DB}" srcOrd="1" destOrd="0" presId="urn:microsoft.com/office/officeart/2005/8/layout/equation2"/>
    <dgm:cxn modelId="{D29EFED0-0A44-4E8B-B6AD-EBA63AF81392}" type="presOf" srcId="{14BCF58B-5178-4BA5-8276-F4EE7580B19D}" destId="{4A20B1D6-3F4F-494D-A5D7-7AB8EB92B666}" srcOrd="0" destOrd="0" presId="urn:microsoft.com/office/officeart/2005/8/layout/equation2"/>
    <dgm:cxn modelId="{377EAEC7-F248-4C6E-A053-2CF338839F1D}" srcId="{4448FF44-E6B9-4B2D-9862-98D6A4A9056A}" destId="{14BCF58B-5178-4BA5-8276-F4EE7580B19D}" srcOrd="0" destOrd="0" parTransId="{BC2D05E5-600C-44A0-A67A-CC2E67072B3D}" sibTransId="{ECC16577-777D-4784-929F-8DF0C5A9AD1D}"/>
    <dgm:cxn modelId="{C4DF70C3-07A4-4928-879E-8C36B6B5B6FE}" type="presOf" srcId="{09A81022-6028-4EEC-B532-6408D350296F}" destId="{C46E0A05-6CD2-4399-99E7-BB088304C95D}" srcOrd="0" destOrd="0" presId="urn:microsoft.com/office/officeart/2005/8/layout/equation2"/>
    <dgm:cxn modelId="{A9CC8F96-6850-4C8D-B438-BE0222C81658}" srcId="{4448FF44-E6B9-4B2D-9862-98D6A4A9056A}" destId="{09A81022-6028-4EEC-B532-6408D350296F}" srcOrd="1" destOrd="0" parTransId="{22CD8294-AC4E-4AB9-8EED-D7E815735A73}" sibTransId="{5DDA6B58-F335-4358-B5F8-2E99E130BDE0}"/>
    <dgm:cxn modelId="{39663A64-8B52-4215-A236-61CCEC3C602F}" type="presParOf" srcId="{0F59ADF1-FA63-47FF-88AA-50761102247B}" destId="{569DC710-3FE7-4F63-B215-C9CF6C399C67}" srcOrd="0" destOrd="0" presId="urn:microsoft.com/office/officeart/2005/8/layout/equation2"/>
    <dgm:cxn modelId="{E4A06CC9-9AE1-4EEF-8F79-4E51F760EA08}" type="presParOf" srcId="{569DC710-3FE7-4F63-B215-C9CF6C399C67}" destId="{4A20B1D6-3F4F-494D-A5D7-7AB8EB92B666}" srcOrd="0" destOrd="0" presId="urn:microsoft.com/office/officeart/2005/8/layout/equation2"/>
    <dgm:cxn modelId="{8880BFEC-DCE0-4D12-A473-F1BCD415D7F8}" type="presParOf" srcId="{0F59ADF1-FA63-47FF-88AA-50761102247B}" destId="{D4B9C2E2-7019-4A63-9935-FE2D7D1C7A47}" srcOrd="1" destOrd="0" presId="urn:microsoft.com/office/officeart/2005/8/layout/equation2"/>
    <dgm:cxn modelId="{F78CD430-323E-4E5B-AE40-2A54E4864706}" type="presParOf" srcId="{D4B9C2E2-7019-4A63-9935-FE2D7D1C7A47}" destId="{D2C80D2F-447F-4A48-85C6-05B5A48211DB}" srcOrd="0" destOrd="0" presId="urn:microsoft.com/office/officeart/2005/8/layout/equation2"/>
    <dgm:cxn modelId="{DF6ACF51-FBEA-4DE8-9F1A-69FF9395F7A8}" type="presParOf" srcId="{0F59ADF1-FA63-47FF-88AA-50761102247B}" destId="{C46E0A05-6CD2-4399-99E7-BB088304C95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48FF44-E6B9-4B2D-9862-98D6A4A9056A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14BCF58B-5178-4BA5-8276-F4EE7580B19D}">
      <dgm:prSet phldrT="[Text]"/>
      <dgm:spPr/>
      <dgm:t>
        <a:bodyPr/>
        <a:lstStyle/>
        <a:p>
          <a:r>
            <a:rPr lang="en-US" dirty="0" smtClean="0"/>
            <a:t>Internships</a:t>
          </a:r>
          <a:endParaRPr lang="en-US" dirty="0"/>
        </a:p>
      </dgm:t>
    </dgm:pt>
    <dgm:pt modelId="{BC2D05E5-600C-44A0-A67A-CC2E67072B3D}" type="parTrans" cxnId="{377EAEC7-F248-4C6E-A053-2CF338839F1D}">
      <dgm:prSet/>
      <dgm:spPr/>
      <dgm:t>
        <a:bodyPr/>
        <a:lstStyle/>
        <a:p>
          <a:endParaRPr lang="en-US"/>
        </a:p>
      </dgm:t>
    </dgm:pt>
    <dgm:pt modelId="{ECC16577-777D-4784-929F-8DF0C5A9AD1D}" type="sibTrans" cxnId="{377EAEC7-F248-4C6E-A053-2CF338839F1D}">
      <dgm:prSet/>
      <dgm:spPr/>
      <dgm:t>
        <a:bodyPr/>
        <a:lstStyle/>
        <a:p>
          <a:endParaRPr lang="en-US"/>
        </a:p>
      </dgm:t>
    </dgm:pt>
    <dgm:pt modelId="{09A81022-6028-4EEC-B532-6408D350296F}">
      <dgm:prSet phldrT="[Text]"/>
      <dgm:spPr/>
      <dgm:t>
        <a:bodyPr/>
        <a:lstStyle/>
        <a:p>
          <a:r>
            <a:rPr lang="en-US" dirty="0" smtClean="0"/>
            <a:t>Full time jobs</a:t>
          </a:r>
          <a:endParaRPr lang="en-US" dirty="0"/>
        </a:p>
      </dgm:t>
    </dgm:pt>
    <dgm:pt modelId="{22CD8294-AC4E-4AB9-8EED-D7E815735A73}" type="parTrans" cxnId="{A9CC8F96-6850-4C8D-B438-BE0222C81658}">
      <dgm:prSet/>
      <dgm:spPr/>
      <dgm:t>
        <a:bodyPr/>
        <a:lstStyle/>
        <a:p>
          <a:endParaRPr lang="en-US"/>
        </a:p>
      </dgm:t>
    </dgm:pt>
    <dgm:pt modelId="{5DDA6B58-F335-4358-B5F8-2E99E130BDE0}" type="sibTrans" cxnId="{A9CC8F96-6850-4C8D-B438-BE0222C81658}">
      <dgm:prSet/>
      <dgm:spPr/>
      <dgm:t>
        <a:bodyPr/>
        <a:lstStyle/>
        <a:p>
          <a:endParaRPr lang="en-US"/>
        </a:p>
      </dgm:t>
    </dgm:pt>
    <dgm:pt modelId="{0F59ADF1-FA63-47FF-88AA-50761102247B}" type="pres">
      <dgm:prSet presAssocID="{4448FF44-E6B9-4B2D-9862-98D6A4A9056A}" presName="Name0" presStyleCnt="0">
        <dgm:presLayoutVars>
          <dgm:dir/>
          <dgm:resizeHandles val="exact"/>
        </dgm:presLayoutVars>
      </dgm:prSet>
      <dgm:spPr/>
    </dgm:pt>
    <dgm:pt modelId="{569DC710-3FE7-4F63-B215-C9CF6C399C67}" type="pres">
      <dgm:prSet presAssocID="{4448FF44-E6B9-4B2D-9862-98D6A4A9056A}" presName="vNodes" presStyleCnt="0"/>
      <dgm:spPr/>
    </dgm:pt>
    <dgm:pt modelId="{4A20B1D6-3F4F-494D-A5D7-7AB8EB92B666}" type="pres">
      <dgm:prSet presAssocID="{14BCF58B-5178-4BA5-8276-F4EE7580B19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B9C2E2-7019-4A63-9935-FE2D7D1C7A47}" type="pres">
      <dgm:prSet presAssocID="{4448FF44-E6B9-4B2D-9862-98D6A4A9056A}" presName="sibTransLast" presStyleLbl="sibTrans2D1" presStyleIdx="0" presStyleCnt="1" custScaleX="157304"/>
      <dgm:spPr/>
      <dgm:t>
        <a:bodyPr/>
        <a:lstStyle/>
        <a:p>
          <a:endParaRPr lang="en-US"/>
        </a:p>
      </dgm:t>
    </dgm:pt>
    <dgm:pt modelId="{D2C80D2F-447F-4A48-85C6-05B5A48211DB}" type="pres">
      <dgm:prSet presAssocID="{4448FF44-E6B9-4B2D-9862-98D6A4A9056A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C46E0A05-6CD2-4399-99E7-BB088304C95D}" type="pres">
      <dgm:prSet presAssocID="{4448FF44-E6B9-4B2D-9862-98D6A4A9056A}" presName="las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0C7331-BC27-46AC-B38C-95D47C934F03}" type="presOf" srcId="{4448FF44-E6B9-4B2D-9862-98D6A4A9056A}" destId="{0F59ADF1-FA63-47FF-88AA-50761102247B}" srcOrd="0" destOrd="0" presId="urn:microsoft.com/office/officeart/2005/8/layout/equation2"/>
    <dgm:cxn modelId="{378F3E6A-90BC-4741-AABB-4A22C33868EA}" type="presOf" srcId="{ECC16577-777D-4784-929F-8DF0C5A9AD1D}" destId="{D4B9C2E2-7019-4A63-9935-FE2D7D1C7A47}" srcOrd="0" destOrd="0" presId="urn:microsoft.com/office/officeart/2005/8/layout/equation2"/>
    <dgm:cxn modelId="{10434582-3875-4E7F-B4ED-84518163B53F}" type="presOf" srcId="{ECC16577-777D-4784-929F-8DF0C5A9AD1D}" destId="{D2C80D2F-447F-4A48-85C6-05B5A48211DB}" srcOrd="1" destOrd="0" presId="urn:microsoft.com/office/officeart/2005/8/layout/equation2"/>
    <dgm:cxn modelId="{D29EFED0-0A44-4E8B-B6AD-EBA63AF81392}" type="presOf" srcId="{14BCF58B-5178-4BA5-8276-F4EE7580B19D}" destId="{4A20B1D6-3F4F-494D-A5D7-7AB8EB92B666}" srcOrd="0" destOrd="0" presId="urn:microsoft.com/office/officeart/2005/8/layout/equation2"/>
    <dgm:cxn modelId="{377EAEC7-F248-4C6E-A053-2CF338839F1D}" srcId="{4448FF44-E6B9-4B2D-9862-98D6A4A9056A}" destId="{14BCF58B-5178-4BA5-8276-F4EE7580B19D}" srcOrd="0" destOrd="0" parTransId="{BC2D05E5-600C-44A0-A67A-CC2E67072B3D}" sibTransId="{ECC16577-777D-4784-929F-8DF0C5A9AD1D}"/>
    <dgm:cxn modelId="{C4DF70C3-07A4-4928-879E-8C36B6B5B6FE}" type="presOf" srcId="{09A81022-6028-4EEC-B532-6408D350296F}" destId="{C46E0A05-6CD2-4399-99E7-BB088304C95D}" srcOrd="0" destOrd="0" presId="urn:microsoft.com/office/officeart/2005/8/layout/equation2"/>
    <dgm:cxn modelId="{A9CC8F96-6850-4C8D-B438-BE0222C81658}" srcId="{4448FF44-E6B9-4B2D-9862-98D6A4A9056A}" destId="{09A81022-6028-4EEC-B532-6408D350296F}" srcOrd="1" destOrd="0" parTransId="{22CD8294-AC4E-4AB9-8EED-D7E815735A73}" sibTransId="{5DDA6B58-F335-4358-B5F8-2E99E130BDE0}"/>
    <dgm:cxn modelId="{39663A64-8B52-4215-A236-61CCEC3C602F}" type="presParOf" srcId="{0F59ADF1-FA63-47FF-88AA-50761102247B}" destId="{569DC710-3FE7-4F63-B215-C9CF6C399C67}" srcOrd="0" destOrd="0" presId="urn:microsoft.com/office/officeart/2005/8/layout/equation2"/>
    <dgm:cxn modelId="{E4A06CC9-9AE1-4EEF-8F79-4E51F760EA08}" type="presParOf" srcId="{569DC710-3FE7-4F63-B215-C9CF6C399C67}" destId="{4A20B1D6-3F4F-494D-A5D7-7AB8EB92B666}" srcOrd="0" destOrd="0" presId="urn:microsoft.com/office/officeart/2005/8/layout/equation2"/>
    <dgm:cxn modelId="{8880BFEC-DCE0-4D12-A473-F1BCD415D7F8}" type="presParOf" srcId="{0F59ADF1-FA63-47FF-88AA-50761102247B}" destId="{D4B9C2E2-7019-4A63-9935-FE2D7D1C7A47}" srcOrd="1" destOrd="0" presId="urn:microsoft.com/office/officeart/2005/8/layout/equation2"/>
    <dgm:cxn modelId="{F78CD430-323E-4E5B-AE40-2A54E4864706}" type="presParOf" srcId="{D4B9C2E2-7019-4A63-9935-FE2D7D1C7A47}" destId="{D2C80D2F-447F-4A48-85C6-05B5A48211DB}" srcOrd="0" destOrd="0" presId="urn:microsoft.com/office/officeart/2005/8/layout/equation2"/>
    <dgm:cxn modelId="{DF6ACF51-FBEA-4DE8-9F1A-69FF9395F7A8}" type="presParOf" srcId="{0F59ADF1-FA63-47FF-88AA-50761102247B}" destId="{C46E0A05-6CD2-4399-99E7-BB088304C95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0B1D6-3F4F-494D-A5D7-7AB8EB92B666}">
      <dsp:nvSpPr>
        <dsp:cNvPr id="0" name=""/>
        <dsp:cNvSpPr/>
      </dsp:nvSpPr>
      <dsp:spPr>
        <a:xfrm>
          <a:off x="132378" y="1519"/>
          <a:ext cx="3595823" cy="35958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SPM required Internships</a:t>
          </a:r>
          <a:endParaRPr lang="en-US" sz="3900" kern="1200" dirty="0"/>
        </a:p>
      </dsp:txBody>
      <dsp:txXfrm>
        <a:off x="658974" y="528115"/>
        <a:ext cx="2542631" cy="2542631"/>
      </dsp:txXfrm>
    </dsp:sp>
    <dsp:sp modelId="{D4B9C2E2-7019-4A63-9935-FE2D7D1C7A47}">
      <dsp:nvSpPr>
        <dsp:cNvPr id="0" name=""/>
        <dsp:cNvSpPr/>
      </dsp:nvSpPr>
      <dsp:spPr>
        <a:xfrm>
          <a:off x="3923620" y="1130608"/>
          <a:ext cx="1831384" cy="13376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3923620" y="1398137"/>
        <a:ext cx="1430090" cy="802588"/>
      </dsp:txXfrm>
    </dsp:sp>
    <dsp:sp modelId="{C46E0A05-6CD2-4399-99E7-BB088304C95D}">
      <dsp:nvSpPr>
        <dsp:cNvPr id="0" name=""/>
        <dsp:cNvSpPr/>
      </dsp:nvSpPr>
      <dsp:spPr>
        <a:xfrm>
          <a:off x="5885697" y="1519"/>
          <a:ext cx="3595823" cy="35958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Full time jobs?</a:t>
          </a:r>
          <a:endParaRPr lang="en-US" sz="3900" kern="1200" dirty="0"/>
        </a:p>
      </dsp:txBody>
      <dsp:txXfrm>
        <a:off x="6412293" y="528115"/>
        <a:ext cx="2542631" cy="25426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0B1D6-3F4F-494D-A5D7-7AB8EB92B666}">
      <dsp:nvSpPr>
        <dsp:cNvPr id="0" name=""/>
        <dsp:cNvSpPr/>
      </dsp:nvSpPr>
      <dsp:spPr>
        <a:xfrm>
          <a:off x="132378" y="1519"/>
          <a:ext cx="3595823" cy="35958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Internships</a:t>
          </a:r>
          <a:endParaRPr lang="en-US" sz="3900" kern="1200" dirty="0"/>
        </a:p>
      </dsp:txBody>
      <dsp:txXfrm>
        <a:off x="658974" y="528115"/>
        <a:ext cx="2542631" cy="2542631"/>
      </dsp:txXfrm>
    </dsp:sp>
    <dsp:sp modelId="{D4B9C2E2-7019-4A63-9935-FE2D7D1C7A47}">
      <dsp:nvSpPr>
        <dsp:cNvPr id="0" name=""/>
        <dsp:cNvSpPr/>
      </dsp:nvSpPr>
      <dsp:spPr>
        <a:xfrm>
          <a:off x="3939948" y="1130608"/>
          <a:ext cx="1798727" cy="13376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3939948" y="1398137"/>
        <a:ext cx="1397433" cy="802588"/>
      </dsp:txXfrm>
    </dsp:sp>
    <dsp:sp modelId="{C46E0A05-6CD2-4399-99E7-BB088304C95D}">
      <dsp:nvSpPr>
        <dsp:cNvPr id="0" name=""/>
        <dsp:cNvSpPr/>
      </dsp:nvSpPr>
      <dsp:spPr>
        <a:xfrm>
          <a:off x="5885697" y="1519"/>
          <a:ext cx="3595823" cy="35958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Full time jobs</a:t>
          </a:r>
          <a:endParaRPr lang="en-US" sz="3900" kern="1200" dirty="0"/>
        </a:p>
      </dsp:txBody>
      <dsp:txXfrm>
        <a:off x="6412293" y="528115"/>
        <a:ext cx="2542631" cy="25426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1/30/17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1/30/17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1/30/17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1/30/17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1/30/17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1/30/17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455" y="725335"/>
            <a:ext cx="1435483" cy="11081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1/30/17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455" y="725335"/>
            <a:ext cx="1435483" cy="11081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1/30/17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455" y="725335"/>
            <a:ext cx="1435483" cy="11081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1/30/17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1/30/17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1/30/17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455" y="725335"/>
            <a:ext cx="1435483" cy="11081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1/30/17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455" y="725335"/>
            <a:ext cx="1435483" cy="110819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4.xml"/><Relationship Id="rId3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Are internships imperative?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COSMA</a:t>
            </a:r>
            <a:endParaRPr lang="en-US" dirty="0" smtClean="0"/>
          </a:p>
          <a:p>
            <a:r>
              <a:rPr lang="en-US" dirty="0" smtClean="0"/>
              <a:t>February 2, 2016</a:t>
            </a:r>
          </a:p>
          <a:p>
            <a:r>
              <a:rPr lang="en-US" dirty="0" smtClean="0"/>
              <a:t>Anne L. DeMartini, JD, Dr. Jillian </a:t>
            </a:r>
            <a:r>
              <a:rPr lang="en-US" dirty="0" err="1" smtClean="0"/>
              <a:t>McNiff</a:t>
            </a:r>
            <a:r>
              <a:rPr lang="en-US" dirty="0" smtClean="0"/>
              <a:t> Villemaire, Dr. Calvin Hunter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2018" y="2501081"/>
            <a:ext cx="238125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01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54800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ultiply 2"/>
          <p:cNvSpPr/>
          <p:nvPr/>
        </p:nvSpPr>
        <p:spPr>
          <a:xfrm>
            <a:off x="3944201" y="2336800"/>
            <a:ext cx="3086100" cy="3598863"/>
          </a:xfrm>
          <a:prstGeom prst="mathMultiply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3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Further research</a:t>
            </a:r>
          </a:p>
          <a:p>
            <a:r>
              <a:rPr lang="en-US" sz="3600" dirty="0" smtClean="0"/>
              <a:t>Other benefits?</a:t>
            </a:r>
          </a:p>
          <a:p>
            <a:r>
              <a:rPr lang="en-US" sz="3600" dirty="0" smtClean="0"/>
              <a:t>Curriculum review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49803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181459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9732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– Class of 2015: Full time employment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National average</a:t>
            </a:r>
            <a:endParaRPr lang="en-US" sz="3600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05317770"/>
              </p:ext>
            </p:extLst>
          </p:nvPr>
        </p:nvGraphicFramePr>
        <p:xfrm>
          <a:off x="681038" y="3030538"/>
          <a:ext cx="4697412" cy="290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5959854" y="2463873"/>
            <a:ext cx="4474028" cy="692076"/>
          </a:xfrm>
        </p:spPr>
        <p:txBody>
          <a:bodyPr>
            <a:noAutofit/>
          </a:bodyPr>
          <a:lstStyle/>
          <a:p>
            <a:r>
              <a:rPr lang="en-US" sz="3600" dirty="0" smtClean="0"/>
              <a:t>Parks, Rec, Leisure &amp; Fitness Studies</a:t>
            </a:r>
            <a:endParaRPr lang="en-US" sz="3600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5994499"/>
              </p:ext>
            </p:extLst>
          </p:nvPr>
        </p:nvGraphicFramePr>
        <p:xfrm>
          <a:off x="5594350" y="3030538"/>
          <a:ext cx="4700588" cy="290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80319" y="6302828"/>
            <a:ext cx="1091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/>
              <a:t>Source: Class of 2015 First-Destination Survey, National Association of Colleges and Employers. All data are for bachelor’s degree graduates and represent initial post-graduation outcomes as of December 31, 2015. - See more at: http://www.naceweb.org/about-us/press/2016/majority-of-2015-grads-employed-or-in-grad-school-within-six-months-of-graduation/#sthash.3TeMa9S7.dpuf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46677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methods</a:t>
            </a:r>
            <a:endParaRPr lang="en-US" dirty="0"/>
          </a:p>
        </p:txBody>
      </p:sp>
      <p:pic>
        <p:nvPicPr>
          <p:cNvPr id="1026" name="Picture 2" descr="The Outcomes Survey Gold Badge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95" b="5695"/>
          <a:stretch>
            <a:fillRect/>
          </a:stretch>
        </p:blipFill>
        <p:spPr bwMode="auto">
          <a:xfrm>
            <a:off x="4868333" y="2484858"/>
            <a:ext cx="5202767" cy="345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80323" y="2171773"/>
            <a:ext cx="5009277" cy="4114727"/>
          </a:xfrm>
        </p:spPr>
        <p:txBody>
          <a:bodyPr>
            <a:normAutofit/>
          </a:bodyPr>
          <a:lstStyle/>
          <a:p>
            <a:r>
              <a:rPr lang="en-US" sz="3600" dirty="0"/>
              <a:t>December 2014  -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April 2016</a:t>
            </a:r>
          </a:p>
          <a:p>
            <a:endParaRPr lang="en-US" sz="3600" dirty="0"/>
          </a:p>
          <a:p>
            <a:r>
              <a:rPr lang="en-US" sz="3600" dirty="0" smtClean="0"/>
              <a:t>n </a:t>
            </a:r>
            <a:r>
              <a:rPr lang="en-US" sz="3600" dirty="0"/>
              <a:t>= </a:t>
            </a:r>
            <a:r>
              <a:rPr lang="en-US" sz="3600" dirty="0" smtClean="0"/>
              <a:t>1162</a:t>
            </a:r>
          </a:p>
          <a:p>
            <a:endParaRPr lang="en-US" sz="3600" dirty="0"/>
          </a:p>
          <a:p>
            <a:r>
              <a:rPr lang="en-US" sz="3600" dirty="0"/>
              <a:t>p</a:t>
            </a:r>
            <a:r>
              <a:rPr lang="en-US" sz="3600" dirty="0" smtClean="0"/>
              <a:t> = .05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703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rates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42876"/>
              </p:ext>
            </p:extLst>
          </p:nvPr>
        </p:nvGraphicFramePr>
        <p:xfrm>
          <a:off x="680321" y="2264228"/>
          <a:ext cx="9613900" cy="4354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2419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results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6219" y="1628472"/>
            <a:ext cx="4698131" cy="881894"/>
          </a:xfrm>
        </p:spPr>
        <p:txBody>
          <a:bodyPr>
            <a:normAutofit/>
          </a:bodyPr>
          <a:lstStyle/>
          <a:p>
            <a:r>
              <a:rPr lang="en-US" dirty="0" smtClean="0"/>
              <a:t>EL and internship participation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4266519"/>
              </p:ext>
            </p:extLst>
          </p:nvPr>
        </p:nvGraphicFramePr>
        <p:xfrm>
          <a:off x="680319" y="2589062"/>
          <a:ext cx="4697412" cy="3696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40286" y="1818290"/>
            <a:ext cx="4474028" cy="692076"/>
          </a:xfrm>
        </p:spPr>
        <p:txBody>
          <a:bodyPr/>
          <a:lstStyle/>
          <a:p>
            <a:r>
              <a:rPr lang="en-US" dirty="0" smtClean="0"/>
              <a:t>Led to job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79194530"/>
              </p:ext>
            </p:extLst>
          </p:nvPr>
        </p:nvGraphicFramePr>
        <p:xfrm>
          <a:off x="5174532" y="2899227"/>
          <a:ext cx="4917206" cy="3065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5961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results - internships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921977"/>
              </p:ext>
            </p:extLst>
          </p:nvPr>
        </p:nvGraphicFramePr>
        <p:xfrm>
          <a:off x="889001" y="2082972"/>
          <a:ext cx="9613900" cy="4093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54400" y="6345278"/>
            <a:ext cx="8515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  <a:r>
              <a:rPr lang="en-US" sz="1600" dirty="0" smtClean="0"/>
              <a:t> = 638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163456" y="6345278"/>
            <a:ext cx="8515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  <a:r>
              <a:rPr lang="en-US" sz="1600" dirty="0" smtClean="0"/>
              <a:t> = 299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874669" y="6345278"/>
            <a:ext cx="8515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  <a:r>
              <a:rPr lang="en-US" sz="1600" dirty="0" smtClean="0"/>
              <a:t> = 323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8817428" y="6345278"/>
            <a:ext cx="8515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  <a:r>
              <a:rPr lang="en-US" sz="1600" dirty="0" smtClean="0"/>
              <a:t> = 114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889001" y="6518187"/>
            <a:ext cx="94051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* Source</a:t>
            </a:r>
            <a:r>
              <a:rPr lang="en-US" sz="900" dirty="0"/>
              <a:t>: Class of 2015 First-Destination Survey, National Association of Colleges and Employers, </a:t>
            </a:r>
            <a:r>
              <a:rPr lang="en-US" sz="900" dirty="0" smtClean="0"/>
              <a:t>www.naceweb.org</a:t>
            </a:r>
            <a:endParaRPr lang="en-US" sz="900" dirty="0"/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1420586" y="3657600"/>
            <a:ext cx="8507185" cy="1632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395947" y="3451558"/>
            <a:ext cx="1390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National average </a:t>
            </a:r>
          </a:p>
          <a:p>
            <a:r>
              <a:rPr lang="en-US" sz="1200" dirty="0" smtClean="0">
                <a:solidFill>
                  <a:schemeClr val="accent1"/>
                </a:solidFill>
              </a:rPr>
              <a:t>58.4%</a:t>
            </a:r>
            <a:endParaRPr lang="en-US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464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results – experiential learning</a:t>
            </a:r>
            <a:endParaRPr lang="en-US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021686"/>
              </p:ext>
            </p:extLst>
          </p:nvPr>
        </p:nvGraphicFramePr>
        <p:xfrm>
          <a:off x="174171" y="2017487"/>
          <a:ext cx="10638972" cy="4499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813917" y="6203682"/>
            <a:ext cx="6014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</a:t>
            </a:r>
            <a:r>
              <a:rPr lang="en-US" sz="1200" dirty="0" smtClean="0"/>
              <a:t> = 44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6672737" y="6203682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</a:t>
            </a:r>
            <a:r>
              <a:rPr lang="en-US" sz="1200" dirty="0" smtClean="0"/>
              <a:t> = 638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893818" y="6203682"/>
            <a:ext cx="6014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</a:t>
            </a:r>
            <a:r>
              <a:rPr lang="en-US" sz="1200" dirty="0" smtClean="0"/>
              <a:t> = 26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957232" y="6203682"/>
            <a:ext cx="6014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</a:t>
            </a:r>
            <a:r>
              <a:rPr lang="en-US" sz="1200" dirty="0" smtClean="0"/>
              <a:t> = 56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7684391" y="6203682"/>
            <a:ext cx="6014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</a:t>
            </a:r>
            <a:r>
              <a:rPr lang="en-US" sz="1200" dirty="0" smtClean="0"/>
              <a:t> = 21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32109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results – by program</a:t>
            </a:r>
            <a:endParaRPr lang="en-US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9908837"/>
              </p:ext>
            </p:extLst>
          </p:nvPr>
        </p:nvGraphicFramePr>
        <p:xfrm>
          <a:off x="680321" y="2017487"/>
          <a:ext cx="9613900" cy="4499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6998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1575</TotalTime>
  <Words>271</Words>
  <Application>Microsoft Macintosh PowerPoint</Application>
  <PresentationFormat>Custom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Berlin</vt:lpstr>
      <vt:lpstr>Are internships imperative?</vt:lpstr>
      <vt:lpstr>Key question</vt:lpstr>
      <vt:lpstr>Context – Class of 2015: Full time employment</vt:lpstr>
      <vt:lpstr>Study methods</vt:lpstr>
      <vt:lpstr>Response rates</vt:lpstr>
      <vt:lpstr>Study results </vt:lpstr>
      <vt:lpstr>Study results - internships</vt:lpstr>
      <vt:lpstr>Study results – experiential learning</vt:lpstr>
      <vt:lpstr>Study results – by program</vt:lpstr>
      <vt:lpstr>Conclusion</vt:lpstr>
      <vt:lpstr>Implications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internships imperative?</dc:title>
  <dc:creator>DeMartini, Anne</dc:creator>
  <cp:lastModifiedBy>Heather Alderman</cp:lastModifiedBy>
  <cp:revision>26</cp:revision>
  <dcterms:created xsi:type="dcterms:W3CDTF">2016-12-13T21:16:08Z</dcterms:created>
  <dcterms:modified xsi:type="dcterms:W3CDTF">2017-01-30T17:28:09Z</dcterms:modified>
</cp:coreProperties>
</file>