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7" r:id="rId3"/>
    <p:sldId id="260" r:id="rId4"/>
    <p:sldId id="261" r:id="rId5"/>
    <p:sldId id="262" r:id="rId6"/>
    <p:sldId id="277" r:id="rId7"/>
    <p:sldId id="278" r:id="rId8"/>
    <p:sldId id="279" r:id="rId9"/>
    <p:sldId id="275" r:id="rId10"/>
    <p:sldId id="267" r:id="rId11"/>
    <p:sldId id="268" r:id="rId12"/>
    <p:sldId id="269" r:id="rId13"/>
    <p:sldId id="276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83"/>
    <p:restoredTop sz="94674"/>
  </p:normalViewPr>
  <p:slideViewPr>
    <p:cSldViewPr snapToGrid="0" snapToObjects="1">
      <p:cViewPr varScale="1">
        <p:scale>
          <a:sx n="118" d="100"/>
          <a:sy n="118" d="100"/>
        </p:scale>
        <p:origin x="-104" y="-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25" Type="http://schemas.microsoft.com/office/2016/11/relationships/changesInfo" Target="changesInfos/changesInfo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Vermillion" userId="82131919_tp_dropbox" providerId="OAuth2" clId="{2922E55E-73BA-6442-93AD-042343C6967A}"/>
    <pc:docChg chg="undo custSel addSld modSld">
      <pc:chgData name="Mark Vermillion" userId="82131919_tp_dropbox" providerId="OAuth2" clId="{2922E55E-73BA-6442-93AD-042343C6967A}" dt="2020-01-25T03:51:43.698" v="2051" actId="20577"/>
      <pc:docMkLst>
        <pc:docMk/>
      </pc:docMkLst>
      <pc:sldChg chg="addSp">
        <pc:chgData name="Mark Vermillion" userId="82131919_tp_dropbox" providerId="OAuth2" clId="{2922E55E-73BA-6442-93AD-042343C6967A}" dt="2020-01-25T02:56:36.117" v="319"/>
        <pc:sldMkLst>
          <pc:docMk/>
          <pc:sldMk cId="2987538814" sldId="257"/>
        </pc:sldMkLst>
        <pc:inkChg chg="add">
          <ac:chgData name="Mark Vermillion" userId="82131919_tp_dropbox" providerId="OAuth2" clId="{2922E55E-73BA-6442-93AD-042343C6967A}" dt="2020-01-25T02:56:36.117" v="319"/>
          <ac:inkMkLst>
            <pc:docMk/>
            <pc:sldMk cId="2987538814" sldId="257"/>
            <ac:inkMk id="4" creationId="{AF4D3470-7F68-6C4F-AAB1-62E1462CBC8E}"/>
          </ac:inkMkLst>
        </pc:inkChg>
      </pc:sldChg>
      <pc:sldChg chg="modSp">
        <pc:chgData name="Mark Vermillion" userId="82131919_tp_dropbox" providerId="OAuth2" clId="{2922E55E-73BA-6442-93AD-042343C6967A}" dt="2020-01-25T03:47:59.555" v="1970" actId="20577"/>
        <pc:sldMkLst>
          <pc:docMk/>
          <pc:sldMk cId="3113872306" sldId="260"/>
        </pc:sldMkLst>
        <pc:spChg chg="mod">
          <ac:chgData name="Mark Vermillion" userId="82131919_tp_dropbox" providerId="OAuth2" clId="{2922E55E-73BA-6442-93AD-042343C6967A}" dt="2020-01-25T03:47:59.555" v="1970" actId="20577"/>
          <ac:spMkLst>
            <pc:docMk/>
            <pc:sldMk cId="3113872306" sldId="260"/>
            <ac:spMk id="3" creationId="{CC97569C-8C6F-FF4F-B6C1-B2CE77B55255}"/>
          </ac:spMkLst>
        </pc:spChg>
      </pc:sldChg>
      <pc:sldChg chg="addSp delSp modSp">
        <pc:chgData name="Mark Vermillion" userId="82131919_tp_dropbox" providerId="OAuth2" clId="{2922E55E-73BA-6442-93AD-042343C6967A}" dt="2020-01-25T03:48:41.232" v="2005" actId="20577"/>
        <pc:sldMkLst>
          <pc:docMk/>
          <pc:sldMk cId="858354566" sldId="261"/>
        </pc:sldMkLst>
        <pc:spChg chg="mod">
          <ac:chgData name="Mark Vermillion" userId="82131919_tp_dropbox" providerId="OAuth2" clId="{2922E55E-73BA-6442-93AD-042343C6967A}" dt="2020-01-25T03:48:41.232" v="2005" actId="20577"/>
          <ac:spMkLst>
            <pc:docMk/>
            <pc:sldMk cId="858354566" sldId="261"/>
            <ac:spMk id="3" creationId="{57A0D7F9-0928-054B-A75B-57DBEA24C3D4}"/>
          </ac:spMkLst>
        </pc:spChg>
        <pc:inkChg chg="add del">
          <ac:chgData name="Mark Vermillion" userId="82131919_tp_dropbox" providerId="OAuth2" clId="{2922E55E-73BA-6442-93AD-042343C6967A}" dt="2020-01-25T02:49:15.015" v="166"/>
          <ac:inkMkLst>
            <pc:docMk/>
            <pc:sldMk cId="858354566" sldId="261"/>
            <ac:inkMk id="4" creationId="{60B88100-5739-274F-8168-B1B4BD634D2C}"/>
          </ac:inkMkLst>
        </pc:inkChg>
      </pc:sldChg>
      <pc:sldChg chg="addSp delSp modSp">
        <pc:chgData name="Mark Vermillion" userId="82131919_tp_dropbox" providerId="OAuth2" clId="{2922E55E-73BA-6442-93AD-042343C6967A}" dt="2020-01-25T03:49:42.478" v="2025" actId="20577"/>
        <pc:sldMkLst>
          <pc:docMk/>
          <pc:sldMk cId="4218597958" sldId="262"/>
        </pc:sldMkLst>
        <pc:spChg chg="mod">
          <ac:chgData name="Mark Vermillion" userId="82131919_tp_dropbox" providerId="OAuth2" clId="{2922E55E-73BA-6442-93AD-042343C6967A}" dt="2020-01-25T02:54:45.584" v="317" actId="1076"/>
          <ac:spMkLst>
            <pc:docMk/>
            <pc:sldMk cId="4218597958" sldId="262"/>
            <ac:spMk id="2" creationId="{5C0D81D4-44A4-A540-805B-67618F06FE2E}"/>
          </ac:spMkLst>
        </pc:spChg>
        <pc:spChg chg="mod">
          <ac:chgData name="Mark Vermillion" userId="82131919_tp_dropbox" providerId="OAuth2" clId="{2922E55E-73BA-6442-93AD-042343C6967A}" dt="2020-01-25T03:49:42.478" v="2025" actId="20577"/>
          <ac:spMkLst>
            <pc:docMk/>
            <pc:sldMk cId="4218597958" sldId="262"/>
            <ac:spMk id="3" creationId="{57A0D7F9-0928-054B-A75B-57DBEA24C3D4}"/>
          </ac:spMkLst>
        </pc:spChg>
        <pc:inkChg chg="add del">
          <ac:chgData name="Mark Vermillion" userId="82131919_tp_dropbox" providerId="OAuth2" clId="{2922E55E-73BA-6442-93AD-042343C6967A}" dt="2020-01-25T02:57:37.370" v="325"/>
          <ac:inkMkLst>
            <pc:docMk/>
            <pc:sldMk cId="4218597958" sldId="262"/>
            <ac:inkMk id="4" creationId="{866BCFA8-FAD5-BD4D-85AC-7435E3F652D1}"/>
          </ac:inkMkLst>
        </pc:inkChg>
        <pc:inkChg chg="add del">
          <ac:chgData name="Mark Vermillion" userId="82131919_tp_dropbox" providerId="OAuth2" clId="{2922E55E-73BA-6442-93AD-042343C6967A}" dt="2020-01-25T02:51:16.415" v="217"/>
          <ac:inkMkLst>
            <pc:docMk/>
            <pc:sldMk cId="4218597958" sldId="262"/>
            <ac:inkMk id="4" creationId="{970F53C1-EB8D-9845-A773-D4A4A571ED27}"/>
          </ac:inkMkLst>
        </pc:inkChg>
      </pc:sldChg>
      <pc:sldChg chg="modSp">
        <pc:chgData name="Mark Vermillion" userId="82131919_tp_dropbox" providerId="OAuth2" clId="{2922E55E-73BA-6442-93AD-042343C6967A}" dt="2020-01-25T03:50:46.461" v="2038" actId="20577"/>
        <pc:sldMkLst>
          <pc:docMk/>
          <pc:sldMk cId="1043672302" sldId="267"/>
        </pc:sldMkLst>
        <pc:spChg chg="mod">
          <ac:chgData name="Mark Vermillion" userId="82131919_tp_dropbox" providerId="OAuth2" clId="{2922E55E-73BA-6442-93AD-042343C6967A}" dt="2020-01-25T03:50:46.461" v="2038" actId="20577"/>
          <ac:spMkLst>
            <pc:docMk/>
            <pc:sldMk cId="1043672302" sldId="267"/>
            <ac:spMk id="3" creationId="{37550B2A-009F-904B-8408-17341D0F12A9}"/>
          </ac:spMkLst>
        </pc:spChg>
      </pc:sldChg>
      <pc:sldChg chg="modSp">
        <pc:chgData name="Mark Vermillion" userId="82131919_tp_dropbox" providerId="OAuth2" clId="{2922E55E-73BA-6442-93AD-042343C6967A}" dt="2020-01-25T03:45:41.249" v="1955" actId="20577"/>
        <pc:sldMkLst>
          <pc:docMk/>
          <pc:sldMk cId="783654102" sldId="268"/>
        </pc:sldMkLst>
        <pc:spChg chg="mod">
          <ac:chgData name="Mark Vermillion" userId="82131919_tp_dropbox" providerId="OAuth2" clId="{2922E55E-73BA-6442-93AD-042343C6967A}" dt="2020-01-25T03:45:41.249" v="1955" actId="20577"/>
          <ac:spMkLst>
            <pc:docMk/>
            <pc:sldMk cId="783654102" sldId="268"/>
            <ac:spMk id="3" creationId="{020B4A36-26BF-4944-AC6F-0E5282F41D3A}"/>
          </ac:spMkLst>
        </pc:spChg>
      </pc:sldChg>
      <pc:sldChg chg="modSp">
        <pc:chgData name="Mark Vermillion" userId="82131919_tp_dropbox" providerId="OAuth2" clId="{2922E55E-73BA-6442-93AD-042343C6967A}" dt="2020-01-25T03:51:43.698" v="2051" actId="20577"/>
        <pc:sldMkLst>
          <pc:docMk/>
          <pc:sldMk cId="3467684509" sldId="270"/>
        </pc:sldMkLst>
        <pc:spChg chg="mod">
          <ac:chgData name="Mark Vermillion" userId="82131919_tp_dropbox" providerId="OAuth2" clId="{2922E55E-73BA-6442-93AD-042343C6967A}" dt="2020-01-25T03:51:43.698" v="2051" actId="20577"/>
          <ac:spMkLst>
            <pc:docMk/>
            <pc:sldMk cId="3467684509" sldId="270"/>
            <ac:spMk id="2" creationId="{966A0E30-36A5-E041-B843-0071DE36F000}"/>
          </ac:spMkLst>
        </pc:spChg>
      </pc:sldChg>
      <pc:sldChg chg="modSp">
        <pc:chgData name="Mark Vermillion" userId="82131919_tp_dropbox" providerId="OAuth2" clId="{2922E55E-73BA-6442-93AD-042343C6967A}" dt="2020-01-25T03:35:32.786" v="1560" actId="20577"/>
        <pc:sldMkLst>
          <pc:docMk/>
          <pc:sldMk cId="3164407705" sldId="271"/>
        </pc:sldMkLst>
        <pc:spChg chg="mod">
          <ac:chgData name="Mark Vermillion" userId="82131919_tp_dropbox" providerId="OAuth2" clId="{2922E55E-73BA-6442-93AD-042343C6967A}" dt="2020-01-25T03:35:32.786" v="1560" actId="20577"/>
          <ac:spMkLst>
            <pc:docMk/>
            <pc:sldMk cId="3164407705" sldId="271"/>
            <ac:spMk id="2" creationId="{966A0E30-36A5-E041-B843-0071DE36F000}"/>
          </ac:spMkLst>
        </pc:spChg>
      </pc:sldChg>
      <pc:sldChg chg="modSp">
        <pc:chgData name="Mark Vermillion" userId="82131919_tp_dropbox" providerId="OAuth2" clId="{2922E55E-73BA-6442-93AD-042343C6967A}" dt="2020-01-25T03:37:16.258" v="1574" actId="1076"/>
        <pc:sldMkLst>
          <pc:docMk/>
          <pc:sldMk cId="2070996973" sldId="272"/>
        </pc:sldMkLst>
        <pc:spChg chg="mod">
          <ac:chgData name="Mark Vermillion" userId="82131919_tp_dropbox" providerId="OAuth2" clId="{2922E55E-73BA-6442-93AD-042343C6967A}" dt="2020-01-25T03:37:16.258" v="1574" actId="1076"/>
          <ac:spMkLst>
            <pc:docMk/>
            <pc:sldMk cId="2070996973" sldId="272"/>
            <ac:spMk id="2" creationId="{966A0E30-36A5-E041-B843-0071DE36F000}"/>
          </ac:spMkLst>
        </pc:spChg>
      </pc:sldChg>
      <pc:sldChg chg="addSp delSp modSp new mod modClrScheme chgLayout">
        <pc:chgData name="Mark Vermillion" userId="82131919_tp_dropbox" providerId="OAuth2" clId="{2922E55E-73BA-6442-93AD-042343C6967A}" dt="2020-01-25T03:40:09.091" v="1655" actId="20577"/>
        <pc:sldMkLst>
          <pc:docMk/>
          <pc:sldMk cId="3702012814" sldId="275"/>
        </pc:sldMkLst>
        <pc:spChg chg="mod ord">
          <ac:chgData name="Mark Vermillion" userId="82131919_tp_dropbox" providerId="OAuth2" clId="{2922E55E-73BA-6442-93AD-042343C6967A}" dt="2020-01-25T03:40:09.091" v="1655" actId="20577"/>
          <ac:spMkLst>
            <pc:docMk/>
            <pc:sldMk cId="3702012814" sldId="275"/>
            <ac:spMk id="2" creationId="{70B59E24-8726-8542-BBB8-45BC1FCCFA48}"/>
          </ac:spMkLst>
        </pc:spChg>
        <pc:spChg chg="del mod">
          <ac:chgData name="Mark Vermillion" userId="82131919_tp_dropbox" providerId="OAuth2" clId="{2922E55E-73BA-6442-93AD-042343C6967A}" dt="2020-01-25T02:31:05.014" v="17" actId="700"/>
          <ac:spMkLst>
            <pc:docMk/>
            <pc:sldMk cId="3702012814" sldId="275"/>
            <ac:spMk id="3" creationId="{383E09C4-5157-1C4C-A670-B39FE7407285}"/>
          </ac:spMkLst>
        </pc:spChg>
        <pc:spChg chg="add del mod ord">
          <ac:chgData name="Mark Vermillion" userId="82131919_tp_dropbox" providerId="OAuth2" clId="{2922E55E-73BA-6442-93AD-042343C6967A}" dt="2020-01-25T03:10:27.962" v="371" actId="700"/>
          <ac:spMkLst>
            <pc:docMk/>
            <pc:sldMk cId="3702012814" sldId="275"/>
            <ac:spMk id="6" creationId="{A6AACC45-27DB-944A-BF20-AC95688562BA}"/>
          </ac:spMkLst>
        </pc:spChg>
        <pc:spChg chg="add del">
          <ac:chgData name="Mark Vermillion" userId="82131919_tp_dropbox" providerId="OAuth2" clId="{2922E55E-73BA-6442-93AD-042343C6967A}" dt="2020-01-25T02:32:24.330" v="19" actId="22"/>
          <ac:spMkLst>
            <pc:docMk/>
            <pc:sldMk cId="3702012814" sldId="275"/>
            <ac:spMk id="9" creationId="{1C83AD1C-E70E-4048-95E4-4662DEC859D4}"/>
          </ac:spMkLst>
        </pc:spChg>
        <pc:spChg chg="add del mod ord">
          <ac:chgData name="Mark Vermillion" userId="82131919_tp_dropbox" providerId="OAuth2" clId="{2922E55E-73BA-6442-93AD-042343C6967A}" dt="2020-01-25T03:05:42.282" v="329" actId="22"/>
          <ac:spMkLst>
            <pc:docMk/>
            <pc:sldMk cId="3702012814" sldId="275"/>
            <ac:spMk id="10" creationId="{21FC4D94-0BF1-5B4D-A7CF-2C006540CD50}"/>
          </ac:spMkLst>
        </pc:spChg>
        <pc:picChg chg="add mod ord modCrop">
          <ac:chgData name="Mark Vermillion" userId="82131919_tp_dropbox" providerId="OAuth2" clId="{2922E55E-73BA-6442-93AD-042343C6967A}" dt="2020-01-25T03:11:47.820" v="391" actId="1076"/>
          <ac:picMkLst>
            <pc:docMk/>
            <pc:sldMk cId="3702012814" sldId="275"/>
            <ac:picMk id="4" creationId="{8E9BACFF-AD37-4242-973E-FD5691CF5EF8}"/>
          </ac:picMkLst>
        </pc:picChg>
        <pc:inkChg chg="add del">
          <ac:chgData name="Mark Vermillion" userId="82131919_tp_dropbox" providerId="OAuth2" clId="{2922E55E-73BA-6442-93AD-042343C6967A}" dt="2020-01-25T02:29:35.901" v="11"/>
          <ac:inkMkLst>
            <pc:docMk/>
            <pc:sldMk cId="3702012814" sldId="275"/>
            <ac:inkMk id="4" creationId="{9EEDDFE2-6A44-EA48-9642-48D170D68C19}"/>
          </ac:inkMkLst>
        </pc:inkChg>
        <pc:inkChg chg="add del">
          <ac:chgData name="Mark Vermillion" userId="82131919_tp_dropbox" providerId="OAuth2" clId="{2922E55E-73BA-6442-93AD-042343C6967A}" dt="2020-01-25T02:29:34.358" v="10"/>
          <ac:inkMkLst>
            <pc:docMk/>
            <pc:sldMk cId="3702012814" sldId="275"/>
            <ac:inkMk id="5" creationId="{D05C9028-2D67-C54B-BEEA-CE9C42DA7BF8}"/>
          </ac:inkMkLst>
        </pc:inkChg>
        <pc:inkChg chg="add del">
          <ac:chgData name="Mark Vermillion" userId="82131919_tp_dropbox" providerId="OAuth2" clId="{2922E55E-73BA-6442-93AD-042343C6967A}" dt="2020-01-25T02:29:32.250" v="9"/>
          <ac:inkMkLst>
            <pc:docMk/>
            <pc:sldMk cId="3702012814" sldId="275"/>
            <ac:inkMk id="6" creationId="{ADC9833B-BBCB-1C4F-BB85-B149EBC5ED81}"/>
          </ac:inkMkLst>
        </pc:inkChg>
        <pc:inkChg chg="add del">
          <ac:chgData name="Mark Vermillion" userId="82131919_tp_dropbox" providerId="OAuth2" clId="{2922E55E-73BA-6442-93AD-042343C6967A}" dt="2020-01-25T02:30:49.044" v="15"/>
          <ac:inkMkLst>
            <pc:docMk/>
            <pc:sldMk cId="3702012814" sldId="275"/>
            <ac:inkMk id="7" creationId="{8D0FAF97-092D-684C-8DC3-95A2067C1348}"/>
          </ac:inkMkLst>
        </pc:inkChg>
        <pc:inkChg chg="add del">
          <ac:chgData name="Mark Vermillion" userId="82131919_tp_dropbox" providerId="OAuth2" clId="{2922E55E-73BA-6442-93AD-042343C6967A}" dt="2020-01-25T03:10:36.776" v="374"/>
          <ac:inkMkLst>
            <pc:docMk/>
            <pc:sldMk cId="3702012814" sldId="275"/>
            <ac:inkMk id="7" creationId="{E65375F1-EB9A-844F-BBE7-E970BDF1EBA4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02:56:36.114"/>
    </inkml:context>
    <inkml:brush xml:id="br0">
      <inkml:brushProperty name="width" value="0.11429" units="cm"/>
      <inkml:brushProperty name="height" value="0.11429" units="cm"/>
    </inkml:brush>
  </inkml:definitions>
  <inkml:trace contextRef="#ctx0" brushRef="#br0">353 1 8928,'-10'0'-280,"1"0"464,-1 0-191,2 0 0,-4 6 643,7 4-72,0-3 0,5 6-131,0-4 0,-5 5-98,1 0 1,-1 3 176,5 2 1,-5-1-14,0 7 1,0 1-60,5 8 0,-5-1 46,0 6 0,-5-5-221,5 5 1,-1-4-204,1 4 0,3-5-85,-2 5 0,-3-6-8,2 1 0,-5-3-37,5-1 0,-4 4 15,4 0 1,-5-1 19,5-8 1,-5 2-152,5-2-19,-6 3 113,9 1 0,-9-6 4,6-4 1,-5 3-27,5-3 0,-5 2 15,5-1 0,-1-4-118,1 4 89,3-4 114,-4-1 1,1 0-38,0-1 0,-1 1 9,1 0 0,3 0 43,-3-1 0,-1 1 6,1 0 0,0-1-38,5 1 0,-5 0 30,0-1 0,0 1-15,5 0 0,-2 0 39,-2-1 1,2-4 42,-3 0-41,3 0-43,2 4 0,0-4 56,0 0-106,0-7 58,0 4-65,0-7-627,0 0 657,0-7 0,0-1 66,0-7 1,0 1-40,0-1 1,5-5 55,0 1 1,0-6 74,-5 6-132,7-8 63,-6 5 1,6-6 278,-7 3 0,5-2-282,0 2 0,-1 2-50,-4-1 0,2 4 41,3-4 0,-3 6-132,3-2 28,-4 10 101,-1-3-149,0 12 70,0-6 1,0 9-275,0 3 166,0 3 1,0 6-301,0 1 286,0 0-230,0 0 0,2-7-150,3-3 384,-4-4 0,19-1 0,-4 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A678AD-1723-B748-874D-0050FF1B4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3E27FF-91DF-DA4E-A350-23C70FA2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4AF005-ACED-D74A-B70E-55D971C3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C8541B-9A7B-6548-A475-05C38842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6D3FE9-8534-A142-8DD5-23702C84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722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867BCE-3B37-FA4A-B3D6-60F9D793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985D7C-D6B3-E347-93D7-04ECDBF176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1437DA-13FB-1344-9190-30FD1588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3A6BC5-1719-6A47-A827-EB2F0508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53E34B-F483-A349-B3C2-AC0BD392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0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2F5E5E-B0D2-5941-8876-86C5CB3C8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FEFB108-2251-4748-8801-350666309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29329-6044-1746-8B08-F6DBE18AA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8641D0-E140-8245-8ED2-3B111E7C8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AE9C0A-3A96-0D42-B0E5-DC2611C17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04E46-A608-FC45-8B32-37BAA8BD7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62E62B4-D9FF-FD45-9DD9-D663104964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E71266-2B94-494B-8860-A60B116C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D31DB9-565D-904B-B978-9AA5834F0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EBAD5A-BD1D-1F48-9EB0-D7748381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9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50A4D-49DF-E84B-9EA3-035A26028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4D039D-D83E-C545-8AB8-A0D352AEC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7420A3-436D-2642-B0B7-037E09971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0E48AE-3FB4-ED4A-833E-8501FEBC3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3B68E3-25D1-A548-AACE-B37C0818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5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2D82AE-725F-B24C-BAF9-C1F1A7C20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33F111-9758-1E4A-A7B9-E8EE68DF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12F5B5-3A3B-A94E-B1A8-CBA50A3F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C1918C-A4D8-DA47-8498-6E5ED28FF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ED85B93-6426-4244-864C-DDD790B5E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72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255894-755D-5840-963E-098C17F26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40C6506-654C-8141-94D4-A6DA79C5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BBC7175-8525-AD46-A7DD-02C58FA23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536FFF-005B-3448-B3C4-ECD51948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D740479-CBD2-9F4A-A586-B9B8F427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25BFED-AAB2-F74D-85B3-DA32C3AD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08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FBF04A-B26F-D14E-B8DE-6DB13F679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73D54D-4A44-724B-A961-04E778EC2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6B28CD1-E5FA-124C-BCB4-4115D1F7F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5A3AA1-75B3-0744-A7EA-297FBCEC20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E5BBF9-75A5-FE4F-8D60-02EAFD1FFE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D18208-3B6A-BD44-81FE-811897B4B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40066CD-B207-164D-A21C-A20CB286D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F65BBDB-B8A8-5843-A950-2EB5C8F7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697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BD6B7B-7980-0E45-9FEB-EA811209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077C0D-97F9-1147-BD25-8D6F95B99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4DAD5A-D388-BF40-B2F6-F9DDC2C9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5ED041-EED8-394C-A1D8-7831EE25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54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DB8612-9084-7C4A-A586-A4560B7E8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BF7659-6B0D-CC4D-A5E8-99037189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33A1006-2801-2C4F-9D90-769DF079B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13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BDB359-6C83-6A4D-80D0-AAD84983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B84802B-5B24-B347-AAD6-8F0EBFBB6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31862C2-621B-784B-97A7-8F17EA39D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A5061B-AB07-344B-82F4-CACCF105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1857E0-4667-D644-856C-60E8FFFF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4A79E7-7ECC-654B-B09B-01F928C5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42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93AF7-0122-F542-96D0-C7C9EC55B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1BA0D1-82B8-9042-B630-CB7C7800B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DA74D2-B966-C34A-9C50-C31A6AC8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AC1CAD-6282-D14A-9F15-5E501171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52D882-E5BC-134E-AFE8-ECD3F64AC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74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1E0433-3A66-5849-AF31-B124566A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ADAA834-217D-134A-9F02-8113954B6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E5CE51-3173-5D47-B19D-409C77B94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009494-B605-3347-9164-C69EFD3B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FEFCFFD-B3A7-D442-AFF0-9256A06A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785E40-CB03-334E-90DD-19F10652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1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14EB41-35B9-644A-BB8C-16050D6E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74E5504-C319-2142-9CE4-0FA54A8E2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5703A2-9E2E-1A43-B8FD-6F8740268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EF0DE4-EF98-3F40-9A19-BECFF6883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13C60F-26E3-4444-86AE-711D7B374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7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E42539E-F737-B243-A3E1-CF7BB37BD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62B0F6-AA32-8740-A786-138280DC3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98258D-FC25-C844-8754-2951D4C2D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A57402-D289-1644-9268-44B4D0966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61B14F-B212-A746-80F2-746D34B86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080B0D-F8EF-5243-AC6D-717C57B3B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07CA74-087D-0242-8748-5923F015C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22306F-150D-1241-9650-FFB36514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03280DD-E225-5D40-9491-A712C63E4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418819-7B7B-D04C-B2BC-3CF57684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8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94EE23-5748-3240-90B8-2F084BA6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BA9C2A-875B-174F-B5EF-35915F8FC7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6442AD0-679C-0946-9B3A-4638ABF4B7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31752D-3B76-354D-B012-80299C23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7E469F-D43D-8A45-83F7-E2188835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424955-6B7B-B446-AC4C-1E8F4224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5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43ED74-A2A4-9D45-A57C-7DC0803F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47A076-F754-F24D-B6ED-D33F57BCE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724ABF-016E-DA44-936B-5356ECE26A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6D0D8E-92BD-4842-B431-F54EF580C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95B120-5FB6-324D-8C3D-3F0F55CFB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A3089B4-25E4-3342-9A42-C80AE4F9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45963CB-35E1-CE40-AC0C-D1C51377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C382F5-FB14-0D44-9191-63696EEF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81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4C004B-A1B2-104C-B563-A9DE1081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9E138F4-1F33-774C-BA62-7A0A67A04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C8A6D27-B8ED-194E-89A4-F3E2A3D8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DE73E2C-A41E-3B41-B49E-3EE8CF231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63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E4E8D1-8723-0547-B5E7-35501615E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ECCD29-1119-C04B-AE94-F32B1A01B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CC886D-AE06-294C-9CB7-05C97E4AF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EEA022-641C-BD49-8CF5-2F8CFBC0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352AEC-07AF-C545-BB96-8B9E6081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E4C96F-9F34-3143-B1AA-40803D0FA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BB3840A-0E18-AD4A-9B20-823CE6F4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095A8E-FD88-2B4C-B84A-D93A6003B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1249C-C03F-E844-A64E-0DC531DD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42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A23160-7581-A04E-8A28-24113892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CFB966B-B5F1-244B-A025-C32F453EA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DFF3FB-6F6D-DE47-AD2F-EA4DF600F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BBC425-0B7A-9A43-A453-07C182640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284162-1834-2E41-8FC6-6715F4CF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A92E82-1263-4148-BA25-8FFE89BC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BDB177B-BD5F-714C-8974-B06B136AA22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F19DA7-887D-DB47-A3FF-6555FEC81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86FD6B-F40E-6440-B869-D3406A1A8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97F6E-9231-8A43-B346-DC6584F44B25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0945F7-B66B-8E49-8E32-E9F42B32C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85B78F-33D9-BB4F-81EA-FE6CED9EC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B581-4426-A04F-B11C-3A35A494043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xmlns="" id="{9DC0C751-1A88-7E44-AE5A-A1FFBE7FA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Cover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4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37739FE-2F66-574F-BD40-6FFA123EB16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289D52F-3749-904B-B743-55A04266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A5CA4B-0C2C-DC47-A372-F74D50CDC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13B648-6B1C-0F48-9C41-A8F60C8D2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590EC-DFC4-2146-A444-46E23F119523}" type="datetimeFigureOut">
              <a:rPr lang="en-US" smtClean="0"/>
              <a:t>2/10/20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835094-6661-C84D-9C46-59E09B67E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142AAD-2F3A-6A4A-A271-E8CFE30C6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76136-CFE0-BD46-9685-34F1D758F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30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ustomXml" Target="../ink/ink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www.wichita.edu/services/firstgen/firstgen_coordinating_council-1.php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278E9-68F1-A741-90A3-5A8903037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1045" y="1035406"/>
            <a:ext cx="10045763" cy="23114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First-generation sport management students’ perceptions of holistic support in higher education.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533312-C7DA-DF49-8EA3-6584F4264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1045" y="3613824"/>
            <a:ext cx="6611899" cy="1755843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Mark Vermillion: Wichita State University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Lauren Beasley: University of Tennessee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Bobby Berry: Wichita State University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Ricki Ellison: Wichita State University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xmlns="" id="{AF4D3470-7F68-6C4F-AAB1-62E1462CBC8E}"/>
                  </a:ext>
                </a:extLst>
              </p14:cNvPr>
              <p14:cNvContentPartPr/>
              <p14:nvPr/>
            </p14:nvContentPartPr>
            <p14:xfrm>
              <a:off x="2137693" y="1608413"/>
              <a:ext cx="127440" cy="492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F4D3470-7F68-6C4F-AAB1-62E1462CBC8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17173" y="1588253"/>
                <a:ext cx="16812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753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FF0B99-578A-EE43-B3CD-E664C61B6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66" y="365125"/>
            <a:ext cx="10515600" cy="1325563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020B4A36-26BF-4944-AC6F-0E5282F41D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1788"/>
                <a:ext cx="10515600" cy="4122329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Survey Instrument: IRB Approved, electronic distribution during fall 2019 among a 100, 300, and 400-level undergraduate courses</a:t>
                </a:r>
              </a:p>
              <a:p>
                <a:r>
                  <a:rPr lang="en-US" dirty="0"/>
                  <a:t>N=128</a:t>
                </a:r>
              </a:p>
              <a:p>
                <a:r>
                  <a:rPr lang="en-US" dirty="0"/>
                  <a:t>Scales</a:t>
                </a:r>
              </a:p>
              <a:p>
                <a:pPr lvl="1"/>
                <a:r>
                  <a:rPr lang="en-US" dirty="0"/>
                  <a:t>Rosenberg Self-Esteem Scale </a:t>
                </a:r>
                <a:r>
                  <a:rPr lang="en-US" sz="1400" dirty="0"/>
                  <a:t>(Rosenberg, 1965) </a:t>
                </a:r>
                <a:r>
                  <a:rPr lang="en-US" dirty="0"/>
                  <a:t>(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= *0.48, 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=18.1, ranges 0 to 30, SD=2.70)</a:t>
                </a:r>
              </a:p>
              <a:p>
                <a:pPr lvl="1"/>
                <a:r>
                  <a:rPr lang="en-US" dirty="0"/>
                  <a:t>General Academic Self-Efficacy Scale </a:t>
                </a:r>
                <a:r>
                  <a:rPr lang="en-US" sz="1400" dirty="0"/>
                  <a:t>(Torre, 2006) </a:t>
                </a:r>
                <a:r>
                  <a:rPr lang="en-US" dirty="0"/>
                  <a:t>(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= 0.82, 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=19.3, ranges 8 to 56, SD=6.54)</a:t>
                </a:r>
              </a:p>
              <a:p>
                <a:pPr lvl="1"/>
                <a:r>
                  <a:rPr lang="en-US" dirty="0"/>
                  <a:t>Family Support Scale (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= 0.71, 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=11.1, ranges 6 to 24, SD=3.31)</a:t>
                </a:r>
              </a:p>
              <a:p>
                <a:pPr lvl="1"/>
                <a:r>
                  <a:rPr lang="en-US" dirty="0"/>
                  <a:t>Peer Support Scale (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= 0.70, 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=13.1, ranges 6 to 24, SD=3.40)</a:t>
                </a:r>
              </a:p>
              <a:p>
                <a:pPr lvl="1"/>
                <a:r>
                  <a:rPr lang="en-US" dirty="0"/>
                  <a:t>University Support and Structure Scale (</a:t>
                </a:r>
                <a14:m>
                  <m:oMath xmlns:m="http://schemas.openxmlformats.org/officeDocument/2006/math" xmlns="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dirty="0"/>
                  <a:t>= 0.74, 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=45.3, ranges 21 to 105, SD=3.79) </a:t>
                </a:r>
                <a:r>
                  <a:rPr lang="en-US" sz="1400" dirty="0"/>
                  <a:t>(Wintre, Gates, Pancer, Pratt, Polivy, Bernie-</a:t>
                </a:r>
                <a:r>
                  <a:rPr lang="en-US" sz="1400" dirty="0" err="1"/>
                  <a:t>Lefcovitch</a:t>
                </a:r>
                <a:r>
                  <a:rPr lang="en-US" sz="1400" dirty="0"/>
                  <a:t> &amp; Adams, 2009)</a:t>
                </a:r>
                <a:endParaRPr lang="en-US" dirty="0"/>
              </a:p>
              <a:p>
                <a:pPr lvl="1"/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0B4A36-26BF-4944-AC6F-0E5282F41D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1788"/>
                <a:ext cx="10515600" cy="4122329"/>
              </a:xfrm>
              <a:blipFill>
                <a:blip r:embed="rId2"/>
                <a:stretch>
                  <a:fillRect l="-844" t="-2147" r="-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F94C2A4-0F97-264F-97BC-F4F91952207A}"/>
              </a:ext>
            </a:extLst>
          </p:cNvPr>
          <p:cNvSpPr txBox="1"/>
          <p:nvPr/>
        </p:nvSpPr>
        <p:spPr>
          <a:xfrm>
            <a:off x="365760" y="6104709"/>
            <a:ext cx="921366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* </a:t>
            </a:r>
            <a:r>
              <a:rPr lang="en-US" sz="1600" dirty="0" err="1"/>
              <a:t>Wongpakaran</a:t>
            </a:r>
            <a:r>
              <a:rPr lang="en-US" sz="1600" dirty="0"/>
              <a:t> &amp; </a:t>
            </a:r>
            <a:r>
              <a:rPr lang="en-US" sz="1600" dirty="0" err="1"/>
              <a:t>Wongpakaran</a:t>
            </a:r>
            <a:r>
              <a:rPr lang="en-US" sz="1600" dirty="0"/>
              <a:t> (2012) note RSES is one of the most widely used self-esteem instruments, but the negatively worded items may cause respondent confusion; thereby, decreasing reliability. </a:t>
            </a:r>
          </a:p>
        </p:txBody>
      </p:sp>
    </p:spTree>
    <p:extLst>
      <p:ext uri="{BB962C8B-B14F-4D97-AF65-F5344CB8AC3E}">
        <p14:creationId xmlns:p14="http://schemas.microsoft.com/office/powerpoint/2010/main" val="78365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5B12E-80F0-9147-997A-88BB768B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9755" y="392668"/>
            <a:ext cx="10515600" cy="1325563"/>
          </a:xfrm>
        </p:spPr>
        <p:txBody>
          <a:bodyPr/>
          <a:lstStyle/>
          <a:p>
            <a:r>
              <a:rPr lang="en-US" b="1" dirty="0"/>
              <a:t>Results:</a:t>
            </a:r>
            <a:r>
              <a:rPr lang="en-US" dirty="0"/>
              <a:t> Demographics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E1F81E-67F1-F04D-A448-82FDC45A5F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22347"/>
            <a:ext cx="5181600" cy="408749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*Age:</a:t>
            </a:r>
          </a:p>
          <a:p>
            <a:pPr lvl="1"/>
            <a:r>
              <a:rPr lang="en-US" dirty="0"/>
              <a:t>Mean: 			20.9 yrs.</a:t>
            </a:r>
          </a:p>
          <a:p>
            <a:pPr lvl="1"/>
            <a:r>
              <a:rPr lang="en-US" dirty="0"/>
              <a:t>Mode: 			20  yrs.                                         </a:t>
            </a:r>
            <a:endParaRPr lang="en-US" sz="1600" dirty="0"/>
          </a:p>
          <a:p>
            <a:r>
              <a:rPr lang="en-US" b="1" dirty="0"/>
              <a:t>Gender: </a:t>
            </a:r>
          </a:p>
          <a:p>
            <a:pPr lvl="1"/>
            <a:r>
              <a:rPr lang="en-US" dirty="0"/>
              <a:t>Male: 			70.3%</a:t>
            </a:r>
          </a:p>
          <a:p>
            <a:pPr lvl="1"/>
            <a:r>
              <a:rPr lang="en-US" dirty="0"/>
              <a:t>Female: 			29.7%</a:t>
            </a:r>
          </a:p>
          <a:p>
            <a:r>
              <a:rPr lang="en-US" b="1" dirty="0"/>
              <a:t>Race:</a:t>
            </a:r>
          </a:p>
          <a:p>
            <a:pPr lvl="1"/>
            <a:r>
              <a:rPr lang="en-US" dirty="0"/>
              <a:t>African-American: 	14.1%</a:t>
            </a:r>
          </a:p>
          <a:p>
            <a:pPr lvl="1"/>
            <a:r>
              <a:rPr lang="en-US" dirty="0"/>
              <a:t>White:			81.3%</a:t>
            </a:r>
          </a:p>
          <a:p>
            <a:r>
              <a:rPr lang="en-US" b="1" dirty="0"/>
              <a:t>Ethnicity:</a:t>
            </a:r>
          </a:p>
          <a:p>
            <a:pPr lvl="1"/>
            <a:r>
              <a:rPr lang="en-US" dirty="0"/>
              <a:t>Non-Hispanic: 		83.6%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B64B0E-F667-C849-8C25-54BAB0254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72234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Class:</a:t>
            </a:r>
          </a:p>
          <a:p>
            <a:pPr lvl="1"/>
            <a:r>
              <a:rPr lang="en-US" dirty="0"/>
              <a:t>Fresh:			28.9%	</a:t>
            </a:r>
          </a:p>
          <a:p>
            <a:pPr lvl="1"/>
            <a:r>
              <a:rPr lang="en-US" dirty="0" err="1"/>
              <a:t>Soph</a:t>
            </a:r>
            <a:r>
              <a:rPr lang="en-US" dirty="0"/>
              <a:t>:			28.1%</a:t>
            </a:r>
          </a:p>
          <a:p>
            <a:pPr lvl="1"/>
            <a:r>
              <a:rPr lang="en-US" dirty="0"/>
              <a:t>Jr:			24.2%</a:t>
            </a:r>
          </a:p>
          <a:p>
            <a:pPr lvl="1"/>
            <a:r>
              <a:rPr lang="en-US" dirty="0"/>
              <a:t>Sr:			18.8%</a:t>
            </a:r>
          </a:p>
          <a:p>
            <a:r>
              <a:rPr lang="en-US" b="1" dirty="0"/>
              <a:t>GPA:</a:t>
            </a:r>
          </a:p>
          <a:p>
            <a:pPr lvl="1"/>
            <a:r>
              <a:rPr lang="en-US" dirty="0"/>
              <a:t>3.5-4.0:			10.9%</a:t>
            </a:r>
          </a:p>
          <a:p>
            <a:pPr lvl="1"/>
            <a:r>
              <a:rPr lang="en-US" dirty="0"/>
              <a:t>3.0-3.49:			48.4%</a:t>
            </a:r>
          </a:p>
          <a:p>
            <a:pPr lvl="1"/>
            <a:r>
              <a:rPr lang="en-US" dirty="0"/>
              <a:t>2.5-2.99:			32%</a:t>
            </a:r>
          </a:p>
          <a:p>
            <a:pPr lvl="1"/>
            <a:r>
              <a:rPr lang="en-US" dirty="0"/>
              <a:t>2.0-2.49:			7.8%</a:t>
            </a:r>
          </a:p>
          <a:p>
            <a:r>
              <a:rPr lang="en-US" sz="3900" b="1" u="sng" dirty="0"/>
              <a:t>1</a:t>
            </a:r>
            <a:r>
              <a:rPr lang="en-US" sz="3900" b="1" u="sng" baseline="30000" dirty="0"/>
              <a:t>st</a:t>
            </a:r>
            <a:r>
              <a:rPr lang="en-US" sz="3900" b="1" u="sng" dirty="0"/>
              <a:t> Gen:</a:t>
            </a:r>
            <a:r>
              <a:rPr lang="en-US" sz="3900" b="1" dirty="0"/>
              <a:t>			</a:t>
            </a:r>
            <a:r>
              <a:rPr lang="en-US" sz="3900" b="1" u="sng" dirty="0"/>
              <a:t>44.5%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2848BD-343A-6641-A2F9-EDCB423E6103}"/>
              </a:ext>
            </a:extLst>
          </p:cNvPr>
          <p:cNvSpPr txBox="1"/>
          <p:nvPr/>
        </p:nvSpPr>
        <p:spPr>
          <a:xfrm>
            <a:off x="391886" y="6096000"/>
            <a:ext cx="3849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*NOTE: 77.4% of sample was 19-21 y/o</a:t>
            </a:r>
          </a:p>
        </p:txBody>
      </p:sp>
    </p:spTree>
    <p:extLst>
      <p:ext uri="{BB962C8B-B14F-4D97-AF65-F5344CB8AC3E}">
        <p14:creationId xmlns:p14="http://schemas.microsoft.com/office/powerpoint/2010/main" val="1937408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705374C3-1123-C340-894F-49B7368C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3" y="378573"/>
            <a:ext cx="10515600" cy="1325563"/>
          </a:xfrm>
        </p:spPr>
        <p:txBody>
          <a:bodyPr/>
          <a:lstStyle/>
          <a:p>
            <a:r>
              <a:rPr lang="en-US" b="1" dirty="0"/>
              <a:t>Results</a:t>
            </a:r>
            <a:r>
              <a:rPr lang="en-US" dirty="0"/>
              <a:t>: Demographics for 1</a:t>
            </a:r>
            <a:r>
              <a:rPr lang="en-US" baseline="30000" dirty="0"/>
              <a:t>st</a:t>
            </a:r>
            <a:r>
              <a:rPr lang="en-US" dirty="0"/>
              <a:t> Gen Students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9336F0-EBED-C640-9532-9A2CEB7D7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136"/>
            <a:ext cx="10515600" cy="4279805"/>
          </a:xfrm>
        </p:spPr>
        <p:txBody>
          <a:bodyPr/>
          <a:lstStyle/>
          <a:p>
            <a:r>
              <a:rPr lang="en-US" dirty="0"/>
              <a:t>Within this sample, our 1</a:t>
            </a:r>
            <a:r>
              <a:rPr lang="en-US" baseline="30000" dirty="0"/>
              <a:t>st</a:t>
            </a:r>
            <a:r>
              <a:rPr lang="en-US" dirty="0"/>
              <a:t> Gen students (n=57) tend to be:</a:t>
            </a:r>
          </a:p>
          <a:p>
            <a:pPr lvl="1"/>
            <a:r>
              <a:rPr lang="en-US" dirty="0"/>
              <a:t>About 20 years old</a:t>
            </a:r>
          </a:p>
          <a:p>
            <a:pPr lvl="2"/>
            <a:r>
              <a:rPr lang="en-US" dirty="0"/>
              <a:t>77.2% of the sample self-reported being a Fresh. or Soph. in school.</a:t>
            </a:r>
          </a:p>
          <a:p>
            <a:pPr lvl="1"/>
            <a:r>
              <a:rPr lang="en-US" dirty="0"/>
              <a:t>Male (64.9%)</a:t>
            </a:r>
          </a:p>
          <a:p>
            <a:pPr lvl="1"/>
            <a:r>
              <a:rPr lang="en-US" dirty="0"/>
              <a:t>White (82.5%)</a:t>
            </a:r>
          </a:p>
          <a:p>
            <a:pPr lvl="1"/>
            <a:r>
              <a:rPr lang="en-US" dirty="0"/>
              <a:t>Non-Hispanic (73.7%)</a:t>
            </a:r>
          </a:p>
          <a:p>
            <a:pPr lvl="1"/>
            <a:r>
              <a:rPr lang="en-US" dirty="0"/>
              <a:t>A good student</a:t>
            </a:r>
          </a:p>
          <a:p>
            <a:pPr lvl="2"/>
            <a:r>
              <a:rPr lang="en-US" dirty="0"/>
              <a:t>93% self-reported a GPA between 2.5 and 3.49</a:t>
            </a:r>
          </a:p>
          <a:p>
            <a:pPr lvl="1"/>
            <a:r>
              <a:rPr lang="en-US" dirty="0"/>
              <a:t>WSU’s typical 1</a:t>
            </a:r>
            <a:r>
              <a:rPr lang="en-US" baseline="30000" dirty="0"/>
              <a:t>st</a:t>
            </a:r>
            <a:r>
              <a:rPr lang="en-US" dirty="0"/>
              <a:t> Gen profile:</a:t>
            </a:r>
          </a:p>
          <a:p>
            <a:pPr lvl="2"/>
            <a:r>
              <a:rPr lang="en-US" dirty="0"/>
              <a:t>White (non-Hispanic), females from households earning over $75,000</a:t>
            </a:r>
          </a:p>
          <a:p>
            <a:pPr lvl="2"/>
            <a:r>
              <a:rPr lang="en-US" dirty="0"/>
              <a:t>Excellent (e.g. GPA) students that graduate in less than 4 years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41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A0E30-36A5-E041-B843-0071DE36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311" y="404036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Results:</a:t>
            </a:r>
            <a:r>
              <a:rPr lang="en-US" sz="2800" dirty="0"/>
              <a:t> </a:t>
            </a:r>
            <a:r>
              <a:rPr lang="en-US" sz="2400" dirty="0"/>
              <a:t>Regarding individual characteristics, are there significant differences between first generation and non-first generation SMGT students’ reports of self-esteem and academic self-efficacy?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060A013-CFDE-C543-BFF3-DCFFE6083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Means differences analysis: independent samples t-test</a:t>
                </a:r>
              </a:p>
              <a:p>
                <a:r>
                  <a:rPr lang="en-US" b="1" dirty="0"/>
                  <a:t>Self-esteem</a:t>
                </a:r>
                <a:r>
                  <a:rPr lang="en-US" dirty="0"/>
                  <a:t> (1</a:t>
                </a:r>
                <a:r>
                  <a:rPr lang="en-US" baseline="30000" dirty="0"/>
                  <a:t>st</a:t>
                </a:r>
                <a:r>
                  <a:rPr lang="en-US" dirty="0"/>
                  <a:t> Gen: n=57; Non-1</a:t>
                </a:r>
                <a:r>
                  <a:rPr lang="en-US" baseline="30000" dirty="0"/>
                  <a:t>st</a:t>
                </a:r>
                <a:r>
                  <a:rPr lang="en-US" dirty="0"/>
                  <a:t> Gen: n=71)</a:t>
                </a:r>
              </a:p>
              <a:p>
                <a:pPr lvl="1"/>
                <a:r>
                  <a:rPr lang="en-US" dirty="0"/>
                  <a:t>There </a:t>
                </a:r>
                <a:r>
                  <a:rPr lang="en-US" sz="3200" b="1" dirty="0"/>
                  <a:t>was</a:t>
                </a:r>
                <a:r>
                  <a:rPr lang="en-US" dirty="0"/>
                  <a:t> a statistically significant difference in self-esteem scores between 1</a:t>
                </a:r>
                <a:r>
                  <a:rPr lang="en-US" baseline="30000" dirty="0"/>
                  <a:t>st</a:t>
                </a:r>
                <a:r>
                  <a:rPr lang="en-US" dirty="0"/>
                  <a:t> Gen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=16.9, SD= 2.5) and non-1</a:t>
                </a:r>
                <a:r>
                  <a:rPr lang="en-US" baseline="30000" dirty="0"/>
                  <a:t>st</a:t>
                </a:r>
                <a:r>
                  <a:rPr lang="en-US" dirty="0"/>
                  <a:t> Gen students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=18.8, SD= 2.6); t(127)= -4.087, p = .000</a:t>
                </a:r>
              </a:p>
              <a:p>
                <a:r>
                  <a:rPr lang="en-US" b="1" dirty="0"/>
                  <a:t>Academic self-efficacy </a:t>
                </a:r>
                <a:r>
                  <a:rPr lang="en-US" dirty="0"/>
                  <a:t>(1</a:t>
                </a:r>
                <a:r>
                  <a:rPr lang="en-US" baseline="30000" dirty="0"/>
                  <a:t>st</a:t>
                </a:r>
                <a:r>
                  <a:rPr lang="en-US" dirty="0"/>
                  <a:t> Gen: n=57; Non-1</a:t>
                </a:r>
                <a:r>
                  <a:rPr lang="en-US" baseline="30000" dirty="0"/>
                  <a:t>st</a:t>
                </a:r>
                <a:r>
                  <a:rPr lang="en-US" dirty="0"/>
                  <a:t> Gen: n=71)</a:t>
                </a:r>
              </a:p>
              <a:p>
                <a:pPr lvl="1"/>
                <a:r>
                  <a:rPr lang="en-US" dirty="0"/>
                  <a:t>There </a:t>
                </a:r>
                <a:r>
                  <a:rPr lang="en-US" sz="3200" b="1" dirty="0"/>
                  <a:t>was not </a:t>
                </a:r>
                <a:r>
                  <a:rPr lang="en-US" dirty="0"/>
                  <a:t>a statistically significant difference in academic self-efficacy scores between 1</a:t>
                </a:r>
                <a:r>
                  <a:rPr lang="en-US" baseline="30000" dirty="0"/>
                  <a:t>st</a:t>
                </a:r>
                <a:r>
                  <a:rPr lang="en-US" dirty="0"/>
                  <a:t> Gen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=19.0, SD= 6.7) and non-1</a:t>
                </a:r>
                <a:r>
                  <a:rPr lang="en-US" baseline="30000" dirty="0"/>
                  <a:t>st</a:t>
                </a:r>
                <a:r>
                  <a:rPr lang="en-US" dirty="0"/>
                  <a:t> Gen students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=19.5, SD= 6.3); t(126)= -.403, p = .685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0A013-CFDE-C543-BFF3-DCFFE6083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 r="-1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3ACCD5-58E0-8E45-8000-A681E103C49A}"/>
              </a:ext>
            </a:extLst>
          </p:cNvPr>
          <p:cNvSpPr txBox="1"/>
          <p:nvPr/>
        </p:nvSpPr>
        <p:spPr>
          <a:xfrm>
            <a:off x="317500" y="6130798"/>
            <a:ext cx="92329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NOTE: reports of self-esteem were above 15, which is the bifurcation point for suggesting low self-esteem; academic self-efficacy was well below scale’s midpoint for both groups</a:t>
            </a:r>
          </a:p>
        </p:txBody>
      </p:sp>
    </p:spTree>
    <p:extLst>
      <p:ext uri="{BB962C8B-B14F-4D97-AF65-F5344CB8AC3E}">
        <p14:creationId xmlns:p14="http://schemas.microsoft.com/office/powerpoint/2010/main" val="3467684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A0E30-36A5-E041-B843-0071DE36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935" y="500062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Results: </a:t>
            </a:r>
            <a:r>
              <a:rPr lang="en-US" sz="2400" dirty="0"/>
              <a:t>Are there statistically significant differences between first generation and non-first generation SMGT students’ perceptions of social support (peer/familial)?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060A013-CFDE-C543-BFF3-DCFFE6083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054475"/>
              </a:xfrm>
            </p:spPr>
            <p:txBody>
              <a:bodyPr/>
              <a:lstStyle/>
              <a:p>
                <a:r>
                  <a:rPr lang="en-US" dirty="0"/>
                  <a:t>Means differences analysis: independent samples t-test</a:t>
                </a:r>
              </a:p>
              <a:p>
                <a:r>
                  <a:rPr lang="en-US" b="1" dirty="0"/>
                  <a:t>Family Support</a:t>
                </a:r>
                <a:r>
                  <a:rPr lang="en-US" dirty="0"/>
                  <a:t> (1</a:t>
                </a:r>
                <a:r>
                  <a:rPr lang="en-US" baseline="30000" dirty="0"/>
                  <a:t>st</a:t>
                </a:r>
                <a:r>
                  <a:rPr lang="en-US" dirty="0"/>
                  <a:t> Gen: n=57; Non-1</a:t>
                </a:r>
                <a:r>
                  <a:rPr lang="en-US" baseline="30000" dirty="0"/>
                  <a:t>st</a:t>
                </a:r>
                <a:r>
                  <a:rPr lang="en-US" dirty="0"/>
                  <a:t> Gen: n=69)</a:t>
                </a:r>
              </a:p>
              <a:p>
                <a:pPr lvl="1"/>
                <a:r>
                  <a:rPr lang="en-US" dirty="0"/>
                  <a:t>There </a:t>
                </a:r>
                <a:r>
                  <a:rPr lang="en-US" sz="3200" b="1" dirty="0"/>
                  <a:t>was not </a:t>
                </a:r>
                <a:r>
                  <a:rPr lang="en-US" dirty="0"/>
                  <a:t>a statistically significant difference in reports of family support between 1</a:t>
                </a:r>
                <a:r>
                  <a:rPr lang="en-US" baseline="30000" dirty="0"/>
                  <a:t>st</a:t>
                </a:r>
                <a:r>
                  <a:rPr lang="en-US" dirty="0"/>
                  <a:t> Gen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=11.1, SD= 3.4) and non-1</a:t>
                </a:r>
                <a:r>
                  <a:rPr lang="en-US" baseline="30000" dirty="0"/>
                  <a:t>st</a:t>
                </a:r>
                <a:r>
                  <a:rPr lang="en-US" dirty="0"/>
                  <a:t> Gen students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=11.0, SD= 3.2); t(124)= .268, p = .790</a:t>
                </a:r>
              </a:p>
              <a:p>
                <a:r>
                  <a:rPr lang="en-US" b="1" dirty="0"/>
                  <a:t>Peer Support </a:t>
                </a:r>
                <a:r>
                  <a:rPr lang="en-US" dirty="0"/>
                  <a:t>(1</a:t>
                </a:r>
                <a:r>
                  <a:rPr lang="en-US" baseline="30000" dirty="0"/>
                  <a:t>st</a:t>
                </a:r>
                <a:r>
                  <a:rPr lang="en-US" dirty="0"/>
                  <a:t> Gen: n=56; Non-1</a:t>
                </a:r>
                <a:r>
                  <a:rPr lang="en-US" baseline="30000" dirty="0"/>
                  <a:t>st</a:t>
                </a:r>
                <a:r>
                  <a:rPr lang="en-US" dirty="0"/>
                  <a:t> Gen: n=69)</a:t>
                </a:r>
              </a:p>
              <a:p>
                <a:pPr lvl="1"/>
                <a:r>
                  <a:rPr lang="en-US" dirty="0"/>
                  <a:t>There </a:t>
                </a:r>
                <a:r>
                  <a:rPr lang="en-US" sz="3200" b="1" dirty="0"/>
                  <a:t>was not </a:t>
                </a:r>
                <a:r>
                  <a:rPr lang="en-US" dirty="0"/>
                  <a:t>a statistically significant difference in reports of peer support between 1</a:t>
                </a:r>
                <a:r>
                  <a:rPr lang="en-US" baseline="30000" dirty="0"/>
                  <a:t>st</a:t>
                </a:r>
                <a:r>
                  <a:rPr lang="en-US" dirty="0"/>
                  <a:t> Gen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=12.8, SD= 3.6) and non-1</a:t>
                </a:r>
                <a:r>
                  <a:rPr lang="en-US" baseline="30000" dirty="0"/>
                  <a:t>st</a:t>
                </a:r>
                <a:r>
                  <a:rPr lang="en-US" dirty="0"/>
                  <a:t> Gen students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=13.4, SD= 3.2); t(124)= -1.218, p = .226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0A013-CFDE-C543-BFF3-DCFFE6083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054475"/>
              </a:xfrm>
              <a:blipFill>
                <a:blip r:embed="rId2"/>
                <a:stretch>
                  <a:fillRect l="-965" t="-2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40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6A0E30-36A5-E041-B843-0071DE36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0" y="437197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Results: </a:t>
            </a:r>
            <a:r>
              <a:rPr lang="en-US" sz="2400" dirty="0"/>
              <a:t>Are there statistically significant differences between first generation and non-first generation SMGT students’ perceptions of university support?</a:t>
            </a:r>
            <a:r>
              <a:rPr lang="en-US" sz="2800" dirty="0">
                <a:highlight>
                  <a:srgbClr val="FFFF00"/>
                </a:highlight>
              </a:rPr>
              <a:t/>
            </a:r>
            <a:br>
              <a:rPr lang="en-US" sz="2800" dirty="0">
                <a:highlight>
                  <a:srgbClr val="FFFF00"/>
                </a:highlight>
              </a:rPr>
            </a:b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060A013-CFDE-C543-BFF3-DCFFE60832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Means differences analysis: independent sample t-test</a:t>
                </a:r>
              </a:p>
              <a:p>
                <a:r>
                  <a:rPr lang="en-US" b="1" dirty="0"/>
                  <a:t>University Support</a:t>
                </a:r>
                <a:r>
                  <a:rPr lang="en-US" dirty="0"/>
                  <a:t> (1</a:t>
                </a:r>
                <a:r>
                  <a:rPr lang="en-US" baseline="30000" dirty="0"/>
                  <a:t>st</a:t>
                </a:r>
                <a:r>
                  <a:rPr lang="en-US" dirty="0"/>
                  <a:t> Gen: n=57; Non-1</a:t>
                </a:r>
                <a:r>
                  <a:rPr lang="en-US" baseline="30000" dirty="0"/>
                  <a:t>st</a:t>
                </a:r>
                <a:r>
                  <a:rPr lang="en-US" dirty="0"/>
                  <a:t> Gen: n=71)</a:t>
                </a:r>
              </a:p>
              <a:p>
                <a:pPr lvl="1"/>
                <a:r>
                  <a:rPr lang="en-US" dirty="0"/>
                  <a:t>There </a:t>
                </a:r>
                <a:r>
                  <a:rPr lang="en-US" sz="3200" b="1" dirty="0"/>
                  <a:t>was</a:t>
                </a:r>
                <a:r>
                  <a:rPr lang="en-US" dirty="0"/>
                  <a:t> a statistically significant difference in perceptions of university support between 1</a:t>
                </a:r>
                <a:r>
                  <a:rPr lang="en-US" baseline="30000" dirty="0"/>
                  <a:t>st</a:t>
                </a:r>
                <a:r>
                  <a:rPr lang="en-US" dirty="0"/>
                  <a:t> Gen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=44.0, SD= 3.5) and non-1</a:t>
                </a:r>
                <a:r>
                  <a:rPr lang="en-US" baseline="30000" dirty="0"/>
                  <a:t>st</a:t>
                </a:r>
                <a:r>
                  <a:rPr lang="en-US" dirty="0"/>
                  <a:t> Gen students (</a:t>
                </a:r>
                <a14:m>
                  <m:oMath xmlns:m="http://schemas.openxmlformats.org/officeDocument/2006/math" xmlns=""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=46.4, SD= 3.6); t(126)= -3.678, p = .000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60A013-CFDE-C543-BFF3-DCFFE60832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996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A12A9-0E87-9D41-87D4-446C81D3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3766" y="374853"/>
            <a:ext cx="10515600" cy="1325563"/>
          </a:xfrm>
        </p:spPr>
        <p:txBody>
          <a:bodyPr/>
          <a:lstStyle/>
          <a:p>
            <a:r>
              <a:rPr lang="en-US" dirty="0"/>
              <a:t>Discussion &amp;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B3BF0A-D902-E64C-9513-DB045482D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Issues of mental and behavioral health concerns are increasing across campuses, workplaces, and society</a:t>
            </a:r>
          </a:p>
          <a:p>
            <a:pPr lvl="1"/>
            <a:r>
              <a:rPr lang="en-US" dirty="0"/>
              <a:t>Both groups of students had low self-reports of both self-esteem and academic self-efficacy.</a:t>
            </a:r>
          </a:p>
          <a:p>
            <a:r>
              <a:rPr lang="en-US" dirty="0"/>
              <a:t>Both groups had positive perceptions of family and peer support.</a:t>
            </a:r>
          </a:p>
          <a:p>
            <a:pPr lvl="1"/>
            <a:r>
              <a:rPr lang="en-US" dirty="0"/>
              <a:t>Runs contrary to 1</a:t>
            </a:r>
            <a:r>
              <a:rPr lang="en-US" baseline="30000" dirty="0"/>
              <a:t>st</a:t>
            </a:r>
            <a:r>
              <a:rPr lang="en-US" dirty="0"/>
              <a:t> Gen students literature.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 students perceived university support differently</a:t>
            </a:r>
          </a:p>
          <a:p>
            <a:pPr lvl="1"/>
            <a:r>
              <a:rPr lang="en-US" dirty="0"/>
              <a:t>Mirrors increase in 1</a:t>
            </a:r>
            <a:r>
              <a:rPr lang="en-US" baseline="30000" dirty="0"/>
              <a:t>st</a:t>
            </a:r>
            <a:r>
              <a:rPr lang="en-US" dirty="0"/>
              <a:t> Gen-specific programming and support efforts</a:t>
            </a:r>
          </a:p>
          <a:p>
            <a:pPr lvl="1"/>
            <a:r>
              <a:rPr lang="en-US" dirty="0">
                <a:hlinkClick r:id="rId2"/>
              </a:rPr>
              <a:t>WSU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6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7EBAC-AC7C-B24A-A7FA-9DBEBF578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494" y="374852"/>
            <a:ext cx="10515600" cy="1325563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82C658-80A0-6E4D-9191-70866A082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41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Purpose: discuss and examine 1</a:t>
            </a:r>
            <a:r>
              <a:rPr lang="en-US" baseline="30000" dirty="0"/>
              <a:t>st</a:t>
            </a:r>
            <a:r>
              <a:rPr lang="en-US" dirty="0"/>
              <a:t> Gen sport management students perceptions of support.</a:t>
            </a:r>
          </a:p>
          <a:p>
            <a:r>
              <a:rPr lang="en-US" dirty="0"/>
              <a:t>N=128, which is 56% of undergraduate SMGT population at WSU</a:t>
            </a:r>
          </a:p>
          <a:p>
            <a:r>
              <a:rPr lang="en-US" dirty="0"/>
              <a:t>More research can be done:</a:t>
            </a:r>
          </a:p>
          <a:p>
            <a:pPr lvl="1"/>
            <a:r>
              <a:rPr lang="en-US" dirty="0"/>
              <a:t>Larger sample</a:t>
            </a:r>
          </a:p>
          <a:p>
            <a:pPr lvl="1"/>
            <a:r>
              <a:rPr lang="en-US" dirty="0"/>
              <a:t>Comparative analysis with other programs/schools</a:t>
            </a:r>
          </a:p>
          <a:p>
            <a:pPr lvl="1"/>
            <a:r>
              <a:rPr lang="en-US" dirty="0"/>
              <a:t>Multivariate analysis examining factors influencing first generation students perceptions of university support</a:t>
            </a:r>
          </a:p>
          <a:p>
            <a:r>
              <a:rPr lang="en-US" dirty="0"/>
              <a:t>Focus on departmental efforts to holistically support all students, while acknowledging that not all students are homogenous </a:t>
            </a:r>
            <a:r>
              <a:rPr lang="en-US"/>
              <a:t>in need(s).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8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061D7BCC-813E-704F-B108-69EFC0E2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085" y="406221"/>
            <a:ext cx="10515600" cy="1325563"/>
          </a:xfrm>
        </p:spPr>
        <p:txBody>
          <a:bodyPr/>
          <a:lstStyle/>
          <a:p>
            <a:pPr algn="l"/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97569C-8C6F-FF4F-B6C1-B2CE77B55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782" y="1615367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Purpose of today’s presentation:</a:t>
            </a:r>
          </a:p>
          <a:p>
            <a:r>
              <a:rPr lang="en-US" dirty="0"/>
              <a:t>1) Provide context and background</a:t>
            </a:r>
          </a:p>
          <a:p>
            <a:pPr lvl="1"/>
            <a:r>
              <a:rPr lang="en-US" dirty="0"/>
              <a:t>Summarize and connect P-I-E with current research</a:t>
            </a:r>
          </a:p>
          <a:p>
            <a:r>
              <a:rPr lang="en-US" dirty="0"/>
              <a:t>2) Examine Research Questions</a:t>
            </a:r>
          </a:p>
          <a:p>
            <a:pPr lvl="1"/>
            <a:r>
              <a:rPr lang="en-US" dirty="0"/>
              <a:t>Regarding individual characteristics, are there significant differences between first generation and non-first generation SMGT students’ self-esteem and academic self-efficacy (self) reports?</a:t>
            </a:r>
          </a:p>
          <a:p>
            <a:pPr lvl="1"/>
            <a:r>
              <a:rPr lang="en-US" dirty="0"/>
              <a:t>Are there statistically significant differences between first generation and non-first generation SMGT students’ perceptions of social support (peer/familial)?</a:t>
            </a:r>
          </a:p>
          <a:p>
            <a:pPr lvl="1"/>
            <a:r>
              <a:rPr lang="en-US" dirty="0"/>
              <a:t>Are there statistically significant differences between first generation and non-first generation SMGT students’ perceptions of university support?</a:t>
            </a:r>
          </a:p>
          <a:p>
            <a:r>
              <a:rPr lang="en-US" dirty="0"/>
              <a:t>3) Discuss and contextualize results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87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D81D4-44A4-A540-805B-67618F06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583" y="384581"/>
            <a:ext cx="10515600" cy="1325563"/>
          </a:xfrm>
        </p:spPr>
        <p:txBody>
          <a:bodyPr/>
          <a:lstStyle/>
          <a:p>
            <a:r>
              <a:rPr lang="en-US" dirty="0"/>
              <a:t>Previous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A0D7F9-0928-054B-A75B-57DBEA2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80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Defining 1</a:t>
            </a:r>
            <a:r>
              <a:rPr lang="en-US" baseline="30000" dirty="0"/>
              <a:t>st</a:t>
            </a:r>
            <a:r>
              <a:rPr lang="en-US" dirty="0"/>
              <a:t> Gen students:</a:t>
            </a:r>
          </a:p>
          <a:p>
            <a:pPr lvl="1"/>
            <a:r>
              <a:rPr lang="en-US" dirty="0"/>
              <a:t>According to Wichita State University: </a:t>
            </a:r>
          </a:p>
          <a:p>
            <a:pPr lvl="1"/>
            <a:r>
              <a:rPr lang="en-US" sz="2200" dirty="0"/>
              <a:t>“A </a:t>
            </a:r>
            <a:r>
              <a:rPr lang="en-US" sz="2200" b="1" dirty="0"/>
              <a:t>first</a:t>
            </a:r>
            <a:r>
              <a:rPr lang="en-US" sz="2200" dirty="0"/>
              <a:t>-</a:t>
            </a:r>
            <a:r>
              <a:rPr lang="en-US" sz="2200" b="1" dirty="0"/>
              <a:t>generation college</a:t>
            </a:r>
            <a:r>
              <a:rPr lang="en-US" sz="2200" dirty="0"/>
              <a:t> student is defined as a student whose parent(s)/legal guardian(s) have not completed a bachelor's degree. (This </a:t>
            </a:r>
            <a:r>
              <a:rPr lang="en-US" sz="2200" b="1" dirty="0"/>
              <a:t>means</a:t>
            </a:r>
            <a:r>
              <a:rPr lang="en-US" sz="2200" dirty="0"/>
              <a:t> that you are the </a:t>
            </a:r>
            <a:r>
              <a:rPr lang="en-US" sz="2200" b="1" dirty="0"/>
              <a:t>first</a:t>
            </a:r>
            <a:r>
              <a:rPr lang="en-US" sz="2200" dirty="0"/>
              <a:t> in your family to </a:t>
            </a:r>
            <a:r>
              <a:rPr lang="en-US" sz="2200" b="1" dirty="0"/>
              <a:t>attend</a:t>
            </a:r>
            <a:r>
              <a:rPr lang="en-US" sz="2200" dirty="0"/>
              <a:t> a four-year </a:t>
            </a:r>
            <a:r>
              <a:rPr lang="en-US" sz="2200" b="1" dirty="0"/>
              <a:t>college</a:t>
            </a:r>
            <a:r>
              <a:rPr lang="en-US" sz="2200" dirty="0"/>
              <a:t>/university to attain a bachelor's degree.)” 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Gen Student experiences</a:t>
            </a:r>
          </a:p>
          <a:p>
            <a:pPr lvl="1"/>
            <a:r>
              <a:rPr lang="en-US" dirty="0"/>
              <a:t>Not monolithic &amp; highly variegated</a:t>
            </a:r>
          </a:p>
          <a:p>
            <a:r>
              <a:rPr lang="en-US" dirty="0"/>
              <a:t>Factors impacting 1</a:t>
            </a:r>
            <a:r>
              <a:rPr lang="en-US" baseline="30000" dirty="0"/>
              <a:t>st</a:t>
            </a:r>
            <a:r>
              <a:rPr lang="en-US" dirty="0"/>
              <a:t> Gen student success:</a:t>
            </a:r>
          </a:p>
          <a:p>
            <a:pPr lvl="1"/>
            <a:r>
              <a:rPr lang="en-US" b="1" dirty="0"/>
              <a:t>Individual</a:t>
            </a:r>
            <a:r>
              <a:rPr lang="en-US" dirty="0"/>
              <a:t> (personal characteristics, factors)</a:t>
            </a:r>
          </a:p>
          <a:p>
            <a:pPr lvl="1"/>
            <a:r>
              <a:rPr lang="en-US" b="1" dirty="0"/>
              <a:t>Social </a:t>
            </a:r>
            <a:r>
              <a:rPr lang="en-US" dirty="0"/>
              <a:t>(peer and/or parental support)</a:t>
            </a:r>
          </a:p>
          <a:p>
            <a:pPr lvl="1"/>
            <a:r>
              <a:rPr lang="en-US" b="1" dirty="0"/>
              <a:t>Environmental</a:t>
            </a:r>
            <a:r>
              <a:rPr lang="en-US" dirty="0"/>
              <a:t> (faculty and/or on-campus support)</a:t>
            </a:r>
          </a:p>
        </p:txBody>
      </p:sp>
    </p:spTree>
    <p:extLst>
      <p:ext uri="{BB962C8B-B14F-4D97-AF65-F5344CB8AC3E}">
        <p14:creationId xmlns:p14="http://schemas.microsoft.com/office/powerpoint/2010/main" val="8583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0D81D4-44A4-A540-805B-67618F06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500" y="500062"/>
            <a:ext cx="10515600" cy="1325563"/>
          </a:xfrm>
        </p:spPr>
        <p:txBody>
          <a:bodyPr/>
          <a:lstStyle/>
          <a:p>
            <a:r>
              <a:rPr lang="en-US" dirty="0"/>
              <a:t>Previous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A0D7F9-0928-054B-A75B-57DBEA24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617" y="1698625"/>
            <a:ext cx="10515600" cy="4351338"/>
          </a:xfrm>
        </p:spPr>
        <p:txBody>
          <a:bodyPr/>
          <a:lstStyle/>
          <a:p>
            <a:r>
              <a:rPr lang="en-US" dirty="0"/>
              <a:t>Social Support</a:t>
            </a:r>
          </a:p>
          <a:p>
            <a:pPr lvl="1"/>
            <a:r>
              <a:rPr lang="en-US" dirty="0"/>
              <a:t>GPA, graduation</a:t>
            </a:r>
            <a:r>
              <a:rPr lang="en-US" sz="1400" dirty="0"/>
              <a:t> (Baker 2013)</a:t>
            </a:r>
          </a:p>
          <a:p>
            <a:pPr lvl="1"/>
            <a:r>
              <a:rPr lang="en-US" dirty="0"/>
              <a:t>Peer and/or Parental Support</a:t>
            </a:r>
          </a:p>
          <a:p>
            <a:pPr lvl="1"/>
            <a:r>
              <a:rPr lang="en-US" dirty="0"/>
              <a:t>Financial, encouragement, logistical and/or academic assistance </a:t>
            </a:r>
            <a:r>
              <a:rPr lang="en-US" sz="1400" dirty="0"/>
              <a:t>(Schneider &amp; Ward, 2003)</a:t>
            </a:r>
          </a:p>
          <a:p>
            <a:r>
              <a:rPr lang="en-US" dirty="0"/>
              <a:t>Individual Characteristics</a:t>
            </a:r>
          </a:p>
          <a:p>
            <a:pPr lvl="1"/>
            <a:r>
              <a:rPr lang="en-US" dirty="0"/>
              <a:t>Motivation, self-esteem, academic self-efficacy </a:t>
            </a:r>
            <a:r>
              <a:rPr lang="en-US" sz="1400" dirty="0"/>
              <a:t>(Dennis, Phinney, &amp; </a:t>
            </a:r>
            <a:r>
              <a:rPr lang="en-US" sz="1400" dirty="0" err="1"/>
              <a:t>Chuateco</a:t>
            </a:r>
            <a:r>
              <a:rPr lang="en-US" sz="1400" dirty="0"/>
              <a:t>, 2005; Falcon 2015)</a:t>
            </a:r>
          </a:p>
          <a:p>
            <a:r>
              <a:rPr lang="en-US" dirty="0"/>
              <a:t>On-campus/University Support</a:t>
            </a:r>
          </a:p>
          <a:p>
            <a:pPr lvl="1"/>
            <a:r>
              <a:rPr lang="en-US" dirty="0"/>
              <a:t>Faculty and on-campus programming and/or resources </a:t>
            </a:r>
            <a:r>
              <a:rPr lang="en-US" sz="1400" dirty="0"/>
              <a:t>(Cheng &amp; Starks, 2002; Santo &amp; </a:t>
            </a:r>
            <a:r>
              <a:rPr lang="en-US" sz="1400" dirty="0" err="1"/>
              <a:t>Reigadas</a:t>
            </a:r>
            <a:r>
              <a:rPr lang="en-US" sz="1400" dirty="0"/>
              <a:t>, 2002)</a:t>
            </a:r>
          </a:p>
        </p:txBody>
      </p:sp>
    </p:spTree>
    <p:extLst>
      <p:ext uri="{BB962C8B-B14F-4D97-AF65-F5344CB8AC3E}">
        <p14:creationId xmlns:p14="http://schemas.microsoft.com/office/powerpoint/2010/main" val="421859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1F1A1-440B-7C43-B1D6-F4201719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811" y="500062"/>
            <a:ext cx="10515600" cy="1325563"/>
          </a:xfrm>
        </p:spPr>
        <p:txBody>
          <a:bodyPr/>
          <a:lstStyle/>
          <a:p>
            <a:r>
              <a:rPr lang="en-US" dirty="0"/>
              <a:t>Connecting theoretical framework: Ecological Systems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9948D9-835A-344A-8FE3-289DC8D3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3425"/>
            <a:ext cx="10515600" cy="4351338"/>
          </a:xfrm>
        </p:spPr>
        <p:txBody>
          <a:bodyPr/>
          <a:lstStyle/>
          <a:p>
            <a:r>
              <a:rPr lang="en-US" dirty="0"/>
              <a:t>Bronfenbrenner (1974; 1994)</a:t>
            </a:r>
          </a:p>
          <a:p>
            <a:r>
              <a:rPr lang="en-US" dirty="0"/>
              <a:t>Five Systems that impact individual: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Microsystems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Mesosytems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/>
              <a:t>Exosystems</a:t>
            </a:r>
            <a:r>
              <a:rPr lang="en-US" dirty="0"/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Macrosystems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Chronosystems  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57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ronfenbrenner model">
            <a:extLst>
              <a:ext uri="{FF2B5EF4-FFF2-40B4-BE49-F238E27FC236}">
                <a16:creationId xmlns:a16="http://schemas.microsoft.com/office/drawing/2014/main" xmlns="" id="{95409164-FA08-5A4E-8351-E8911E384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439" y="340963"/>
            <a:ext cx="5089555" cy="483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3423BAE-D251-9640-9480-8C63F809F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439" y="5179553"/>
            <a:ext cx="5089555" cy="99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2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8BC615-5A14-BE4F-AF8C-8787EBFB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264" y="258781"/>
            <a:ext cx="10515600" cy="1325563"/>
          </a:xfrm>
        </p:spPr>
        <p:txBody>
          <a:bodyPr/>
          <a:lstStyle/>
          <a:p>
            <a:r>
              <a:rPr lang="en-US" dirty="0"/>
              <a:t>Person-In-Environment (P-I-E) Assessment/Intervention Model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E164C7A-B975-8545-AE2E-BB4D754950D6}"/>
              </a:ext>
            </a:extLst>
          </p:cNvPr>
          <p:cNvSpPr/>
          <p:nvPr/>
        </p:nvSpPr>
        <p:spPr>
          <a:xfrm>
            <a:off x="1369264" y="1595527"/>
            <a:ext cx="90200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Understanding and assessing the individual student and their behavior in light of their of environment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F482024-3D54-5346-AD8C-43A48BF5F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087" y="2596928"/>
            <a:ext cx="5800456" cy="338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3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59E24-8726-8542-BBB8-45BC1FCCF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4" y="1750218"/>
            <a:ext cx="4111626" cy="3763699"/>
          </a:xfrm>
        </p:spPr>
        <p:txBody>
          <a:bodyPr>
            <a:noAutofit/>
          </a:bodyPr>
          <a:lstStyle/>
          <a:p>
            <a:r>
              <a:rPr lang="en-US" sz="3600" b="1" dirty="0"/>
              <a:t>Dennis, </a:t>
            </a:r>
            <a:r>
              <a:rPr lang="en-US" sz="3600" b="1" dirty="0" err="1"/>
              <a:t>Phinney</a:t>
            </a:r>
            <a:r>
              <a:rPr lang="en-US" sz="3600" b="1" dirty="0"/>
              <a:t>, &amp; </a:t>
            </a:r>
            <a:r>
              <a:rPr lang="en-US" sz="3600" b="1" dirty="0" err="1"/>
              <a:t>Chuateco</a:t>
            </a:r>
            <a:r>
              <a:rPr lang="en-US" sz="3600" b="1" dirty="0"/>
              <a:t> (2005):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Example of how P-I-E connects to current, salient research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9296D6-A08C-B942-AA6F-FDAEF21B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467" y="644432"/>
            <a:ext cx="5309505" cy="51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1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CA7415-7AF4-C54A-B3AC-1DB8EDA4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4311" y="374852"/>
            <a:ext cx="10515600" cy="1325563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550B2A-009F-904B-8408-17341D0F1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603375"/>
            <a:ext cx="10515600" cy="4351338"/>
          </a:xfrm>
        </p:spPr>
        <p:txBody>
          <a:bodyPr/>
          <a:lstStyle/>
          <a:p>
            <a:r>
              <a:rPr lang="en-US" dirty="0"/>
              <a:t>Purpose</a:t>
            </a:r>
          </a:p>
          <a:p>
            <a:r>
              <a:rPr lang="en-US" dirty="0"/>
              <a:t>Specifically, </a:t>
            </a:r>
          </a:p>
          <a:p>
            <a:pPr lvl="1"/>
            <a:r>
              <a:rPr lang="en-US" dirty="0"/>
              <a:t>Regarding individual characteristics, are there significant differences between first generation and non-first generation SMGT students’ reports of self-esteem and academic self-efficacy?</a:t>
            </a:r>
          </a:p>
          <a:p>
            <a:pPr lvl="1"/>
            <a:r>
              <a:rPr lang="en-US" dirty="0"/>
              <a:t>Are there statistically significant differences between first generation and non-first generation SMGT students’ perceptions of social support (peer/familial)?</a:t>
            </a:r>
          </a:p>
          <a:p>
            <a:pPr lvl="1"/>
            <a:r>
              <a:rPr lang="en-US" dirty="0"/>
              <a:t>Are there statistically significant differences between first generation and non-first generation SMGT students’ perceptions of university support?</a:t>
            </a:r>
          </a:p>
        </p:txBody>
      </p:sp>
    </p:spTree>
    <p:extLst>
      <p:ext uri="{BB962C8B-B14F-4D97-AF65-F5344CB8AC3E}">
        <p14:creationId xmlns:p14="http://schemas.microsoft.com/office/powerpoint/2010/main" val="104367230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1413</Words>
  <Application>Microsoft Macintosh PowerPoint</Application>
  <PresentationFormat>Custom</PresentationFormat>
  <Paragraphs>133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1_Office Theme</vt:lpstr>
      <vt:lpstr>3_Custom Design</vt:lpstr>
      <vt:lpstr>First-generation sport management students’ perceptions of holistic support in higher education.</vt:lpstr>
      <vt:lpstr>Introduction</vt:lpstr>
      <vt:lpstr>Previous Literature</vt:lpstr>
      <vt:lpstr>Previous Literature</vt:lpstr>
      <vt:lpstr>Connecting theoretical framework: Ecological Systems Theory</vt:lpstr>
      <vt:lpstr>PowerPoint Presentation</vt:lpstr>
      <vt:lpstr>Person-In-Environment (P-I-E) Assessment/Intervention Model </vt:lpstr>
      <vt:lpstr>Dennis, Phinney, &amp; Chuateco (2005):  Example of how P-I-E connects to current, salient research</vt:lpstr>
      <vt:lpstr>Research Questions</vt:lpstr>
      <vt:lpstr>Methods</vt:lpstr>
      <vt:lpstr>Results: Demographics</vt:lpstr>
      <vt:lpstr>Results: Demographics for 1st Gen Students</vt:lpstr>
      <vt:lpstr>Results: Regarding individual characteristics, are there significant differences between first generation and non-first generation SMGT students’ reports of self-esteem and academic self-efficacy?</vt:lpstr>
      <vt:lpstr>Results: Are there statistically significant differences between first generation and non-first generation SMGT students’ perceptions of social support (peer/familial)?</vt:lpstr>
      <vt:lpstr> Results: Are there statistically significant differences between first generation and non-first generation SMGT students’ perceptions of university support? </vt:lpstr>
      <vt:lpstr>Discussion &amp; Connection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First-generation sport management students’ perceptions of holistic support in higher education.</dc:title>
  <dc:creator>Vermillion, Mark</dc:creator>
  <cp:lastModifiedBy>Heather Alderman</cp:lastModifiedBy>
  <cp:revision>38</cp:revision>
  <dcterms:created xsi:type="dcterms:W3CDTF">2020-01-18T19:02:48Z</dcterms:created>
  <dcterms:modified xsi:type="dcterms:W3CDTF">2020-02-10T21:41:57Z</dcterms:modified>
</cp:coreProperties>
</file>